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2" r:id="rId6"/>
    <p:sldId id="264" r:id="rId7"/>
    <p:sldId id="265" r:id="rId8"/>
    <p:sldId id="266" r:id="rId9"/>
    <p:sldId id="268" r:id="rId10"/>
    <p:sldId id="269" r:id="rId11"/>
    <p:sldId id="270" r:id="rId12"/>
    <p:sldId id="267" r:id="rId13"/>
    <p:sldId id="271" r:id="rId14"/>
    <p:sldId id="272" r:id="rId15"/>
    <p:sldId id="283" r:id="rId16"/>
    <p:sldId id="274" r:id="rId17"/>
    <p:sldId id="284" r:id="rId18"/>
    <p:sldId id="285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4" autoAdjust="0"/>
    <p:restoredTop sz="94660"/>
  </p:normalViewPr>
  <p:slideViewPr>
    <p:cSldViewPr>
      <p:cViewPr>
        <p:scale>
          <a:sx n="70" d="100"/>
          <a:sy n="70" d="100"/>
        </p:scale>
        <p:origin x="-7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MN&#268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ubick&#253;Splajn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ubick&#253;Splaj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ON%20LINE\NM_5_Aproximace_funkce\Se&#353;it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vadratick&#233;%20splajn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vadratick&#233;%20splajn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&#352;KE\VSKE\V&#253;uka\Podklady%20star&#233;\Numerick&#233;%20metody\Splajny\Kvadratick&#253;Splaj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V&#352;KE\VSKE\V&#253;uka\Podklady%20star&#233;\Numerick&#233;%20metody\Splajny\Kvadratick&#253;Splaj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ubick&#253;Splaj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ubick&#253;Splaj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vel\Desktop\Kunovice\Programy%20p&#345;edm&#283;t&#367;\Numerick&#233;%20metody\Kubick&#253;Splaj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trendline>
            <c:spPr>
              <a:ln w="31750">
                <a:solidFill>
                  <a:srgbClr val="FF0000"/>
                </a:solidFill>
              </a:ln>
            </c:spPr>
            <c:trendlineType val="poly"/>
            <c:order val="2"/>
            <c:dispRSqr val="0"/>
            <c:dispEq val="1"/>
            <c:trendlineLbl>
              <c:layout>
                <c:manualLayout>
                  <c:x val="-3.9343613298337708E-2"/>
                  <c:y val="-1.408355205599300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2000" i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</a:t>
                    </a:r>
                    <a:r>
                      <a: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=</a:t>
                    </a:r>
                    <a:r>
                      <a:rPr lang="cs-CZ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</a:t>
                    </a:r>
                    <a:r>
                      <a:rPr lang="en-US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i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r>
                      <a:rPr lang="en-US" sz="2000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r>
                      <a: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/>
                      </a:rPr>
                      <a:t></a:t>
                    </a:r>
                    <a:r>
                      <a:rPr lang="en-US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9</a:t>
                    </a:r>
                    <a:r>
                      <a:rPr lang="en-US" sz="2000" i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r>
                      <a:rPr lang="en-US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+ 24</a:t>
                    </a:r>
                    <a:endParaRPr lang="en-US" sz="20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solidFill>
                  <a:schemeClr val="bg1"/>
                </a:solidFill>
              </c:spPr>
            </c:trendlineLbl>
          </c:trendline>
          <c:xVal>
            <c:numRef>
              <c:f>List10!$U$8:$W$8</c:f>
              <c:numCache>
                <c:formatCode>General</c:formatCode>
                <c:ptCount val="3"/>
                <c:pt idx="0">
                  <c:v>3</c:v>
                </c:pt>
                <c:pt idx="1">
                  <c:v>5</c:v>
                </c:pt>
                <c:pt idx="2">
                  <c:v>6</c:v>
                </c:pt>
              </c:numCache>
            </c:numRef>
          </c:xVal>
          <c:yVal>
            <c:numRef>
              <c:f>List10!$U$10:$W$10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  <c:pt idx="2">
                  <c:v>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907968"/>
        <c:axId val="86925696"/>
      </c:scatterChart>
      <c:valAx>
        <c:axId val="93907968"/>
        <c:scaling>
          <c:orientation val="minMax"/>
          <c:max val="7"/>
          <c:min val="2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86925696"/>
        <c:crosses val="autoZero"/>
        <c:crossBetween val="midCat"/>
        <c:majorUnit val="1"/>
      </c:valAx>
      <c:valAx>
        <c:axId val="86925696"/>
        <c:scaling>
          <c:orientation val="minMax"/>
          <c:max val="7"/>
          <c:min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93907968"/>
        <c:crosses val="autoZero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460575947810296E-2"/>
          <c:y val="3.3761095510460526E-2"/>
          <c:w val="0.91259077702517943"/>
          <c:h val="0.86269293833252247"/>
        </c:manualLayout>
      </c:layout>
      <c:lineChart>
        <c:grouping val="standard"/>
        <c:varyColors val="0"/>
        <c:ser>
          <c:idx val="1"/>
          <c:order val="0"/>
          <c:tx>
            <c:strRef>
              <c:f>List3!$B$14</c:f>
              <c:strCache>
                <c:ptCount val="1"/>
                <c:pt idx="0">
                  <c:v>kubický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List3!$C$14:$CY$14</c:f>
              <c:numCache>
                <c:formatCode>General</c:formatCode>
                <c:ptCount val="101"/>
                <c:pt idx="0">
                  <c:v>7</c:v>
                </c:pt>
                <c:pt idx="1">
                  <c:v>6.6101264196054998</c:v>
                </c:pt>
                <c:pt idx="2">
                  <c:v>6.2404494919306632</c:v>
                </c:pt>
                <c:pt idx="3">
                  <c:v>5.8908849372384928</c:v>
                </c:pt>
                <c:pt idx="4">
                  <c:v>5.5613484757919904</c:v>
                </c:pt>
                <c:pt idx="5">
                  <c:v>5.2517558278541543</c:v>
                </c:pt>
                <c:pt idx="6">
                  <c:v>4.9620227136879853</c:v>
                </c:pt>
                <c:pt idx="7">
                  <c:v>4.6920648535564853</c:v>
                </c:pt>
                <c:pt idx="8">
                  <c:v>4.4417979677226533</c:v>
                </c:pt>
                <c:pt idx="9">
                  <c:v>4.2111377764494922</c:v>
                </c:pt>
                <c:pt idx="10">
                  <c:v>4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List3!$B$15</c:f>
              <c:strCache>
                <c:ptCount val="1"/>
                <c:pt idx="0">
                  <c:v>s2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List3!$C$15:$CY$15</c:f>
              <c:numCache>
                <c:formatCode>General</c:formatCode>
                <c:ptCount val="101"/>
                <c:pt idx="10">
                  <c:v>4</c:v>
                </c:pt>
                <c:pt idx="11">
                  <c:v>3.8083319635385529</c:v>
                </c:pt>
                <c:pt idx="12">
                  <c:v>3.6362074118350267</c:v>
                </c:pt>
                <c:pt idx="13">
                  <c:v>3.4837316945606691</c:v>
                </c:pt>
                <c:pt idx="14">
                  <c:v>3.3510101613867307</c:v>
                </c:pt>
                <c:pt idx="15">
                  <c:v>3.2381481619844585</c:v>
                </c:pt>
                <c:pt idx="16">
                  <c:v>3.1452510460251046</c:v>
                </c:pt>
                <c:pt idx="17">
                  <c:v>3.0724241631799165</c:v>
                </c:pt>
                <c:pt idx="18">
                  <c:v>3.019772863120143</c:v>
                </c:pt>
                <c:pt idx="19">
                  <c:v>2.9874024955170349</c:v>
                </c:pt>
                <c:pt idx="20">
                  <c:v>2.9754184100418408</c:v>
                </c:pt>
                <c:pt idx="21">
                  <c:v>2.9839259563658098</c:v>
                </c:pt>
                <c:pt idx="22">
                  <c:v>3.0130304841601907</c:v>
                </c:pt>
                <c:pt idx="23">
                  <c:v>3.0628373430962341</c:v>
                </c:pt>
                <c:pt idx="24">
                  <c:v>3.1334518828451881</c:v>
                </c:pt>
                <c:pt idx="25">
                  <c:v>3.2249794530783022</c:v>
                </c:pt>
                <c:pt idx="26">
                  <c:v>3.337525403466826</c:v>
                </c:pt>
                <c:pt idx="27">
                  <c:v>3.4711950836820082</c:v>
                </c:pt>
                <c:pt idx="28">
                  <c:v>3.6260938433950978</c:v>
                </c:pt>
                <c:pt idx="29">
                  <c:v>3.8023270322773457</c:v>
                </c:pt>
                <c:pt idx="30">
                  <c:v>4</c:v>
                </c:pt>
              </c:numCache>
            </c:numRef>
          </c:val>
          <c:smooth val="1"/>
        </c:ser>
        <c:ser>
          <c:idx val="3"/>
          <c:order val="2"/>
          <c:tx>
            <c:strRef>
              <c:f>List3!$B$16</c:f>
              <c:strCache>
                <c:ptCount val="1"/>
                <c:pt idx="0">
                  <c:v>s3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List3!$C$16:$CY$16</c:f>
              <c:numCache>
                <c:formatCode>General</c:formatCode>
                <c:ptCount val="101"/>
                <c:pt idx="30">
                  <c:v>4</c:v>
                </c:pt>
                <c:pt idx="31">
                  <c:v>4.2180390017931861</c:v>
                </c:pt>
                <c:pt idx="32">
                  <c:v>4.4506539151225351</c:v>
                </c:pt>
                <c:pt idx="33">
                  <c:v>4.6908755230125525</c:v>
                </c:pt>
                <c:pt idx="34">
                  <c:v>4.931734608487746</c:v>
                </c:pt>
                <c:pt idx="35">
                  <c:v>5.166261954572624</c:v>
                </c:pt>
                <c:pt idx="36">
                  <c:v>5.3874883442916914</c:v>
                </c:pt>
                <c:pt idx="37">
                  <c:v>5.5884445606694566</c:v>
                </c:pt>
                <c:pt idx="38">
                  <c:v>5.7621613867304244</c:v>
                </c:pt>
                <c:pt idx="39">
                  <c:v>5.9016696054991025</c:v>
                </c:pt>
                <c:pt idx="40">
                  <c:v>6</c:v>
                </c:pt>
              </c:numCache>
            </c:numRef>
          </c:val>
          <c:smooth val="1"/>
        </c:ser>
        <c:ser>
          <c:idx val="4"/>
          <c:order val="3"/>
          <c:tx>
            <c:strRef>
              <c:f>List3!$B$17</c:f>
              <c:strCache>
                <c:ptCount val="1"/>
                <c:pt idx="0">
                  <c:v>s4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List3!$C$17:$CY$17</c:f>
              <c:numCache>
                <c:formatCode>General</c:formatCode>
                <c:ptCount val="101"/>
                <c:pt idx="40">
                  <c:v>6.0000000000000018</c:v>
                </c:pt>
                <c:pt idx="41">
                  <c:v>6.0519153937260635</c:v>
                </c:pt>
                <c:pt idx="42">
                  <c:v>6.0591067720440108</c:v>
                </c:pt>
                <c:pt idx="43">
                  <c:v>6.0249971607890025</c:v>
                </c:pt>
                <c:pt idx="44">
                  <c:v>5.9530095857961953</c:v>
                </c:pt>
                <c:pt idx="45">
                  <c:v>5.8465670729007551</c:v>
                </c:pt>
                <c:pt idx="46">
                  <c:v>5.7090926479378368</c:v>
                </c:pt>
                <c:pt idx="47">
                  <c:v>5.5440093367425991</c:v>
                </c:pt>
                <c:pt idx="48">
                  <c:v>5.3547401651502078</c:v>
                </c:pt>
                <c:pt idx="49">
                  <c:v>5.1447081589958144</c:v>
                </c:pt>
                <c:pt idx="50">
                  <c:v>4.9173363441145872</c:v>
                </c:pt>
                <c:pt idx="51">
                  <c:v>4.6760477463416805</c:v>
                </c:pt>
                <c:pt idx="52">
                  <c:v>4.4242653915122538</c:v>
                </c:pt>
                <c:pt idx="53">
                  <c:v>4.1654123054614693</c:v>
                </c:pt>
                <c:pt idx="54">
                  <c:v>3.902911514024483</c:v>
                </c:pt>
                <c:pt idx="55">
                  <c:v>3.6401860430364623</c:v>
                </c:pt>
                <c:pt idx="56">
                  <c:v>3.3806589183325597</c:v>
                </c:pt>
                <c:pt idx="57">
                  <c:v>3.1277531657479347</c:v>
                </c:pt>
                <c:pt idx="58">
                  <c:v>2.8848918111177531</c:v>
                </c:pt>
                <c:pt idx="59">
                  <c:v>2.655497880277168</c:v>
                </c:pt>
                <c:pt idx="60">
                  <c:v>2.4429943990613445</c:v>
                </c:pt>
                <c:pt idx="61">
                  <c:v>2.2508043933054402</c:v>
                </c:pt>
                <c:pt idx="62">
                  <c:v>2.0823508888446121</c:v>
                </c:pt>
                <c:pt idx="63">
                  <c:v>1.9410569115140239</c:v>
                </c:pt>
                <c:pt idx="64">
                  <c:v>1.8303454871488327</c:v>
                </c:pt>
                <c:pt idx="65">
                  <c:v>1.7536396415842015</c:v>
                </c:pt>
                <c:pt idx="66">
                  <c:v>1.7143624006552871</c:v>
                </c:pt>
                <c:pt idx="67">
                  <c:v>1.71593679019725</c:v>
                </c:pt>
                <c:pt idx="68">
                  <c:v>1.7617858360452496</c:v>
                </c:pt>
                <c:pt idx="69">
                  <c:v>1.8553325640344465</c:v>
                </c:pt>
                <c:pt idx="70">
                  <c:v>2</c:v>
                </c:pt>
              </c:numCache>
            </c:numRef>
          </c:val>
          <c:smooth val="1"/>
        </c:ser>
        <c:ser>
          <c:idx val="5"/>
          <c:order val="4"/>
          <c:tx>
            <c:strRef>
              <c:f>List3!$B$18</c:f>
              <c:strCache>
                <c:ptCount val="1"/>
                <c:pt idx="0">
                  <c:v>s5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List3!$C$18:$CY$18</c:f>
              <c:numCache>
                <c:formatCode>General</c:formatCode>
                <c:ptCount val="101"/>
                <c:pt idx="70">
                  <c:v>2</c:v>
                </c:pt>
                <c:pt idx="71">
                  <c:v>2.1971997907949783</c:v>
                </c:pt>
                <c:pt idx="72">
                  <c:v>2.4402980673440933</c:v>
                </c:pt>
                <c:pt idx="73">
                  <c:v>2.7206495815899574</c:v>
                </c:pt>
                <c:pt idx="74">
                  <c:v>3.0296090854751956</c:v>
                </c:pt>
                <c:pt idx="75">
                  <c:v>3.3585313309424185</c:v>
                </c:pt>
                <c:pt idx="76">
                  <c:v>3.6987710699342484</c:v>
                </c:pt>
                <c:pt idx="77">
                  <c:v>4.0416830543933058</c:v>
                </c:pt>
                <c:pt idx="78">
                  <c:v>4.3786220362622021</c:v>
                </c:pt>
                <c:pt idx="79">
                  <c:v>4.7009427674835624</c:v>
                </c:pt>
                <c:pt idx="80">
                  <c:v>5</c:v>
                </c:pt>
              </c:numCache>
            </c:numRef>
          </c:val>
          <c:smooth val="1"/>
        </c:ser>
        <c:ser>
          <c:idx val="6"/>
          <c:order val="5"/>
          <c:tx>
            <c:strRef>
              <c:f>List3!$B$19</c:f>
              <c:strCache>
                <c:ptCount val="1"/>
                <c:pt idx="0">
                  <c:v>s6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List3!$C$19:$CY$19</c:f>
              <c:numCache>
                <c:formatCode>General</c:formatCode>
                <c:ptCount val="101"/>
                <c:pt idx="80">
                  <c:v>5</c:v>
                </c:pt>
                <c:pt idx="81">
                  <c:v>5.2688007197648927</c:v>
                </c:pt>
                <c:pt idx="82">
                  <c:v>5.5069608487746544</c:v>
                </c:pt>
                <c:pt idx="83">
                  <c:v>5.7157485430364625</c:v>
                </c:pt>
                <c:pt idx="84">
                  <c:v>5.896431958557482</c:v>
                </c:pt>
                <c:pt idx="85">
                  <c:v>6.0502792513448904</c:v>
                </c:pt>
                <c:pt idx="86">
                  <c:v>6.1785585774058571</c:v>
                </c:pt>
                <c:pt idx="87">
                  <c:v>6.2825380927475596</c:v>
                </c:pt>
                <c:pt idx="88">
                  <c:v>6.3634859533771682</c:v>
                </c:pt>
                <c:pt idx="89">
                  <c:v>6.4226703153018532</c:v>
                </c:pt>
                <c:pt idx="90">
                  <c:v>6.4613593345287903</c:v>
                </c:pt>
                <c:pt idx="91">
                  <c:v>6.4808211670651517</c:v>
                </c:pt>
                <c:pt idx="92">
                  <c:v>6.4823239689181111</c:v>
                </c:pt>
                <c:pt idx="93">
                  <c:v>6.46713589609484</c:v>
                </c:pt>
                <c:pt idx="94">
                  <c:v>6.4365251046025103</c:v>
                </c:pt>
                <c:pt idx="95">
                  <c:v>6.3917597504482959</c:v>
                </c:pt>
                <c:pt idx="96">
                  <c:v>6.3341079896393708</c:v>
                </c:pt>
                <c:pt idx="97">
                  <c:v>6.2648379781829053</c:v>
                </c:pt>
                <c:pt idx="98">
                  <c:v>6.1852178720860724</c:v>
                </c:pt>
                <c:pt idx="99">
                  <c:v>6.0965158273560469</c:v>
                </c:pt>
                <c:pt idx="100">
                  <c:v>6</c:v>
                </c:pt>
              </c:numCache>
            </c:numRef>
          </c:val>
          <c:smooth val="1"/>
        </c:ser>
        <c:ser>
          <c:idx val="0"/>
          <c:order val="6"/>
          <c:tx>
            <c:strRef>
              <c:f>List3!$B$13</c:f>
              <c:strCache>
                <c:ptCount val="1"/>
                <c:pt idx="0">
                  <c:v>data</c:v>
                </c:pt>
              </c:strCache>
            </c:strRef>
          </c:tx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List3!$C$13:$CY$13</c:f>
              <c:numCache>
                <c:formatCode>General</c:formatCode>
                <c:ptCount val="101"/>
                <c:pt idx="0">
                  <c:v>7</c:v>
                </c:pt>
                <c:pt idx="10">
                  <c:v>4</c:v>
                </c:pt>
                <c:pt idx="30">
                  <c:v>4</c:v>
                </c:pt>
                <c:pt idx="40">
                  <c:v>6</c:v>
                </c:pt>
                <c:pt idx="70">
                  <c:v>2</c:v>
                </c:pt>
                <c:pt idx="80">
                  <c:v>5</c:v>
                </c:pt>
                <c:pt idx="100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536000"/>
        <c:axId val="109537920"/>
      </c:lineChart>
      <c:catAx>
        <c:axId val="10953600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aseline="0"/>
            </a:pPr>
            <a:endParaRPr lang="cs-CZ"/>
          </a:p>
        </c:txPr>
        <c:crossAx val="1095379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09537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5360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8314980252738802"/>
          <c:y val="5.0953869110328738E-2"/>
          <c:w val="0.15101671709679318"/>
          <c:h val="0.48149582996525292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txPr>
    <a:bodyPr/>
    <a:lstStyle/>
    <a:p>
      <a:pPr>
        <a:defRPr sz="1600" baseline="0"/>
      </a:pPr>
      <a:endParaRPr lang="cs-CZ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5524208971366E-2"/>
          <c:y val="2.8252405949256341E-2"/>
          <c:w val="0.89726159230096236"/>
          <c:h val="0.8326195683872849"/>
        </c:manualLayout>
      </c:layout>
      <c:lineChart>
        <c:grouping val="standard"/>
        <c:varyColors val="0"/>
        <c:ser>
          <c:idx val="4"/>
          <c:order val="0"/>
          <c:tx>
            <c:strRef>
              <c:f>List3!$B$16</c:f>
              <c:strCache>
                <c:ptCount val="1"/>
                <c:pt idx="0">
                  <c:v>s3</c:v>
                </c:pt>
              </c:strCache>
            </c:strRef>
          </c:tx>
          <c:spPr>
            <a:ln w="476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List3!$C$16:$CY$16</c:f>
              <c:numCache>
                <c:formatCode>General</c:formatCode>
                <c:ptCount val="101"/>
                <c:pt idx="30">
                  <c:v>4</c:v>
                </c:pt>
                <c:pt idx="31">
                  <c:v>4.2180390017931861</c:v>
                </c:pt>
                <c:pt idx="32">
                  <c:v>4.4506539151225351</c:v>
                </c:pt>
                <c:pt idx="33">
                  <c:v>4.6908755230125525</c:v>
                </c:pt>
                <c:pt idx="34">
                  <c:v>4.931734608487746</c:v>
                </c:pt>
                <c:pt idx="35">
                  <c:v>5.166261954572624</c:v>
                </c:pt>
                <c:pt idx="36">
                  <c:v>5.3874883442916914</c:v>
                </c:pt>
                <c:pt idx="37">
                  <c:v>5.5884445606694566</c:v>
                </c:pt>
                <c:pt idx="38">
                  <c:v>5.7621613867304244</c:v>
                </c:pt>
                <c:pt idx="39">
                  <c:v>5.9016696054991025</c:v>
                </c:pt>
                <c:pt idx="40">
                  <c:v>6</c:v>
                </c:pt>
              </c:numCache>
            </c:numRef>
          </c:val>
          <c:smooth val="1"/>
        </c:ser>
        <c:ser>
          <c:idx val="5"/>
          <c:order val="1"/>
          <c:tx>
            <c:strRef>
              <c:f>List3!$B$17</c:f>
              <c:strCache>
                <c:ptCount val="1"/>
                <c:pt idx="0">
                  <c:v>s4</c:v>
                </c:pt>
              </c:strCache>
            </c:strRef>
          </c:tx>
          <c:spPr>
            <a:ln w="349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List3!$C$17:$CY$17</c:f>
              <c:numCache>
                <c:formatCode>General</c:formatCode>
                <c:ptCount val="101"/>
                <c:pt idx="40">
                  <c:v>6.0000000000000018</c:v>
                </c:pt>
                <c:pt idx="41">
                  <c:v>6.0519153937260635</c:v>
                </c:pt>
                <c:pt idx="42">
                  <c:v>6.0591067720440108</c:v>
                </c:pt>
                <c:pt idx="43">
                  <c:v>6.0249971607890025</c:v>
                </c:pt>
                <c:pt idx="44">
                  <c:v>5.9530095857961953</c:v>
                </c:pt>
                <c:pt idx="45">
                  <c:v>5.8465670729007551</c:v>
                </c:pt>
                <c:pt idx="46">
                  <c:v>5.7090926479378368</c:v>
                </c:pt>
                <c:pt idx="47">
                  <c:v>5.5440093367425991</c:v>
                </c:pt>
                <c:pt idx="48">
                  <c:v>5.3547401651502078</c:v>
                </c:pt>
                <c:pt idx="49">
                  <c:v>5.1447081589958144</c:v>
                </c:pt>
                <c:pt idx="50">
                  <c:v>4.9173363441145872</c:v>
                </c:pt>
                <c:pt idx="51">
                  <c:v>4.6760477463416805</c:v>
                </c:pt>
                <c:pt idx="52">
                  <c:v>4.4242653915122538</c:v>
                </c:pt>
                <c:pt idx="53">
                  <c:v>4.1654123054614693</c:v>
                </c:pt>
                <c:pt idx="54">
                  <c:v>3.902911514024483</c:v>
                </c:pt>
                <c:pt idx="55">
                  <c:v>3.6401860430364623</c:v>
                </c:pt>
                <c:pt idx="56">
                  <c:v>3.3806589183325597</c:v>
                </c:pt>
                <c:pt idx="57">
                  <c:v>3.1277531657479347</c:v>
                </c:pt>
                <c:pt idx="58">
                  <c:v>2.8848918111177531</c:v>
                </c:pt>
                <c:pt idx="59">
                  <c:v>2.655497880277168</c:v>
                </c:pt>
                <c:pt idx="60">
                  <c:v>2.4429943990613445</c:v>
                </c:pt>
                <c:pt idx="61">
                  <c:v>2.2508043933054402</c:v>
                </c:pt>
                <c:pt idx="62">
                  <c:v>2.0823508888446121</c:v>
                </c:pt>
                <c:pt idx="63">
                  <c:v>1.9410569115140239</c:v>
                </c:pt>
                <c:pt idx="64">
                  <c:v>1.8303454871488327</c:v>
                </c:pt>
                <c:pt idx="65">
                  <c:v>1.7536396415842015</c:v>
                </c:pt>
                <c:pt idx="66">
                  <c:v>1.7143624006552871</c:v>
                </c:pt>
                <c:pt idx="67">
                  <c:v>1.71593679019725</c:v>
                </c:pt>
                <c:pt idx="68">
                  <c:v>1.7617858360452496</c:v>
                </c:pt>
                <c:pt idx="69">
                  <c:v>1.8553325640344465</c:v>
                </c:pt>
                <c:pt idx="70">
                  <c:v>2</c:v>
                </c:pt>
              </c:numCache>
            </c:numRef>
          </c:val>
          <c:smooth val="1"/>
        </c:ser>
        <c:ser>
          <c:idx val="6"/>
          <c:order val="2"/>
          <c:tx>
            <c:strRef>
              <c:f>List3!$B$18</c:f>
              <c:strCache>
                <c:ptCount val="1"/>
                <c:pt idx="0">
                  <c:v>s5</c:v>
                </c:pt>
              </c:strCache>
            </c:strRef>
          </c:tx>
          <c:spPr>
            <a:ln w="349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List3!$C$18:$CY$18</c:f>
              <c:numCache>
                <c:formatCode>General</c:formatCode>
                <c:ptCount val="101"/>
                <c:pt idx="70">
                  <c:v>2</c:v>
                </c:pt>
                <c:pt idx="71">
                  <c:v>2.1971997907949783</c:v>
                </c:pt>
                <c:pt idx="72">
                  <c:v>2.4402980673440933</c:v>
                </c:pt>
                <c:pt idx="73">
                  <c:v>2.7206495815899574</c:v>
                </c:pt>
                <c:pt idx="74">
                  <c:v>3.0296090854751956</c:v>
                </c:pt>
                <c:pt idx="75">
                  <c:v>3.3585313309424185</c:v>
                </c:pt>
                <c:pt idx="76">
                  <c:v>3.6987710699342484</c:v>
                </c:pt>
                <c:pt idx="77">
                  <c:v>4.0416830543933058</c:v>
                </c:pt>
                <c:pt idx="78">
                  <c:v>4.3786220362622021</c:v>
                </c:pt>
                <c:pt idx="79">
                  <c:v>4.7009427674835624</c:v>
                </c:pt>
                <c:pt idx="80">
                  <c:v>5</c:v>
                </c:pt>
              </c:numCache>
            </c:numRef>
          </c:val>
          <c:smooth val="1"/>
        </c:ser>
        <c:ser>
          <c:idx val="7"/>
          <c:order val="3"/>
          <c:tx>
            <c:strRef>
              <c:f>List3!$B$19</c:f>
              <c:strCache>
                <c:ptCount val="1"/>
                <c:pt idx="0">
                  <c:v>s6</c:v>
                </c:pt>
              </c:strCache>
            </c:strRef>
          </c:tx>
          <c:spPr>
            <a:ln w="349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List3!$C$19:$CY$19</c:f>
              <c:numCache>
                <c:formatCode>General</c:formatCode>
                <c:ptCount val="101"/>
                <c:pt idx="80">
                  <c:v>5</c:v>
                </c:pt>
                <c:pt idx="81">
                  <c:v>5.2688007197648927</c:v>
                </c:pt>
                <c:pt idx="82">
                  <c:v>5.5069608487746544</c:v>
                </c:pt>
                <c:pt idx="83">
                  <c:v>5.7157485430364625</c:v>
                </c:pt>
                <c:pt idx="84">
                  <c:v>5.896431958557482</c:v>
                </c:pt>
                <c:pt idx="85">
                  <c:v>6.0502792513448904</c:v>
                </c:pt>
                <c:pt idx="86">
                  <c:v>6.1785585774058571</c:v>
                </c:pt>
                <c:pt idx="87">
                  <c:v>6.2825380927475596</c:v>
                </c:pt>
                <c:pt idx="88">
                  <c:v>6.3634859533771682</c:v>
                </c:pt>
                <c:pt idx="89">
                  <c:v>6.4226703153018532</c:v>
                </c:pt>
                <c:pt idx="90">
                  <c:v>6.4613593345287903</c:v>
                </c:pt>
                <c:pt idx="91">
                  <c:v>6.4808211670651517</c:v>
                </c:pt>
                <c:pt idx="92">
                  <c:v>6.4823239689181111</c:v>
                </c:pt>
                <c:pt idx="93">
                  <c:v>6.46713589609484</c:v>
                </c:pt>
                <c:pt idx="94">
                  <c:v>6.4365251046025103</c:v>
                </c:pt>
                <c:pt idx="95">
                  <c:v>6.3917597504482959</c:v>
                </c:pt>
                <c:pt idx="96">
                  <c:v>6.3341079896393708</c:v>
                </c:pt>
                <c:pt idx="97">
                  <c:v>6.2648379781829053</c:v>
                </c:pt>
                <c:pt idx="98">
                  <c:v>6.1852178720860724</c:v>
                </c:pt>
                <c:pt idx="99">
                  <c:v>6.0965158273560469</c:v>
                </c:pt>
                <c:pt idx="100">
                  <c:v>6</c:v>
                </c:pt>
              </c:numCache>
            </c:numRef>
          </c:val>
          <c:smooth val="1"/>
        </c:ser>
        <c:ser>
          <c:idx val="9"/>
          <c:order val="4"/>
          <c:tx>
            <c:strRef>
              <c:f>List3!$B$22</c:f>
              <c:strCache>
                <c:ptCount val="1"/>
                <c:pt idx="0">
                  <c:v>ss2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List3!$C$22:$CY$22</c:f>
              <c:numCache>
                <c:formatCode>General</c:formatCode>
                <c:ptCount val="101"/>
                <c:pt idx="10">
                  <c:v>4</c:v>
                </c:pt>
                <c:pt idx="11">
                  <c:v>3.8099999999999996</c:v>
                </c:pt>
                <c:pt idx="12">
                  <c:v>3.64</c:v>
                </c:pt>
                <c:pt idx="13">
                  <c:v>3.49</c:v>
                </c:pt>
                <c:pt idx="14">
                  <c:v>3.3600000000000003</c:v>
                </c:pt>
                <c:pt idx="15">
                  <c:v>3.25</c:v>
                </c:pt>
                <c:pt idx="16">
                  <c:v>3.16</c:v>
                </c:pt>
                <c:pt idx="17">
                  <c:v>3.09</c:v>
                </c:pt>
                <c:pt idx="18">
                  <c:v>3.04</c:v>
                </c:pt>
                <c:pt idx="19">
                  <c:v>3.01</c:v>
                </c:pt>
                <c:pt idx="20">
                  <c:v>3</c:v>
                </c:pt>
                <c:pt idx="21">
                  <c:v>3.01</c:v>
                </c:pt>
                <c:pt idx="22">
                  <c:v>3.04</c:v>
                </c:pt>
                <c:pt idx="23">
                  <c:v>3.09</c:v>
                </c:pt>
                <c:pt idx="24">
                  <c:v>3.16</c:v>
                </c:pt>
                <c:pt idx="25">
                  <c:v>3.25</c:v>
                </c:pt>
                <c:pt idx="26">
                  <c:v>3.3600000000000003</c:v>
                </c:pt>
                <c:pt idx="27">
                  <c:v>3.49</c:v>
                </c:pt>
                <c:pt idx="28">
                  <c:v>3.6399999999999997</c:v>
                </c:pt>
                <c:pt idx="29">
                  <c:v>3.81</c:v>
                </c:pt>
                <c:pt idx="30">
                  <c:v>4</c:v>
                </c:pt>
              </c:numCache>
            </c:numRef>
          </c:val>
          <c:smooth val="1"/>
        </c:ser>
        <c:ser>
          <c:idx val="3"/>
          <c:order val="5"/>
          <c:tx>
            <c:strRef>
              <c:f>List3!$B$15</c:f>
              <c:strCache>
                <c:ptCount val="1"/>
                <c:pt idx="0">
                  <c:v>s2</c:v>
                </c:pt>
              </c:strCache>
            </c:strRef>
          </c:tx>
          <c:spPr>
            <a:ln w="22225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List3!$C$15:$CY$15</c:f>
              <c:numCache>
                <c:formatCode>General</c:formatCode>
                <c:ptCount val="101"/>
                <c:pt idx="10">
                  <c:v>4</c:v>
                </c:pt>
                <c:pt idx="11">
                  <c:v>3.8083319635385529</c:v>
                </c:pt>
                <c:pt idx="12">
                  <c:v>3.6362074118350267</c:v>
                </c:pt>
                <c:pt idx="13">
                  <c:v>3.4837316945606691</c:v>
                </c:pt>
                <c:pt idx="14">
                  <c:v>3.3510101613867307</c:v>
                </c:pt>
                <c:pt idx="15">
                  <c:v>3.2381481619844585</c:v>
                </c:pt>
                <c:pt idx="16">
                  <c:v>3.1452510460251046</c:v>
                </c:pt>
                <c:pt idx="17">
                  <c:v>3.0724241631799165</c:v>
                </c:pt>
                <c:pt idx="18">
                  <c:v>3.019772863120143</c:v>
                </c:pt>
                <c:pt idx="19">
                  <c:v>2.9874024955170349</c:v>
                </c:pt>
                <c:pt idx="20">
                  <c:v>2.9754184100418408</c:v>
                </c:pt>
                <c:pt idx="21">
                  <c:v>2.9839259563658098</c:v>
                </c:pt>
                <c:pt idx="22">
                  <c:v>3.0130304841601907</c:v>
                </c:pt>
                <c:pt idx="23">
                  <c:v>3.0628373430962341</c:v>
                </c:pt>
                <c:pt idx="24">
                  <c:v>3.1334518828451881</c:v>
                </c:pt>
                <c:pt idx="25">
                  <c:v>3.2249794530783022</c:v>
                </c:pt>
                <c:pt idx="26">
                  <c:v>3.337525403466826</c:v>
                </c:pt>
                <c:pt idx="27">
                  <c:v>3.4711950836820082</c:v>
                </c:pt>
                <c:pt idx="28">
                  <c:v>3.6260938433950978</c:v>
                </c:pt>
                <c:pt idx="29">
                  <c:v>3.8023270322773457</c:v>
                </c:pt>
                <c:pt idx="30">
                  <c:v>4</c:v>
                </c:pt>
              </c:numCache>
            </c:numRef>
          </c:val>
          <c:smooth val="1"/>
        </c:ser>
        <c:ser>
          <c:idx val="10"/>
          <c:order val="6"/>
          <c:tx>
            <c:strRef>
              <c:f>List3!$B$23</c:f>
              <c:strCache>
                <c:ptCount val="1"/>
                <c:pt idx="0">
                  <c:v>ss3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List3!$C$23:$CY$23</c:f>
              <c:numCache>
                <c:formatCode>General</c:formatCode>
                <c:ptCount val="101"/>
                <c:pt idx="30">
                  <c:v>4</c:v>
                </c:pt>
                <c:pt idx="31">
                  <c:v>4.2</c:v>
                </c:pt>
                <c:pt idx="32">
                  <c:v>4.4000000000000004</c:v>
                </c:pt>
                <c:pt idx="33">
                  <c:v>4.5999999999999996</c:v>
                </c:pt>
                <c:pt idx="34">
                  <c:v>4.8</c:v>
                </c:pt>
                <c:pt idx="35">
                  <c:v>5</c:v>
                </c:pt>
                <c:pt idx="36">
                  <c:v>5.2</c:v>
                </c:pt>
                <c:pt idx="37">
                  <c:v>5.4</c:v>
                </c:pt>
                <c:pt idx="38">
                  <c:v>5.6</c:v>
                </c:pt>
                <c:pt idx="39">
                  <c:v>5.8</c:v>
                </c:pt>
                <c:pt idx="40">
                  <c:v>6</c:v>
                </c:pt>
              </c:numCache>
            </c:numRef>
          </c:val>
          <c:smooth val="1"/>
        </c:ser>
        <c:ser>
          <c:idx val="11"/>
          <c:order val="7"/>
          <c:tx>
            <c:strRef>
              <c:f>List3!$B$24</c:f>
              <c:strCache>
                <c:ptCount val="1"/>
                <c:pt idx="0">
                  <c:v>ss4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List3!$C$24:$CY$24</c:f>
              <c:numCache>
                <c:formatCode>General</c:formatCode>
                <c:ptCount val="101"/>
                <c:pt idx="40">
                  <c:v>6</c:v>
                </c:pt>
                <c:pt idx="41">
                  <c:v>6.1888888888888882</c:v>
                </c:pt>
                <c:pt idx="42">
                  <c:v>6.3555555555555561</c:v>
                </c:pt>
                <c:pt idx="43">
                  <c:v>6.5</c:v>
                </c:pt>
                <c:pt idx="44">
                  <c:v>6.6222222222222227</c:v>
                </c:pt>
                <c:pt idx="45">
                  <c:v>6.7222222222222223</c:v>
                </c:pt>
                <c:pt idx="46">
                  <c:v>6.8</c:v>
                </c:pt>
                <c:pt idx="47">
                  <c:v>6.8555555555555561</c:v>
                </c:pt>
                <c:pt idx="48">
                  <c:v>6.8888888888888893</c:v>
                </c:pt>
                <c:pt idx="49">
                  <c:v>6.9</c:v>
                </c:pt>
                <c:pt idx="50">
                  <c:v>6.8888888888888893</c:v>
                </c:pt>
                <c:pt idx="51">
                  <c:v>6.8555555555555561</c:v>
                </c:pt>
                <c:pt idx="52">
                  <c:v>6.8</c:v>
                </c:pt>
                <c:pt idx="53">
                  <c:v>6.7222222222222223</c:v>
                </c:pt>
                <c:pt idx="54">
                  <c:v>6.6222222222222218</c:v>
                </c:pt>
                <c:pt idx="55">
                  <c:v>6.5</c:v>
                </c:pt>
                <c:pt idx="56">
                  <c:v>6.3555555555555561</c:v>
                </c:pt>
                <c:pt idx="57">
                  <c:v>6.1888888888888882</c:v>
                </c:pt>
                <c:pt idx="58">
                  <c:v>6</c:v>
                </c:pt>
                <c:pt idx="59">
                  <c:v>5.7888888888888879</c:v>
                </c:pt>
                <c:pt idx="60">
                  <c:v>5.5555555555555554</c:v>
                </c:pt>
                <c:pt idx="61">
                  <c:v>5.3000000000000007</c:v>
                </c:pt>
                <c:pt idx="62">
                  <c:v>5.0222222222222213</c:v>
                </c:pt>
                <c:pt idx="63">
                  <c:v>4.7222222222222223</c:v>
                </c:pt>
                <c:pt idx="64">
                  <c:v>4.3999999999999986</c:v>
                </c:pt>
                <c:pt idx="65">
                  <c:v>4.0555555555555554</c:v>
                </c:pt>
                <c:pt idx="66">
                  <c:v>3.68888888888889</c:v>
                </c:pt>
                <c:pt idx="67">
                  <c:v>3.2999999999999989</c:v>
                </c:pt>
                <c:pt idx="68">
                  <c:v>2.8888888888888893</c:v>
                </c:pt>
                <c:pt idx="69">
                  <c:v>2.4555555555555539</c:v>
                </c:pt>
                <c:pt idx="70">
                  <c:v>2</c:v>
                </c:pt>
              </c:numCache>
            </c:numRef>
          </c:val>
          <c:smooth val="1"/>
        </c:ser>
        <c:ser>
          <c:idx val="12"/>
          <c:order val="8"/>
          <c:tx>
            <c:strRef>
              <c:f>List3!$B$25</c:f>
              <c:strCache>
                <c:ptCount val="1"/>
                <c:pt idx="0">
                  <c:v>ss5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List3!$C$25:$CY$25</c:f>
              <c:numCache>
                <c:formatCode>General</c:formatCode>
                <c:ptCount val="101"/>
                <c:pt idx="70">
                  <c:v>2</c:v>
                </c:pt>
                <c:pt idx="71">
                  <c:v>1.610000000000001</c:v>
                </c:pt>
                <c:pt idx="72">
                  <c:v>1.3733333333333331</c:v>
                </c:pt>
                <c:pt idx="73">
                  <c:v>1.29</c:v>
                </c:pt>
                <c:pt idx="74">
                  <c:v>1.3600000000000003</c:v>
                </c:pt>
                <c:pt idx="75">
                  <c:v>1.5833333333333333</c:v>
                </c:pt>
                <c:pt idx="76">
                  <c:v>1.9599999999999986</c:v>
                </c:pt>
                <c:pt idx="77">
                  <c:v>2.4900000000000015</c:v>
                </c:pt>
                <c:pt idx="78">
                  <c:v>3.1733333333333316</c:v>
                </c:pt>
                <c:pt idx="79">
                  <c:v>4.0100000000000033</c:v>
                </c:pt>
                <c:pt idx="80">
                  <c:v>5</c:v>
                </c:pt>
              </c:numCache>
            </c:numRef>
          </c:val>
          <c:smooth val="1"/>
        </c:ser>
        <c:ser>
          <c:idx val="13"/>
          <c:order val="9"/>
          <c:tx>
            <c:strRef>
              <c:f>List3!$B$26</c:f>
              <c:strCache>
                <c:ptCount val="1"/>
                <c:pt idx="0">
                  <c:v>ss6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List3!$C$26:$CY$26</c:f>
              <c:numCache>
                <c:formatCode>General</c:formatCode>
                <c:ptCount val="101"/>
                <c:pt idx="80">
                  <c:v>5</c:v>
                </c:pt>
                <c:pt idx="81">
                  <c:v>6.0158333333333296</c:v>
                </c:pt>
                <c:pt idx="82">
                  <c:v>6.9299999999999944</c:v>
                </c:pt>
                <c:pt idx="83">
                  <c:v>7.742500000000005</c:v>
                </c:pt>
                <c:pt idx="84">
                  <c:v>8.4533333333333367</c:v>
                </c:pt>
                <c:pt idx="85">
                  <c:v>9.0625</c:v>
                </c:pt>
                <c:pt idx="86">
                  <c:v>9.5699999999999985</c:v>
                </c:pt>
                <c:pt idx="87">
                  <c:v>9.9758333333333304</c:v>
                </c:pt>
                <c:pt idx="88">
                  <c:v>10.280000000000003</c:v>
                </c:pt>
                <c:pt idx="89">
                  <c:v>10.482500000000002</c:v>
                </c:pt>
                <c:pt idx="90">
                  <c:v>10.583333333333334</c:v>
                </c:pt>
                <c:pt idx="91">
                  <c:v>10.5825</c:v>
                </c:pt>
                <c:pt idx="92">
                  <c:v>10.48</c:v>
                </c:pt>
                <c:pt idx="93">
                  <c:v>10.275833333333331</c:v>
                </c:pt>
                <c:pt idx="94">
                  <c:v>9.9699999999999989</c:v>
                </c:pt>
                <c:pt idx="95">
                  <c:v>9.5624999999999982</c:v>
                </c:pt>
                <c:pt idx="96">
                  <c:v>9.0533333333333381</c:v>
                </c:pt>
                <c:pt idx="97">
                  <c:v>8.4425000000000079</c:v>
                </c:pt>
                <c:pt idx="98">
                  <c:v>7.7299999999999969</c:v>
                </c:pt>
                <c:pt idx="99">
                  <c:v>6.9158333333333317</c:v>
                </c:pt>
                <c:pt idx="100">
                  <c:v>6</c:v>
                </c:pt>
              </c:numCache>
            </c:numRef>
          </c:val>
          <c:smooth val="1"/>
        </c:ser>
        <c:ser>
          <c:idx val="2"/>
          <c:order val="10"/>
          <c:tx>
            <c:strRef>
              <c:f>List3!$B$21</c:f>
              <c:strCache>
                <c:ptCount val="1"/>
                <c:pt idx="0">
                  <c:v>kvadratický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List3!$C$21:$CY$21</c:f>
              <c:numCache>
                <c:formatCode>General</c:formatCode>
                <c:ptCount val="101"/>
                <c:pt idx="0">
                  <c:v>7</c:v>
                </c:pt>
                <c:pt idx="1">
                  <c:v>6.61</c:v>
                </c:pt>
                <c:pt idx="2">
                  <c:v>6.24</c:v>
                </c:pt>
                <c:pt idx="3">
                  <c:v>5.8900000000000006</c:v>
                </c:pt>
                <c:pt idx="4">
                  <c:v>5.5600000000000005</c:v>
                </c:pt>
                <c:pt idx="5">
                  <c:v>5.25</c:v>
                </c:pt>
                <c:pt idx="6">
                  <c:v>4.96</c:v>
                </c:pt>
                <c:pt idx="7">
                  <c:v>4.6899999999999995</c:v>
                </c:pt>
                <c:pt idx="8">
                  <c:v>4.4399999999999995</c:v>
                </c:pt>
                <c:pt idx="9">
                  <c:v>4.21</c:v>
                </c:pt>
                <c:pt idx="10">
                  <c:v>4</c:v>
                </c:pt>
              </c:numCache>
            </c:numRef>
          </c:val>
          <c:smooth val="1"/>
        </c:ser>
        <c:ser>
          <c:idx val="1"/>
          <c:order val="11"/>
          <c:tx>
            <c:strRef>
              <c:f>List3!$B$14</c:f>
              <c:strCache>
                <c:ptCount val="1"/>
                <c:pt idx="0">
                  <c:v>kubický</c:v>
                </c:pt>
              </c:strCache>
            </c:strRef>
          </c:tx>
          <c:spPr>
            <a:ln w="254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List3!$C$14:$CY$14</c:f>
              <c:numCache>
                <c:formatCode>General</c:formatCode>
                <c:ptCount val="101"/>
                <c:pt idx="0">
                  <c:v>7</c:v>
                </c:pt>
                <c:pt idx="1">
                  <c:v>6.6101264196054998</c:v>
                </c:pt>
                <c:pt idx="2">
                  <c:v>6.2404494919306632</c:v>
                </c:pt>
                <c:pt idx="3">
                  <c:v>5.8908849372384928</c:v>
                </c:pt>
                <c:pt idx="4">
                  <c:v>5.5613484757919904</c:v>
                </c:pt>
                <c:pt idx="5">
                  <c:v>5.2517558278541543</c:v>
                </c:pt>
                <c:pt idx="6">
                  <c:v>4.9620227136879853</c:v>
                </c:pt>
                <c:pt idx="7">
                  <c:v>4.6920648535564853</c:v>
                </c:pt>
                <c:pt idx="8">
                  <c:v>4.4417979677226533</c:v>
                </c:pt>
                <c:pt idx="9">
                  <c:v>4.2111377764494922</c:v>
                </c:pt>
                <c:pt idx="10">
                  <c:v>4</c:v>
                </c:pt>
              </c:numCache>
            </c:numRef>
          </c:val>
          <c:smooth val="0"/>
        </c:ser>
        <c:ser>
          <c:idx val="0"/>
          <c:order val="12"/>
          <c:tx>
            <c:strRef>
              <c:f>List3!$B$13</c:f>
              <c:strCache>
                <c:ptCount val="1"/>
                <c:pt idx="0">
                  <c:v>data</c:v>
                </c:pt>
              </c:strCache>
            </c:strRef>
          </c:tx>
          <c:marker>
            <c:symbol val="circle"/>
            <c:size val="12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List3!$C$12:$CY$12</c:f>
              <c:numCache>
                <c:formatCode>General</c:formatCode>
                <c:ptCount val="10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  <c:pt idx="13">
                  <c:v>1.3</c:v>
                </c:pt>
                <c:pt idx="14">
                  <c:v>1.4</c:v>
                </c:pt>
                <c:pt idx="15">
                  <c:v>1.5</c:v>
                </c:pt>
                <c:pt idx="16">
                  <c:v>1.6</c:v>
                </c:pt>
                <c:pt idx="17">
                  <c:v>1.7</c:v>
                </c:pt>
                <c:pt idx="18">
                  <c:v>1.8</c:v>
                </c:pt>
                <c:pt idx="19">
                  <c:v>1.9</c:v>
                </c:pt>
                <c:pt idx="20">
                  <c:v>2</c:v>
                </c:pt>
                <c:pt idx="21">
                  <c:v>2.1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2.4</c:v>
                </c:pt>
                <c:pt idx="25">
                  <c:v>2.5</c:v>
                </c:pt>
                <c:pt idx="26">
                  <c:v>2.6</c:v>
                </c:pt>
                <c:pt idx="27">
                  <c:v>2.7</c:v>
                </c:pt>
                <c:pt idx="28">
                  <c:v>2.8</c:v>
                </c:pt>
                <c:pt idx="29">
                  <c:v>2.9</c:v>
                </c:pt>
                <c:pt idx="30">
                  <c:v>3</c:v>
                </c:pt>
                <c:pt idx="31">
                  <c:v>3.1</c:v>
                </c:pt>
                <c:pt idx="32">
                  <c:v>3.2</c:v>
                </c:pt>
                <c:pt idx="33">
                  <c:v>3.3</c:v>
                </c:pt>
                <c:pt idx="34">
                  <c:v>3.4</c:v>
                </c:pt>
                <c:pt idx="35">
                  <c:v>3.5</c:v>
                </c:pt>
                <c:pt idx="36">
                  <c:v>3.6</c:v>
                </c:pt>
                <c:pt idx="37">
                  <c:v>3.7</c:v>
                </c:pt>
                <c:pt idx="38">
                  <c:v>3.8</c:v>
                </c:pt>
                <c:pt idx="39">
                  <c:v>3.9</c:v>
                </c:pt>
                <c:pt idx="40">
                  <c:v>4</c:v>
                </c:pt>
                <c:pt idx="41">
                  <c:v>4.0999999999999996</c:v>
                </c:pt>
                <c:pt idx="42">
                  <c:v>4.2</c:v>
                </c:pt>
                <c:pt idx="43">
                  <c:v>4.3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4.7</c:v>
                </c:pt>
                <c:pt idx="48">
                  <c:v>4.8</c:v>
                </c:pt>
                <c:pt idx="49">
                  <c:v>4.9000000000000004</c:v>
                </c:pt>
                <c:pt idx="50">
                  <c:v>5</c:v>
                </c:pt>
                <c:pt idx="51">
                  <c:v>5.0999999999999996</c:v>
                </c:pt>
                <c:pt idx="52">
                  <c:v>5.2</c:v>
                </c:pt>
                <c:pt idx="53">
                  <c:v>5.3</c:v>
                </c:pt>
                <c:pt idx="54">
                  <c:v>5.4</c:v>
                </c:pt>
                <c:pt idx="55">
                  <c:v>5.5</c:v>
                </c:pt>
                <c:pt idx="56">
                  <c:v>5.6</c:v>
                </c:pt>
                <c:pt idx="57">
                  <c:v>5.7</c:v>
                </c:pt>
                <c:pt idx="58">
                  <c:v>5.8</c:v>
                </c:pt>
                <c:pt idx="59">
                  <c:v>5.9</c:v>
                </c:pt>
                <c:pt idx="60">
                  <c:v>6</c:v>
                </c:pt>
                <c:pt idx="61">
                  <c:v>6.1</c:v>
                </c:pt>
                <c:pt idx="62">
                  <c:v>6.2</c:v>
                </c:pt>
                <c:pt idx="63">
                  <c:v>6.3</c:v>
                </c:pt>
                <c:pt idx="64">
                  <c:v>6.4</c:v>
                </c:pt>
                <c:pt idx="65">
                  <c:v>6.5</c:v>
                </c:pt>
                <c:pt idx="66">
                  <c:v>6.6</c:v>
                </c:pt>
                <c:pt idx="67">
                  <c:v>6.7</c:v>
                </c:pt>
                <c:pt idx="68">
                  <c:v>6.8</c:v>
                </c:pt>
                <c:pt idx="69">
                  <c:v>6.9</c:v>
                </c:pt>
                <c:pt idx="70">
                  <c:v>7</c:v>
                </c:pt>
                <c:pt idx="71">
                  <c:v>7.1</c:v>
                </c:pt>
                <c:pt idx="72">
                  <c:v>7.2</c:v>
                </c:pt>
                <c:pt idx="73">
                  <c:v>7.3</c:v>
                </c:pt>
                <c:pt idx="74">
                  <c:v>7.4</c:v>
                </c:pt>
                <c:pt idx="75">
                  <c:v>7.5</c:v>
                </c:pt>
                <c:pt idx="76">
                  <c:v>7.6</c:v>
                </c:pt>
                <c:pt idx="77">
                  <c:v>7.7</c:v>
                </c:pt>
                <c:pt idx="78">
                  <c:v>7.8</c:v>
                </c:pt>
                <c:pt idx="79">
                  <c:v>7.9</c:v>
                </c:pt>
                <c:pt idx="80">
                  <c:v>8</c:v>
                </c:pt>
                <c:pt idx="81">
                  <c:v>8.1</c:v>
                </c:pt>
                <c:pt idx="82">
                  <c:v>8.1999999999999993</c:v>
                </c:pt>
                <c:pt idx="83">
                  <c:v>8.3000000000000007</c:v>
                </c:pt>
                <c:pt idx="84">
                  <c:v>8.4</c:v>
                </c:pt>
                <c:pt idx="85">
                  <c:v>8.5</c:v>
                </c:pt>
                <c:pt idx="86">
                  <c:v>8.6</c:v>
                </c:pt>
                <c:pt idx="87">
                  <c:v>8.6999999999999993</c:v>
                </c:pt>
                <c:pt idx="88">
                  <c:v>8.8000000000000007</c:v>
                </c:pt>
                <c:pt idx="89">
                  <c:v>8.9</c:v>
                </c:pt>
                <c:pt idx="90">
                  <c:v>9</c:v>
                </c:pt>
                <c:pt idx="91">
                  <c:v>9.1</c:v>
                </c:pt>
                <c:pt idx="92">
                  <c:v>9.1999999999999993</c:v>
                </c:pt>
                <c:pt idx="93">
                  <c:v>9.3000000000000007</c:v>
                </c:pt>
                <c:pt idx="94">
                  <c:v>9.4</c:v>
                </c:pt>
                <c:pt idx="95">
                  <c:v>9.5</c:v>
                </c:pt>
                <c:pt idx="96">
                  <c:v>9.6</c:v>
                </c:pt>
                <c:pt idx="97">
                  <c:v>9.6999999999999993</c:v>
                </c:pt>
                <c:pt idx="98">
                  <c:v>9.8000000000000007</c:v>
                </c:pt>
                <c:pt idx="99">
                  <c:v>9.9</c:v>
                </c:pt>
                <c:pt idx="100">
                  <c:v>10</c:v>
                </c:pt>
              </c:numCache>
            </c:numRef>
          </c:cat>
          <c:val>
            <c:numRef>
              <c:f>List3!$C$13:$CY$13</c:f>
              <c:numCache>
                <c:formatCode>General</c:formatCode>
                <c:ptCount val="101"/>
                <c:pt idx="0">
                  <c:v>7</c:v>
                </c:pt>
                <c:pt idx="10">
                  <c:v>4</c:v>
                </c:pt>
                <c:pt idx="30">
                  <c:v>4</c:v>
                </c:pt>
                <c:pt idx="40">
                  <c:v>6</c:v>
                </c:pt>
                <c:pt idx="70">
                  <c:v>2</c:v>
                </c:pt>
                <c:pt idx="80">
                  <c:v>5</c:v>
                </c:pt>
                <c:pt idx="100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388544"/>
        <c:axId val="109390464"/>
      </c:lineChart>
      <c:catAx>
        <c:axId val="1093885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93904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0939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9388544"/>
        <c:crosses val="autoZero"/>
        <c:crossBetween val="midCat"/>
      </c:valAx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txPr>
          <a:bodyPr/>
          <a:lstStyle/>
          <a:p>
            <a:pPr>
              <a:defRPr sz="1800"/>
            </a:pPr>
            <a:endParaRPr lang="cs-CZ"/>
          </a:p>
        </c:txPr>
      </c:legendEntry>
      <c:legendEntry>
        <c:idx val="11"/>
        <c:txPr>
          <a:bodyPr/>
          <a:lstStyle/>
          <a:p>
            <a:pPr>
              <a:defRPr sz="1800"/>
            </a:pPr>
            <a:endParaRPr lang="cs-CZ"/>
          </a:p>
        </c:txPr>
      </c:legendEntry>
      <c:legendEntry>
        <c:idx val="12"/>
        <c:txPr>
          <a:bodyPr/>
          <a:lstStyle/>
          <a:p>
            <a:pPr>
              <a:defRPr sz="1800"/>
            </a:pPr>
            <a:endParaRPr lang="cs-CZ"/>
          </a:p>
        </c:txPr>
      </c:legendEntry>
      <c:layout>
        <c:manualLayout>
          <c:xMode val="edge"/>
          <c:yMode val="edge"/>
          <c:x val="0.14319190000747395"/>
          <c:y val="9.6646252551764358E-2"/>
          <c:w val="0.27165415845866864"/>
          <c:h val="0.32576935896011555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List3!$B$3</c:f>
              <c:strCache>
                <c:ptCount val="1"/>
                <c:pt idx="0">
                  <c:v>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trendline>
            <c:spPr>
              <a:ln w="34925">
                <a:solidFill>
                  <a:srgbClr val="FF0000"/>
                </a:solidFill>
              </a:ln>
            </c:spPr>
            <c:trendlineType val="poly"/>
            <c:order val="3"/>
            <c:dispRSqr val="0"/>
            <c:dispEq val="0"/>
          </c:trendline>
          <c:xVal>
            <c:numRef>
              <c:f>List3!$C$2:$F$2</c:f>
              <c:numCache>
                <c:formatCode>General</c:formatCode>
                <c:ptCount val="4"/>
                <c:pt idx="0">
                  <c:v>-1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</c:numCache>
            </c:numRef>
          </c:xVal>
          <c:yVal>
            <c:numRef>
              <c:f>List3!$C$3:$F$3</c:f>
              <c:numCache>
                <c:formatCode>General</c:formatCode>
                <c:ptCount val="4"/>
                <c:pt idx="0">
                  <c:v>12</c:v>
                </c:pt>
                <c:pt idx="1">
                  <c:v>6</c:v>
                </c:pt>
                <c:pt idx="2">
                  <c:v>0</c:v>
                </c:pt>
                <c:pt idx="3">
                  <c:v>12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5434240"/>
        <c:axId val="95435776"/>
      </c:scatterChart>
      <c:valAx>
        <c:axId val="954342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22225"/>
        </c:spPr>
        <c:txPr>
          <a:bodyPr/>
          <a:lstStyle/>
          <a:p>
            <a:pPr>
              <a:defRPr sz="1600" baseline="0"/>
            </a:pPr>
            <a:endParaRPr lang="cs-CZ"/>
          </a:p>
        </c:txPr>
        <c:crossAx val="95435776"/>
        <c:crosses val="autoZero"/>
        <c:crossBetween val="midCat"/>
      </c:valAx>
      <c:valAx>
        <c:axId val="95435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25400"/>
        </c:spPr>
        <c:txPr>
          <a:bodyPr/>
          <a:lstStyle/>
          <a:p>
            <a:pPr>
              <a:defRPr sz="1600" baseline="0"/>
            </a:pPr>
            <a:endParaRPr lang="cs-CZ"/>
          </a:p>
        </c:txPr>
        <c:crossAx val="95434240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964142640064726E-2"/>
          <c:y val="4.699479231762696E-2"/>
          <c:w val="0.92154212302409566"/>
          <c:h val="0.84696646252551766"/>
        </c:manualLayout>
      </c:layout>
      <c:lineChart>
        <c:grouping val="standard"/>
        <c:varyColors val="0"/>
        <c:ser>
          <c:idx val="0"/>
          <c:order val="0"/>
          <c:tx>
            <c:strRef>
              <c:f>List4!$I$28</c:f>
              <c:strCache>
                <c:ptCount val="1"/>
                <c:pt idx="0">
                  <c:v>data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List4!$J$24:$Z$24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List4!$J$28:$Z$28</c:f>
              <c:numCache>
                <c:formatCode>General</c:formatCode>
                <c:ptCount val="17"/>
                <c:pt idx="0">
                  <c:v>2</c:v>
                </c:pt>
                <c:pt idx="4">
                  <c:v>3</c:v>
                </c:pt>
                <c:pt idx="12">
                  <c:v>1</c:v>
                </c:pt>
                <c:pt idx="16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List4!$I$25</c:f>
              <c:strCache>
                <c:ptCount val="1"/>
                <c:pt idx="0">
                  <c:v>s1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List4!$J$24:$Z$24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List4!$J$25:$Z$25</c:f>
              <c:numCache>
                <c:formatCode>General</c:formatCode>
                <c:ptCount val="17"/>
                <c:pt idx="0">
                  <c:v>2</c:v>
                </c:pt>
                <c:pt idx="1">
                  <c:v>2.8125</c:v>
                </c:pt>
                <c:pt idx="2">
                  <c:v>3.25</c:v>
                </c:pt>
                <c:pt idx="3">
                  <c:v>3.3125</c:v>
                </c:pt>
                <c:pt idx="4">
                  <c:v>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List4!$I$26</c:f>
              <c:strCache>
                <c:ptCount val="1"/>
                <c:pt idx="0">
                  <c:v>s2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List4!$J$24:$Z$24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List4!$J$26:$Z$26</c:f>
              <c:numCache>
                <c:formatCode>General</c:formatCode>
                <c:ptCount val="17"/>
                <c:pt idx="4">
                  <c:v>3</c:v>
                </c:pt>
                <c:pt idx="5">
                  <c:v>2.53125</c:v>
                </c:pt>
                <c:pt idx="6">
                  <c:v>2.125</c:v>
                </c:pt>
                <c:pt idx="7">
                  <c:v>1.78125</c:v>
                </c:pt>
                <c:pt idx="8">
                  <c:v>1.5</c:v>
                </c:pt>
                <c:pt idx="9">
                  <c:v>1.28125</c:v>
                </c:pt>
                <c:pt idx="10">
                  <c:v>1.125</c:v>
                </c:pt>
                <c:pt idx="11">
                  <c:v>1.03125</c:v>
                </c:pt>
                <c:pt idx="12">
                  <c:v>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List4!$I$27</c:f>
              <c:strCache>
                <c:ptCount val="1"/>
                <c:pt idx="0">
                  <c:v>s3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List4!$J$24:$Z$24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List4!$J$27:$Z$27</c:f>
              <c:numCache>
                <c:formatCode>General</c:formatCode>
                <c:ptCount val="17"/>
                <c:pt idx="12">
                  <c:v>1</c:v>
                </c:pt>
                <c:pt idx="13">
                  <c:v>1.125</c:v>
                </c:pt>
                <c:pt idx="14">
                  <c:v>1.5</c:v>
                </c:pt>
                <c:pt idx="15">
                  <c:v>2.125</c:v>
                </c:pt>
                <c:pt idx="16">
                  <c:v>3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516928"/>
        <c:axId val="95522816"/>
      </c:lineChart>
      <c:catAx>
        <c:axId val="955169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95522816"/>
        <c:crosses val="autoZero"/>
        <c:auto val="1"/>
        <c:lblAlgn val="ctr"/>
        <c:lblOffset val="100"/>
        <c:noMultiLvlLbl val="0"/>
      </c:catAx>
      <c:valAx>
        <c:axId val="95522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95516928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8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800"/>
            </a:pPr>
            <a:endParaRPr lang="cs-CZ"/>
          </a:p>
        </c:txPr>
      </c:legendEntry>
      <c:layout>
        <c:manualLayout>
          <c:xMode val="edge"/>
          <c:yMode val="edge"/>
          <c:x val="0.60510645508801142"/>
          <c:y val="8.5389197199058603E-2"/>
          <c:w val="0.16830199266248819"/>
          <c:h val="0.47286941530832632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919072615923014E-2"/>
          <c:y val="4.7446665320681071E-2"/>
          <c:w val="0.90945581802274722"/>
          <c:h val="0.8454949862036476"/>
        </c:manualLayout>
      </c:layout>
      <c:lineChart>
        <c:grouping val="standard"/>
        <c:varyColors val="0"/>
        <c:ser>
          <c:idx val="0"/>
          <c:order val="0"/>
          <c:tx>
            <c:v>data</c:v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List4!$J$2:$V$2</c:f>
              <c:numCache>
                <c:formatCode>General</c:formatCode>
                <c:ptCount val="13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</c:numCache>
            </c:numRef>
          </c:cat>
          <c:val>
            <c:numRef>
              <c:f>List4!$J$5:$V$5</c:f>
              <c:numCache>
                <c:formatCode>General</c:formatCode>
                <c:ptCount val="13"/>
                <c:pt idx="0">
                  <c:v>2</c:v>
                </c:pt>
                <c:pt idx="4">
                  <c:v>3</c:v>
                </c:pt>
                <c:pt idx="12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List4!$I$3</c:f>
              <c:strCache>
                <c:ptCount val="1"/>
                <c:pt idx="0">
                  <c:v>s1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List4!$J$2:$V$2</c:f>
              <c:numCache>
                <c:formatCode>General</c:formatCode>
                <c:ptCount val="13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</c:numCache>
            </c:numRef>
          </c:cat>
          <c:val>
            <c:numRef>
              <c:f>List4!$J$3:$V$3</c:f>
              <c:numCache>
                <c:formatCode>General</c:formatCode>
                <c:ptCount val="13"/>
                <c:pt idx="0">
                  <c:v>2</c:v>
                </c:pt>
                <c:pt idx="1">
                  <c:v>2.4375</c:v>
                </c:pt>
                <c:pt idx="2">
                  <c:v>2.75</c:v>
                </c:pt>
                <c:pt idx="3">
                  <c:v>2.9375</c:v>
                </c:pt>
                <c:pt idx="4">
                  <c:v>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List4!$I$4</c:f>
              <c:strCache>
                <c:ptCount val="1"/>
                <c:pt idx="0">
                  <c:v>s2</c:v>
                </c:pt>
              </c:strCache>
            </c:strRef>
          </c:tx>
          <c:spPr>
            <a:ln w="38100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List4!$J$2:$V$2</c:f>
              <c:numCache>
                <c:formatCode>General</c:formatCode>
                <c:ptCount val="13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</c:numCache>
            </c:numRef>
          </c:cat>
          <c:val>
            <c:numRef>
              <c:f>List4!$J$4:$V$4</c:f>
              <c:numCache>
                <c:formatCode>General</c:formatCode>
                <c:ptCount val="13"/>
                <c:pt idx="4">
                  <c:v>3</c:v>
                </c:pt>
                <c:pt idx="5">
                  <c:v>2.96875</c:v>
                </c:pt>
                <c:pt idx="6">
                  <c:v>2.875</c:v>
                </c:pt>
                <c:pt idx="7">
                  <c:v>2.71875</c:v>
                </c:pt>
                <c:pt idx="8">
                  <c:v>2.5</c:v>
                </c:pt>
                <c:pt idx="9">
                  <c:v>2.21875</c:v>
                </c:pt>
                <c:pt idx="10">
                  <c:v>1.875</c:v>
                </c:pt>
                <c:pt idx="11">
                  <c:v>1.46875</c:v>
                </c:pt>
                <c:pt idx="12">
                  <c:v>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383360"/>
        <c:axId val="96384896"/>
      </c:lineChart>
      <c:catAx>
        <c:axId val="963833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96384896"/>
        <c:crosses val="autoZero"/>
        <c:auto val="1"/>
        <c:lblAlgn val="ctr"/>
        <c:lblOffset val="100"/>
        <c:noMultiLvlLbl val="0"/>
      </c:catAx>
      <c:valAx>
        <c:axId val="96384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96383360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cs-CZ"/>
          </a:p>
        </c:txPr>
      </c:legendEntry>
      <c:layout>
        <c:manualLayout>
          <c:xMode val="edge"/>
          <c:yMode val="edge"/>
          <c:x val="0.369177648463204"/>
          <c:y val="0.34225948512459237"/>
          <c:w val="0.19316465516732778"/>
          <c:h val="0.34333411765119043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900876759531254E-2"/>
          <c:y val="5.7377362713381758E-2"/>
          <c:w val="0.91583180970467704"/>
          <c:h val="0.88524527457323654"/>
        </c:manualLayout>
      </c:layout>
      <c:lineChart>
        <c:grouping val="standard"/>
        <c:varyColors val="0"/>
        <c:ser>
          <c:idx val="0"/>
          <c:order val="0"/>
          <c:tx>
            <c:strRef>
              <c:f>příklad1b!$A$11</c:f>
              <c:strCache>
                <c:ptCount val="1"/>
                <c:pt idx="0">
                  <c:v>body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příklad1b!$B$10:$R$10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příklad1b!$B$11:$R$11</c:f>
              <c:numCache>
                <c:formatCode>General</c:formatCode>
                <c:ptCount val="17"/>
                <c:pt idx="0">
                  <c:v>1</c:v>
                </c:pt>
                <c:pt idx="4">
                  <c:v>5</c:v>
                </c:pt>
                <c:pt idx="8">
                  <c:v>2</c:v>
                </c:pt>
                <c:pt idx="12">
                  <c:v>2</c:v>
                </c:pt>
                <c:pt idx="16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příklad1b!$A$12</c:f>
              <c:strCache>
                <c:ptCount val="1"/>
                <c:pt idx="0">
                  <c:v>s1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příklad1b!$B$10:$R$10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příklad1b!$B$12:$R$12</c:f>
              <c:numCache>
                <c:formatCode>General</c:formatCode>
                <c:ptCount val="17"/>
                <c:pt idx="0">
                  <c:v>1</c:v>
                </c:pt>
                <c:pt idx="1">
                  <c:v>1.625</c:v>
                </c:pt>
                <c:pt idx="2">
                  <c:v>2.5</c:v>
                </c:pt>
                <c:pt idx="3">
                  <c:v>3.625</c:v>
                </c:pt>
                <c:pt idx="4">
                  <c:v>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příklad1b!$A$13</c:f>
              <c:strCache>
                <c:ptCount val="1"/>
                <c:pt idx="0">
                  <c:v>s2</c:v>
                </c:pt>
              </c:strCache>
            </c:strRef>
          </c:tx>
          <c:spPr>
            <a:ln w="38100">
              <a:solidFill>
                <a:srgbClr val="007E39"/>
              </a:solidFill>
            </a:ln>
          </c:spPr>
          <c:marker>
            <c:symbol val="none"/>
          </c:marker>
          <c:cat>
            <c:numRef>
              <c:f>příklad1b!$B$10:$R$10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příklad1b!$B$13:$R$13</c:f>
              <c:numCache>
                <c:formatCode>General</c:formatCode>
                <c:ptCount val="17"/>
                <c:pt idx="4">
                  <c:v>5</c:v>
                </c:pt>
                <c:pt idx="5">
                  <c:v>5.9375</c:v>
                </c:pt>
                <c:pt idx="6">
                  <c:v>5.75</c:v>
                </c:pt>
                <c:pt idx="7">
                  <c:v>4.4375</c:v>
                </c:pt>
                <c:pt idx="8">
                  <c:v>2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příklad1b!$A$14</c:f>
              <c:strCache>
                <c:ptCount val="1"/>
                <c:pt idx="0">
                  <c:v>s3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příklad1b!$B$10:$R$10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příklad1b!$B$14:$R$14</c:f>
              <c:numCache>
                <c:formatCode>General</c:formatCode>
                <c:ptCount val="17"/>
                <c:pt idx="8">
                  <c:v>2</c:v>
                </c:pt>
                <c:pt idx="9">
                  <c:v>-0.25</c:v>
                </c:pt>
                <c:pt idx="10">
                  <c:v>-1</c:v>
                </c:pt>
                <c:pt idx="11">
                  <c:v>-0.25</c:v>
                </c:pt>
                <c:pt idx="12">
                  <c:v>2</c:v>
                </c:pt>
              </c:numCache>
            </c:numRef>
          </c:val>
          <c:smooth val="1"/>
        </c:ser>
        <c:ser>
          <c:idx val="4"/>
          <c:order val="4"/>
          <c:tx>
            <c:strRef>
              <c:f>příklad1b!$A$15</c:f>
              <c:strCache>
                <c:ptCount val="1"/>
                <c:pt idx="0">
                  <c:v>s4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příklad1b!$B$10:$R$10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příklad1b!$B$15:$R$15</c:f>
              <c:numCache>
                <c:formatCode>General</c:formatCode>
                <c:ptCount val="17"/>
                <c:pt idx="12">
                  <c:v>2</c:v>
                </c:pt>
                <c:pt idx="13">
                  <c:v>4.3125</c:v>
                </c:pt>
                <c:pt idx="14">
                  <c:v>5.25</c:v>
                </c:pt>
                <c:pt idx="15">
                  <c:v>4.8125</c:v>
                </c:pt>
                <c:pt idx="16">
                  <c:v>3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516608"/>
        <c:axId val="100518144"/>
      </c:lineChart>
      <c:catAx>
        <c:axId val="10051660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400" baseline="0"/>
            </a:pPr>
            <a:endParaRPr lang="cs-CZ"/>
          </a:p>
        </c:txPr>
        <c:crossAx val="10051814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00518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cs-CZ"/>
          </a:p>
        </c:txPr>
        <c:crossAx val="100516608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3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4"/>
        <c:txPr>
          <a:bodyPr/>
          <a:lstStyle/>
          <a:p>
            <a:pPr>
              <a:defRPr sz="1600"/>
            </a:pPr>
            <a:endParaRPr lang="cs-CZ"/>
          </a:p>
        </c:txPr>
      </c:legendEntry>
      <c:layout>
        <c:manualLayout>
          <c:xMode val="edge"/>
          <c:yMode val="edge"/>
          <c:x val="0.51902392789690044"/>
          <c:y val="7.3831670718666198E-2"/>
          <c:w val="0.25045596785542346"/>
          <c:h val="0.33213983678846087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790675068413104E-2"/>
          <c:y val="4.304048015503438E-2"/>
          <c:w val="0.94247425342513691"/>
          <c:h val="0.92347698473174722"/>
        </c:manualLayout>
      </c:layout>
      <c:lineChart>
        <c:grouping val="standard"/>
        <c:varyColors val="0"/>
        <c:ser>
          <c:idx val="0"/>
          <c:order val="0"/>
          <c:tx>
            <c:strRef>
              <c:f>příklad1b!$A$40</c:f>
              <c:strCache>
                <c:ptCount val="1"/>
                <c:pt idx="0">
                  <c:v>body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příklad1b!$B$40:$R$40</c:f>
              <c:numCache>
                <c:formatCode>General</c:formatCode>
                <c:ptCount val="17"/>
                <c:pt idx="0">
                  <c:v>1</c:v>
                </c:pt>
                <c:pt idx="4">
                  <c:v>5</c:v>
                </c:pt>
                <c:pt idx="8">
                  <c:v>2</c:v>
                </c:pt>
                <c:pt idx="12">
                  <c:v>2</c:v>
                </c:pt>
                <c:pt idx="16">
                  <c:v>3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příklad1b!$A$12</c:f>
              <c:strCache>
                <c:ptCount val="1"/>
                <c:pt idx="0">
                  <c:v>s1</c:v>
                </c:pt>
              </c:strCache>
            </c:strRef>
          </c:tx>
          <c:spPr>
            <a:ln w="34925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příklad1b!$B$12:$R$12</c:f>
              <c:numCache>
                <c:formatCode>General</c:formatCode>
                <c:ptCount val="17"/>
                <c:pt idx="0">
                  <c:v>1</c:v>
                </c:pt>
                <c:pt idx="1">
                  <c:v>1.625</c:v>
                </c:pt>
                <c:pt idx="2">
                  <c:v>2.5</c:v>
                </c:pt>
                <c:pt idx="3">
                  <c:v>3.625</c:v>
                </c:pt>
                <c:pt idx="4">
                  <c:v>5</c:v>
                </c:pt>
              </c:numCache>
            </c:numRef>
          </c:val>
          <c:smooth val="1"/>
        </c:ser>
        <c:ser>
          <c:idx val="6"/>
          <c:order val="2"/>
          <c:tx>
            <c:strRef>
              <c:f>příklad1b!$A$13</c:f>
              <c:strCache>
                <c:ptCount val="1"/>
                <c:pt idx="0">
                  <c:v>s2</c:v>
                </c:pt>
              </c:strCache>
            </c:strRef>
          </c:tx>
          <c:spPr>
            <a:ln w="34925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příklad1b!$B$13:$R$13</c:f>
              <c:numCache>
                <c:formatCode>General</c:formatCode>
                <c:ptCount val="17"/>
                <c:pt idx="4">
                  <c:v>5</c:v>
                </c:pt>
                <c:pt idx="5">
                  <c:v>5.9375</c:v>
                </c:pt>
                <c:pt idx="6">
                  <c:v>5.75</c:v>
                </c:pt>
                <c:pt idx="7">
                  <c:v>4.4375</c:v>
                </c:pt>
                <c:pt idx="8">
                  <c:v>2</c:v>
                </c:pt>
              </c:numCache>
            </c:numRef>
          </c:val>
          <c:smooth val="1"/>
        </c:ser>
        <c:ser>
          <c:idx val="7"/>
          <c:order val="3"/>
          <c:tx>
            <c:strRef>
              <c:f>příklad1b!$A$14</c:f>
              <c:strCache>
                <c:ptCount val="1"/>
                <c:pt idx="0">
                  <c:v>s3</c:v>
                </c:pt>
              </c:strCache>
            </c:strRef>
          </c:tx>
          <c:spPr>
            <a:ln w="34925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příklad1b!$B$14:$R$14</c:f>
              <c:numCache>
                <c:formatCode>General</c:formatCode>
                <c:ptCount val="17"/>
                <c:pt idx="8">
                  <c:v>2</c:v>
                </c:pt>
                <c:pt idx="9">
                  <c:v>-0.25</c:v>
                </c:pt>
                <c:pt idx="10">
                  <c:v>-1</c:v>
                </c:pt>
                <c:pt idx="11">
                  <c:v>-0.25</c:v>
                </c:pt>
                <c:pt idx="12">
                  <c:v>2</c:v>
                </c:pt>
              </c:numCache>
            </c:numRef>
          </c:val>
          <c:smooth val="1"/>
        </c:ser>
        <c:ser>
          <c:idx val="8"/>
          <c:order val="4"/>
          <c:tx>
            <c:strRef>
              <c:f>příklad1b!$A$15</c:f>
              <c:strCache>
                <c:ptCount val="1"/>
                <c:pt idx="0">
                  <c:v>s4</c:v>
                </c:pt>
              </c:strCache>
            </c:strRef>
          </c:tx>
          <c:spPr>
            <a:ln w="34925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příklad1b!$B$15:$R$15</c:f>
              <c:numCache>
                <c:formatCode>General</c:formatCode>
                <c:ptCount val="17"/>
                <c:pt idx="12">
                  <c:v>2</c:v>
                </c:pt>
                <c:pt idx="13">
                  <c:v>4.3125</c:v>
                </c:pt>
                <c:pt idx="14">
                  <c:v>5.25</c:v>
                </c:pt>
                <c:pt idx="15">
                  <c:v>4.8125</c:v>
                </c:pt>
                <c:pt idx="16">
                  <c:v>3</c:v>
                </c:pt>
              </c:numCache>
            </c:numRef>
          </c:val>
          <c:smooth val="1"/>
        </c:ser>
        <c:ser>
          <c:idx val="1"/>
          <c:order val="5"/>
          <c:tx>
            <c:strRef>
              <c:f>příklad1b!$A$41</c:f>
              <c:strCache>
                <c:ptCount val="1"/>
                <c:pt idx="0">
                  <c:v>ss1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příklad1b!$B$41:$R$41</c:f>
              <c:numCache>
                <c:formatCode>General</c:formatCode>
                <c:ptCount val="17"/>
                <c:pt idx="0">
                  <c:v>1</c:v>
                </c:pt>
                <c:pt idx="1">
                  <c:v>2.75</c:v>
                </c:pt>
                <c:pt idx="2">
                  <c:v>4</c:v>
                </c:pt>
                <c:pt idx="3">
                  <c:v>4.75</c:v>
                </c:pt>
                <c:pt idx="4">
                  <c:v>5</c:v>
                </c:pt>
              </c:numCache>
            </c:numRef>
          </c:val>
          <c:smooth val="1"/>
        </c:ser>
        <c:ser>
          <c:idx val="2"/>
          <c:order val="6"/>
          <c:tx>
            <c:strRef>
              <c:f>příklad1b!$A$42</c:f>
              <c:strCache>
                <c:ptCount val="1"/>
                <c:pt idx="0">
                  <c:v>ss2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příklad1b!$B$42:$R$42</c:f>
              <c:numCache>
                <c:formatCode>General</c:formatCode>
                <c:ptCount val="17"/>
                <c:pt idx="4">
                  <c:v>5</c:v>
                </c:pt>
                <c:pt idx="5">
                  <c:v>4.8125</c:v>
                </c:pt>
                <c:pt idx="6">
                  <c:v>4.25</c:v>
                </c:pt>
                <c:pt idx="7">
                  <c:v>3.3125</c:v>
                </c:pt>
                <c:pt idx="8">
                  <c:v>2</c:v>
                </c:pt>
              </c:numCache>
            </c:numRef>
          </c:val>
          <c:smooth val="1"/>
        </c:ser>
        <c:ser>
          <c:idx val="3"/>
          <c:order val="7"/>
          <c:tx>
            <c:strRef>
              <c:f>příklad1b!$A$43</c:f>
              <c:strCache>
                <c:ptCount val="1"/>
                <c:pt idx="0">
                  <c:v>ss3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příklad1b!$B$43:$R$43</c:f>
              <c:numCache>
                <c:formatCode>General</c:formatCode>
                <c:ptCount val="17"/>
                <c:pt idx="8">
                  <c:v>2</c:v>
                </c:pt>
                <c:pt idx="9">
                  <c:v>0.875</c:v>
                </c:pt>
                <c:pt idx="10">
                  <c:v>0.5</c:v>
                </c:pt>
                <c:pt idx="11">
                  <c:v>0.875</c:v>
                </c:pt>
                <c:pt idx="12">
                  <c:v>2</c:v>
                </c:pt>
              </c:numCache>
            </c:numRef>
          </c:val>
          <c:smooth val="1"/>
        </c:ser>
        <c:ser>
          <c:idx val="4"/>
          <c:order val="8"/>
          <c:tx>
            <c:strRef>
              <c:f>příklad1b!$A$44</c:f>
              <c:strCache>
                <c:ptCount val="1"/>
                <c:pt idx="0">
                  <c:v>ss4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příklad1b!$B$44:$R$44</c:f>
              <c:numCache>
                <c:formatCode>General</c:formatCode>
                <c:ptCount val="17"/>
                <c:pt idx="12">
                  <c:v>2</c:v>
                </c:pt>
                <c:pt idx="13">
                  <c:v>3.1875</c:v>
                </c:pt>
                <c:pt idx="14">
                  <c:v>3.75</c:v>
                </c:pt>
                <c:pt idx="15">
                  <c:v>3.6875</c:v>
                </c:pt>
                <c:pt idx="16">
                  <c:v>3</c:v>
                </c:pt>
              </c:numCache>
            </c:numRef>
          </c:val>
          <c:smooth val="1"/>
        </c:ser>
        <c:ser>
          <c:idx val="9"/>
          <c:order val="9"/>
          <c:tx>
            <c:strRef>
              <c:f>příklad1b!$A$70</c:f>
              <c:strCache>
                <c:ptCount val="1"/>
                <c:pt idx="0">
                  <c:v>sss1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příklad1b!$B$70:$R$70</c:f>
              <c:numCache>
                <c:formatCode>General</c:formatCode>
                <c:ptCount val="17"/>
                <c:pt idx="0">
                  <c:v>1</c:v>
                </c:pt>
                <c:pt idx="1">
                  <c:v>0.5</c:v>
                </c:pt>
                <c:pt idx="2">
                  <c:v>1</c:v>
                </c:pt>
                <c:pt idx="3">
                  <c:v>2.5</c:v>
                </c:pt>
                <c:pt idx="4">
                  <c:v>5</c:v>
                </c:pt>
              </c:numCache>
            </c:numRef>
          </c:val>
          <c:smooth val="1"/>
        </c:ser>
        <c:ser>
          <c:idx val="10"/>
          <c:order val="10"/>
          <c:tx>
            <c:strRef>
              <c:f>příklad1b!$A$71</c:f>
              <c:strCache>
                <c:ptCount val="1"/>
                <c:pt idx="0">
                  <c:v>sss2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příklad1b!$B$71:$R$71</c:f>
              <c:numCache>
                <c:formatCode>General</c:formatCode>
                <c:ptCount val="17"/>
                <c:pt idx="4">
                  <c:v>5</c:v>
                </c:pt>
                <c:pt idx="5">
                  <c:v>7.0625</c:v>
                </c:pt>
                <c:pt idx="6">
                  <c:v>7.25</c:v>
                </c:pt>
                <c:pt idx="7">
                  <c:v>5.5625</c:v>
                </c:pt>
                <c:pt idx="8">
                  <c:v>2</c:v>
                </c:pt>
              </c:numCache>
            </c:numRef>
          </c:val>
          <c:smooth val="1"/>
        </c:ser>
        <c:ser>
          <c:idx val="11"/>
          <c:order val="11"/>
          <c:tx>
            <c:strRef>
              <c:f>příklad1b!$A$72</c:f>
              <c:strCache>
                <c:ptCount val="1"/>
                <c:pt idx="0">
                  <c:v>sss3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příklad1b!$B$72:$R$72</c:f>
              <c:numCache>
                <c:formatCode>General</c:formatCode>
                <c:ptCount val="17"/>
                <c:pt idx="8">
                  <c:v>2</c:v>
                </c:pt>
                <c:pt idx="9">
                  <c:v>-1.375</c:v>
                </c:pt>
                <c:pt idx="10">
                  <c:v>-2.5</c:v>
                </c:pt>
                <c:pt idx="11">
                  <c:v>-1.375</c:v>
                </c:pt>
                <c:pt idx="12">
                  <c:v>2</c:v>
                </c:pt>
              </c:numCache>
            </c:numRef>
          </c:val>
          <c:smooth val="1"/>
        </c:ser>
        <c:ser>
          <c:idx val="12"/>
          <c:order val="12"/>
          <c:tx>
            <c:strRef>
              <c:f>příklad1b!$A$73</c:f>
              <c:strCache>
                <c:ptCount val="1"/>
                <c:pt idx="0">
                  <c:v>sss4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příklad1b!$B$68:$R$68</c:f>
              <c:numCache>
                <c:formatCode>General</c:formatCode>
                <c:ptCount val="17"/>
                <c:pt idx="0">
                  <c:v>1</c:v>
                </c:pt>
                <c:pt idx="1">
                  <c:v>1.25</c:v>
                </c:pt>
                <c:pt idx="2">
                  <c:v>1.5</c:v>
                </c:pt>
                <c:pt idx="3">
                  <c:v>1.75</c:v>
                </c:pt>
                <c:pt idx="4">
                  <c:v>2</c:v>
                </c:pt>
                <c:pt idx="5">
                  <c:v>2.25</c:v>
                </c:pt>
                <c:pt idx="6">
                  <c:v>2.5</c:v>
                </c:pt>
                <c:pt idx="7">
                  <c:v>2.75</c:v>
                </c:pt>
                <c:pt idx="8">
                  <c:v>3</c:v>
                </c:pt>
                <c:pt idx="9">
                  <c:v>3.25</c:v>
                </c:pt>
                <c:pt idx="10">
                  <c:v>3.5</c:v>
                </c:pt>
                <c:pt idx="11">
                  <c:v>3.75</c:v>
                </c:pt>
                <c:pt idx="12">
                  <c:v>4</c:v>
                </c:pt>
                <c:pt idx="13">
                  <c:v>4.25</c:v>
                </c:pt>
                <c:pt idx="14">
                  <c:v>4.5</c:v>
                </c:pt>
                <c:pt idx="15">
                  <c:v>4.75</c:v>
                </c:pt>
                <c:pt idx="16">
                  <c:v>5</c:v>
                </c:pt>
              </c:numCache>
            </c:numRef>
          </c:cat>
          <c:val>
            <c:numRef>
              <c:f>příklad1b!$B$73:$R$73</c:f>
              <c:numCache>
                <c:formatCode>General</c:formatCode>
                <c:ptCount val="17"/>
                <c:pt idx="12">
                  <c:v>2</c:v>
                </c:pt>
                <c:pt idx="13">
                  <c:v>5.4375</c:v>
                </c:pt>
                <c:pt idx="14">
                  <c:v>6.75</c:v>
                </c:pt>
                <c:pt idx="15">
                  <c:v>5.9375</c:v>
                </c:pt>
                <c:pt idx="16">
                  <c:v>3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691008"/>
        <c:axId val="107709184"/>
      </c:lineChart>
      <c:catAx>
        <c:axId val="10769100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34925"/>
        </c:spPr>
        <c:txPr>
          <a:bodyPr/>
          <a:lstStyle/>
          <a:p>
            <a:pPr>
              <a:defRPr sz="1400" baseline="0"/>
            </a:pPr>
            <a:endParaRPr lang="cs-CZ"/>
          </a:p>
        </c:txPr>
        <c:crossAx val="10770918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07709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400" baseline="0"/>
            </a:pPr>
            <a:endParaRPr lang="cs-CZ"/>
          </a:p>
        </c:txPr>
        <c:crossAx val="107691008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793447786847214"/>
          <c:y val="5.1400538829018995E-2"/>
          <c:w val="0.73812412722815657"/>
          <c:h val="0.8326195683872849"/>
        </c:manualLayout>
      </c:layout>
      <c:lineChart>
        <c:grouping val="standard"/>
        <c:varyColors val="0"/>
        <c:ser>
          <c:idx val="0"/>
          <c:order val="0"/>
          <c:tx>
            <c:strRef>
              <c:f>List2!$B$9</c:f>
              <c:strCache>
                <c:ptCount val="1"/>
                <c:pt idx="0">
                  <c:v>data</c:v>
                </c:pt>
              </c:strCache>
            </c:strRef>
          </c:tx>
          <c:marker>
            <c:symbol val="circle"/>
            <c:size val="12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List2!$C$8:$K$8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List2!$C$9:$K$9</c:f>
              <c:numCache>
                <c:formatCode>General</c:formatCode>
                <c:ptCount val="9"/>
                <c:pt idx="0">
                  <c:v>0</c:v>
                </c:pt>
                <c:pt idx="2">
                  <c:v>5</c:v>
                </c:pt>
                <c:pt idx="8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List2!$B$10</c:f>
              <c:strCache>
                <c:ptCount val="1"/>
                <c:pt idx="0">
                  <c:v>s1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List2!$C$8:$K$8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List2!$C$10:$K$10</c:f>
              <c:numCache>
                <c:formatCode>General</c:formatCode>
                <c:ptCount val="9"/>
                <c:pt idx="0">
                  <c:v>0</c:v>
                </c:pt>
                <c:pt idx="1">
                  <c:v>3.125</c:v>
                </c:pt>
                <c:pt idx="2">
                  <c:v>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List2!$B$11</c:f>
              <c:strCache>
                <c:ptCount val="1"/>
                <c:pt idx="0">
                  <c:v>s2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List2!$C$8:$K$8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List2!$C$11:$K$11</c:f>
              <c:numCache>
                <c:formatCode>General</c:formatCode>
                <c:ptCount val="9"/>
                <c:pt idx="2">
                  <c:v>5</c:v>
                </c:pt>
                <c:pt idx="3">
                  <c:v>6.2638888888888884</c:v>
                </c:pt>
                <c:pt idx="4">
                  <c:v>7.1111111111111107</c:v>
                </c:pt>
                <c:pt idx="5">
                  <c:v>7.625</c:v>
                </c:pt>
                <c:pt idx="6">
                  <c:v>7.8888888888888884</c:v>
                </c:pt>
                <c:pt idx="7">
                  <c:v>7.9861111111111116</c:v>
                </c:pt>
                <c:pt idx="8">
                  <c:v>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338176"/>
        <c:axId val="108348160"/>
      </c:lineChart>
      <c:catAx>
        <c:axId val="1083381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834816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08348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8338176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s-CZ"/>
          </a:p>
        </c:txPr>
      </c:legendEntry>
      <c:layout>
        <c:manualLayout>
          <c:xMode val="edge"/>
          <c:yMode val="edge"/>
          <c:x val="0.43450972767731688"/>
          <c:y val="0.56263907768417887"/>
          <c:w val="0.39035491154577595"/>
          <c:h val="0.25519672650751224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90430336832895886"/>
          <c:h val="0.90626104742062719"/>
        </c:manualLayout>
      </c:layout>
      <c:lineChart>
        <c:grouping val="standard"/>
        <c:varyColors val="0"/>
        <c:ser>
          <c:idx val="0"/>
          <c:order val="0"/>
          <c:tx>
            <c:strRef>
              <c:f>List5!$B$9</c:f>
              <c:strCache>
                <c:ptCount val="1"/>
                <c:pt idx="0">
                  <c:v>data</c:v>
                </c:pt>
              </c:strCache>
            </c:strRef>
          </c:tx>
          <c:marker>
            <c:symbol val="circle"/>
            <c:size val="12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List4!$C$8:$K$8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List5!$C$9:$K$9</c:f>
              <c:numCache>
                <c:formatCode>General</c:formatCode>
                <c:ptCount val="9"/>
                <c:pt idx="0">
                  <c:v>0</c:v>
                </c:pt>
                <c:pt idx="2">
                  <c:v>5</c:v>
                </c:pt>
                <c:pt idx="8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List4!$B$10</c:f>
              <c:strCache>
                <c:ptCount val="1"/>
                <c:pt idx="0">
                  <c:v>y1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List4!$C$8:$K$8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List4!$C$10:$K$10</c:f>
              <c:numCache>
                <c:formatCode>General</c:formatCode>
                <c:ptCount val="9"/>
                <c:pt idx="0">
                  <c:v>0</c:v>
                </c:pt>
                <c:pt idx="1">
                  <c:v>5.5</c:v>
                </c:pt>
                <c:pt idx="2">
                  <c:v>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List4!$B$11</c:f>
              <c:strCache>
                <c:ptCount val="1"/>
                <c:pt idx="0">
                  <c:v>y2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List4!$C$8:$K$8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List4!$C$11:$K$11</c:f>
              <c:numCache>
                <c:formatCode>General</c:formatCode>
                <c:ptCount val="9"/>
                <c:pt idx="2">
                  <c:v>5</c:v>
                </c:pt>
                <c:pt idx="3">
                  <c:v>2.4444444444444464</c:v>
                </c:pt>
                <c:pt idx="4">
                  <c:v>-0.44444444444444464</c:v>
                </c:pt>
                <c:pt idx="5">
                  <c:v>-2.5</c:v>
                </c:pt>
                <c:pt idx="6">
                  <c:v>-2.5555555555555571</c:v>
                </c:pt>
                <c:pt idx="7">
                  <c:v>0.55555555555555713</c:v>
                </c:pt>
                <c:pt idx="8">
                  <c:v>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389120"/>
        <c:axId val="108390656"/>
      </c:lineChart>
      <c:catAx>
        <c:axId val="1083891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600" baseline="0"/>
            </a:pPr>
            <a:endParaRPr lang="cs-CZ"/>
          </a:p>
        </c:txPr>
        <c:crossAx val="10839065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08390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8389120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s-CZ"/>
          </a:p>
        </c:txPr>
      </c:legendEntry>
      <c:layout>
        <c:manualLayout>
          <c:xMode val="edge"/>
          <c:yMode val="edge"/>
          <c:x val="0.4401465429894782"/>
          <c:y val="9.8414061878628792E-2"/>
          <c:w val="0.39896340650075979"/>
          <c:h val="0.28164400798214828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6.1953861069672489E-2"/>
          <c:w val="0.90430336832895886"/>
          <c:h val="0.89381010304096509"/>
        </c:manualLayout>
      </c:layout>
      <c:lineChart>
        <c:grouping val="standard"/>
        <c:varyColors val="0"/>
        <c:ser>
          <c:idx val="0"/>
          <c:order val="0"/>
          <c:tx>
            <c:strRef>
              <c:f>List4!$B$9</c:f>
              <c:strCache>
                <c:ptCount val="1"/>
                <c:pt idx="0">
                  <c:v>data</c:v>
                </c:pt>
              </c:strCache>
            </c:strRef>
          </c:tx>
          <c:marker>
            <c:symbol val="circle"/>
            <c:size val="12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List6!$C$8:$K$8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List6!$C$9:$K$9</c:f>
              <c:numCache>
                <c:formatCode>General</c:formatCode>
                <c:ptCount val="9"/>
                <c:pt idx="0">
                  <c:v>0</c:v>
                </c:pt>
                <c:pt idx="2">
                  <c:v>5</c:v>
                </c:pt>
                <c:pt idx="8">
                  <c:v>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List6!$B$10</c:f>
              <c:strCache>
                <c:ptCount val="1"/>
                <c:pt idx="0">
                  <c:v>y1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List6!$C$8:$K$8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List6!$C$10:$K$10</c:f>
              <c:numCache>
                <c:formatCode>General</c:formatCode>
                <c:ptCount val="9"/>
                <c:pt idx="0">
                  <c:v>0</c:v>
                </c:pt>
                <c:pt idx="1">
                  <c:v>-0.18750000000000089</c:v>
                </c:pt>
                <c:pt idx="2">
                  <c:v>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List6!$B$11</c:f>
              <c:strCache>
                <c:ptCount val="1"/>
                <c:pt idx="0">
                  <c:v>y2</c:v>
                </c:pt>
              </c:strCache>
            </c:strRef>
          </c:tx>
          <c:spPr>
            <a:ln w="34925">
              <a:solidFill>
                <a:schemeClr val="accent6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List6!$C$8:$K$8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cat>
          <c:val>
            <c:numRef>
              <c:f>List6!$C$11:$K$11</c:f>
              <c:numCache>
                <c:formatCode>General</c:formatCode>
                <c:ptCount val="9"/>
                <c:pt idx="2">
                  <c:v>5</c:v>
                </c:pt>
                <c:pt idx="3">
                  <c:v>7.9652777777777803</c:v>
                </c:pt>
                <c:pt idx="4">
                  <c:v>8.2222222222222214</c:v>
                </c:pt>
                <c:pt idx="5">
                  <c:v>7.0625</c:v>
                </c:pt>
                <c:pt idx="6">
                  <c:v>5.7777777777777768</c:v>
                </c:pt>
                <c:pt idx="7">
                  <c:v>5.6597222222222197</c:v>
                </c:pt>
                <c:pt idx="8">
                  <c:v>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46176"/>
        <c:axId val="108947712"/>
      </c:lineChart>
      <c:catAx>
        <c:axId val="1089461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sz="1600" baseline="0"/>
            </a:pPr>
            <a:endParaRPr lang="cs-CZ"/>
          </a:p>
        </c:txPr>
        <c:crossAx val="108947712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08947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cs-CZ"/>
          </a:p>
        </c:txPr>
        <c:crossAx val="108946176"/>
        <c:crosses val="autoZero"/>
        <c:crossBetween val="midCat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/>
            </a:pPr>
            <a:endParaRPr lang="cs-CZ"/>
          </a:p>
        </c:txPr>
      </c:legendEntry>
      <c:layout>
        <c:manualLayout>
          <c:xMode val="edge"/>
          <c:yMode val="edge"/>
          <c:x val="0.47759971114320632"/>
          <c:y val="0.49791461460575853"/>
          <c:w val="0.39031236672627778"/>
          <c:h val="0.28164400798214828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15.4.2016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9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0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4968552" cy="866527"/>
          </a:xfrm>
        </p:spPr>
        <p:txBody>
          <a:bodyPr/>
          <a:lstStyle/>
          <a:p>
            <a:r>
              <a:rPr lang="cs-CZ" dirty="0" smtClean="0"/>
              <a:t>Numerické metody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696744" cy="3168352"/>
          </a:xfrm>
        </p:spPr>
        <p:txBody>
          <a:bodyPr>
            <a:noAutofit/>
          </a:bodyPr>
          <a:lstStyle/>
          <a:p>
            <a:r>
              <a:rPr lang="cs-CZ" sz="8800" dirty="0" smtClean="0">
                <a:solidFill>
                  <a:srgbClr val="C00000"/>
                </a:solidFill>
              </a:rPr>
              <a:t>INTERPOLACE FUNKCE</a:t>
            </a:r>
            <a:endParaRPr lang="cs-CZ" sz="8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8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3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1268760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Nebudeme tu předvádět jak se soustava uvedených rovnic vyřeší. Spokojíme se s výsledkem:</a:t>
            </a:r>
            <a:endParaRPr lang="cs-CZ" sz="2200" dirty="0"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899592" y="1988840"/>
                <a:ext cx="7344816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Máme síť uzlů: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200" b="0" i="1" smtClean="0">
                        <a:solidFill>
                          <a:srgbClr val="0070C0"/>
                        </a:solidFill>
                        <a:latin typeface="Cambria Math"/>
                      </a:rPr>
                      <m:t>&lt;</m:t>
                    </m:r>
                    <m:sSub>
                      <m:sSubPr>
                        <m:ctrlPr>
                          <a:rPr lang="cs-CZ" sz="2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200" i="1">
                        <a:solidFill>
                          <a:srgbClr val="0070C0"/>
                        </a:solidFill>
                        <a:latin typeface="Cambria Math"/>
                      </a:rPr>
                      <m:t>&lt;</m:t>
                    </m:r>
                    <m:r>
                      <a:rPr lang="cs-CZ" sz="2200" b="0" i="1" smtClean="0">
                        <a:solidFill>
                          <a:srgbClr val="0070C0"/>
                        </a:solidFill>
                        <a:latin typeface="Cambria Math"/>
                      </a:rPr>
                      <m:t>…&lt;</m:t>
                    </m:r>
                    <m:sSub>
                      <m:sSubPr>
                        <m:ctrlPr>
                          <a:rPr lang="cs-CZ" sz="2200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cs-CZ" sz="2200" dirty="0" smtClean="0"/>
                  <a:t> . V každém uzlu je dána hodnota funkce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cs-CZ" sz="2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200" dirty="0" smtClean="0"/>
                  <a:t> = </a:t>
                </a:r>
                <a:r>
                  <a:rPr lang="cs-CZ" sz="22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cs-CZ" sz="2200" i="1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cs-CZ" sz="2200" dirty="0" smtClean="0"/>
                  <a:t> . Kvadratický </a:t>
                </a:r>
                <a:r>
                  <a:rPr lang="cs-CZ" sz="2200" dirty="0" err="1" smtClean="0"/>
                  <a:t>splajn</a:t>
                </a:r>
                <a:r>
                  <a:rPr lang="cs-CZ" sz="2200" dirty="0" smtClean="0"/>
                  <a:t> je funkce daná parciálně s těmito vlastnostmi: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sz="2200" dirty="0" smtClean="0"/>
                  <a:t>Je to parabola na každém z intervalů 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cs-CZ" sz="220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20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cs-CZ" sz="2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 ; </m:t>
                        </m:r>
                        <m:sSub>
                          <m:sSubPr>
                            <m:ctrlP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𝑖</m:t>
                            </m:r>
                            <m:r>
                              <a:rPr lang="cs-CZ" sz="2200" b="0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e>
                    </m:d>
                  </m:oMath>
                </a14:m>
                <a:endParaRPr lang="cs-CZ" sz="22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sz="2200" dirty="0" smtClean="0"/>
                  <a:t>Prochází všemi uzlovými body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sz="2200" dirty="0" smtClean="0"/>
                  <a:t>Je hladký ve všech uzlových bodech.</a:t>
                </a:r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988840"/>
                <a:ext cx="7344816" cy="2123658"/>
              </a:xfrm>
              <a:prstGeom prst="rect">
                <a:avLst/>
              </a:prstGeom>
              <a:blipFill rotWithShape="1">
                <a:blip r:embed="rId2"/>
                <a:stretch>
                  <a:fillRect l="-1080" t="-1719" b="-45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899592" y="4070538"/>
                <a:ext cx="4648324" cy="438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𝑺</m:t>
                      </m:r>
                      <m:d>
                        <m:d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sSup>
                        <m:sSup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𝑩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𝑪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cs-CZ" sz="2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4070538"/>
                <a:ext cx="4648324" cy="438582"/>
              </a:xfrm>
              <a:prstGeom prst="rect">
                <a:avLst/>
              </a:prstGeom>
              <a:blipFill rotWithShape="1"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802116" y="5302369"/>
                <a:ext cx="125771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𝑩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cs-CZ" sz="22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116" y="5302369"/>
                <a:ext cx="1257716" cy="430887"/>
              </a:xfrm>
              <a:prstGeom prst="rect">
                <a:avLst/>
              </a:prstGeom>
              <a:blipFill rotWithShape="1">
                <a:blip r:embed="rId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159922" y="5271591"/>
                <a:ext cx="17964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cs-CZ" sz="2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200" b="1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400" b="1" dirty="0" smtClean="0">
                    <a:solidFill>
                      <a:srgbClr val="FF0000"/>
                    </a:solidFill>
                  </a:rPr>
                  <a:t>volíme</a:t>
                </a:r>
                <a:endParaRPr lang="cs-CZ" sz="2400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9922" y="5271591"/>
                <a:ext cx="1796454" cy="461665"/>
              </a:xfrm>
              <a:prstGeom prst="rect">
                <a:avLst/>
              </a:prstGeom>
              <a:blipFill rotWithShape="1">
                <a:blip r:embed="rId5"/>
                <a:stretch>
                  <a:fillRect t="-10667" r="-101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308223" y="5302369"/>
                <a:ext cx="112787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𝑪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cs-CZ" sz="22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223" y="5302369"/>
                <a:ext cx="1127873" cy="430887"/>
              </a:xfrm>
              <a:prstGeom prst="rect">
                <a:avLst/>
              </a:prstGeom>
              <a:blipFill rotWithShape="1">
                <a:blip r:embed="rId6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799785" y="5734417"/>
                <a:ext cx="3924343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𝒎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𝑩</m:t>
                          </m:r>
                        </m:e>
                        <m: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cs-CZ" sz="22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785" y="5734417"/>
                <a:ext cx="3924343" cy="430887"/>
              </a:xfrm>
              <a:prstGeom prst="rect">
                <a:avLst/>
              </a:prstGeom>
              <a:blipFill rotWithShape="1">
                <a:blip r:embed="rId7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774842" y="4521906"/>
                <a:ext cx="4021294" cy="797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𝒊</m:t>
                          </m:r>
                        </m:sub>
                      </m:sSub>
                      <m:r>
                        <a:rPr lang="cs-CZ" sz="22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sz="22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r>
                            <a:rPr lang="cs-CZ" sz="22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cs-CZ" sz="2200" b="1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cs-CZ" sz="2200" b="1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842" y="4521906"/>
                <a:ext cx="4021294" cy="79727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9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4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12687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Příklad.   </a:t>
            </a:r>
            <a:r>
              <a:rPr lang="cs-CZ" sz="2400" dirty="0" smtClean="0"/>
              <a:t>Funkce je dána tabulkou:</a:t>
            </a:r>
            <a:endParaRPr lang="cs-CZ" sz="2400" dirty="0">
              <a:cs typeface="Times New Roman" panose="02020603050405020304" pitchFamily="18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255326"/>
              </p:ext>
            </p:extLst>
          </p:nvPr>
        </p:nvGraphicFramePr>
        <p:xfrm>
          <a:off x="5004048" y="1349423"/>
          <a:ext cx="2376264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</a:tblGrid>
              <a:tr h="35571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5571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899591" y="1988840"/>
            <a:ext cx="30963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Sestavíme výpočetní tabulku, kde sloupce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400" dirty="0" smtClean="0"/>
              <a:t>,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2400" dirty="0" smtClean="0"/>
              <a:t>,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sz="2400" dirty="0" smtClean="0"/>
              <a:t>,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2400" dirty="0" smtClean="0"/>
              <a:t>  vyplníme pomocí vzorců z minulého snímku.</a:t>
            </a:r>
          </a:p>
          <a:p>
            <a:r>
              <a:rPr lang="cs-CZ" sz="2400" dirty="0" smtClean="0">
                <a:cs typeface="Times New Roman" panose="02020603050405020304" pitchFamily="18" charset="0"/>
              </a:rPr>
              <a:t>Z barevných polí v tabulce sestavíme rovnice </a:t>
            </a:r>
            <a:r>
              <a:rPr lang="cs-CZ" sz="2400" dirty="0" err="1" smtClean="0">
                <a:cs typeface="Times New Roman" panose="02020603050405020304" pitchFamily="18" charset="0"/>
              </a:rPr>
              <a:t>splajnu</a:t>
            </a:r>
            <a:r>
              <a:rPr lang="cs-CZ" sz="2400" dirty="0" smtClean="0">
                <a:cs typeface="Times New Roman" panose="02020603050405020304" pitchFamily="18" charset="0"/>
              </a:rPr>
              <a:t>:</a:t>
            </a:r>
            <a:endParaRPr lang="cs-CZ" sz="2400" dirty="0">
              <a:cs typeface="Times New Roman" panose="02020603050405020304" pitchFamily="18" charset="0"/>
            </a:endParaRPr>
          </a:p>
        </p:txBody>
      </p: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023614"/>
              </p:ext>
            </p:extLst>
          </p:nvPr>
        </p:nvGraphicFramePr>
        <p:xfrm>
          <a:off x="4564420" y="2274260"/>
          <a:ext cx="3607980" cy="1656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1330"/>
                <a:gridCol w="601330"/>
                <a:gridCol w="601330"/>
                <a:gridCol w="601330"/>
                <a:gridCol w="601330"/>
                <a:gridCol w="601330"/>
              </a:tblGrid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400" i="1" u="none" strike="noStrike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cs-CZ" sz="24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4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cs-CZ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cs-CZ" sz="2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04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1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u="none" strike="noStrike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X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3" name="Graf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482848"/>
              </p:ext>
            </p:extLst>
          </p:nvPr>
        </p:nvGraphicFramePr>
        <p:xfrm>
          <a:off x="4355976" y="4071848"/>
          <a:ext cx="3923928" cy="2277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827584" y="5157192"/>
                <a:ext cx="3376437" cy="7539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/>
                        </a:rPr>
                        <m:t>𝑆</m:t>
                      </m:r>
                      <m:r>
                        <a:rPr lang="cs-CZ" sz="2200" b="0" i="1" smtClean="0">
                          <a:latin typeface="Cambria Math"/>
                        </a:rPr>
                        <m:t>:  </m:t>
                      </m:r>
                      <m:r>
                        <a:rPr lang="cs-CZ" sz="2200" b="0" i="1" smtClean="0">
                          <a:latin typeface="Cambria Math"/>
                        </a:rPr>
                        <m:t>𝑦</m:t>
                      </m:r>
                      <m:r>
                        <a:rPr lang="cs-CZ" sz="2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cs-CZ" sz="2200" b="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200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cs-CZ" sz="2200" b="1" i="1" smtClean="0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 smtClean="0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 smtClean="0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157192"/>
                <a:ext cx="3376437" cy="7539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092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5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340768"/>
            <a:ext cx="3816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Příklad.</a:t>
            </a:r>
            <a:r>
              <a:rPr lang="cs-CZ" sz="2000" dirty="0" smtClean="0"/>
              <a:t>  Funkce je dána tabulkou</a:t>
            </a:r>
          </a:p>
          <a:p>
            <a:r>
              <a:rPr lang="cs-CZ" sz="2000" dirty="0"/>
              <a:t>Sestavíme výpočetní tabulku, kde sloupce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000" dirty="0"/>
              <a:t>,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2000" dirty="0"/>
              <a:t>,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sz="2000" dirty="0"/>
              <a:t>, </a:t>
            </a:r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2000" dirty="0"/>
              <a:t>  vyplníme pomocí vzorců z minulého snímku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109059"/>
              </p:ext>
            </p:extLst>
          </p:nvPr>
        </p:nvGraphicFramePr>
        <p:xfrm>
          <a:off x="4788024" y="1309410"/>
          <a:ext cx="3096342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6057"/>
                <a:gridCol w="516057"/>
                <a:gridCol w="516057"/>
                <a:gridCol w="516057"/>
                <a:gridCol w="516057"/>
                <a:gridCol w="516057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2623"/>
              </p:ext>
            </p:extLst>
          </p:nvPr>
        </p:nvGraphicFramePr>
        <p:xfrm>
          <a:off x="800306" y="2780928"/>
          <a:ext cx="420374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0535"/>
                <a:gridCol w="600535"/>
                <a:gridCol w="600535"/>
                <a:gridCol w="600535"/>
                <a:gridCol w="600535"/>
                <a:gridCol w="600535"/>
                <a:gridCol w="600535"/>
              </a:tblGrid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000" i="1" u="none" strike="noStrike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cs-CZ" sz="20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6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-9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5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-12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7030A0"/>
                          </a:solidFill>
                          <a:effectLst/>
                        </a:rPr>
                        <a:t>12</a:t>
                      </a:r>
                      <a:endParaRPr lang="cs-CZ" sz="2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7030A0"/>
                          </a:solidFill>
                          <a:effectLst/>
                        </a:rPr>
                        <a:t>-12</a:t>
                      </a:r>
                      <a:endParaRPr lang="cs-CZ" sz="2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7030A0"/>
                          </a:solidFill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4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-11</a:t>
                      </a:r>
                      <a:endParaRPr lang="cs-CZ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12</a:t>
                      </a:r>
                      <a:endParaRPr lang="cs-CZ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872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07E39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-10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X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X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X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60182"/>
              </p:ext>
            </p:extLst>
          </p:nvPr>
        </p:nvGraphicFramePr>
        <p:xfrm>
          <a:off x="5292080" y="2204864"/>
          <a:ext cx="3456384" cy="4041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853253" y="4725144"/>
                <a:ext cx="4051878" cy="1403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1" i="1" smtClean="0">
                          <a:latin typeface="Cambria Math"/>
                        </a:rPr>
                        <m:t>𝑺</m:t>
                      </m:r>
                      <m:r>
                        <a:rPr lang="cs-CZ" sz="2200" b="0" i="1" smtClean="0">
                          <a:latin typeface="Cambria Math"/>
                        </a:rPr>
                        <m:t>:  </m:t>
                      </m:r>
                      <m:r>
                        <a:rPr lang="cs-CZ" sz="2200" b="0" i="1" smtClean="0">
                          <a:latin typeface="Cambria Math"/>
                        </a:rPr>
                        <m:t>𝑦</m:t>
                      </m:r>
                      <m:r>
                        <a:rPr lang="cs-CZ" sz="22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cs-CZ" sz="2200" b="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200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𝟗</m:t>
                              </m:r>
                              <m:sSup>
                                <m:sSupPr>
                                  <m:ctrlPr>
                                    <a:rPr lang="cs-CZ" sz="22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𝟒𝟐</m:t>
                              </m:r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𝟒𝟑</m:t>
                              </m:r>
                            </m:e>
                            <m:e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𝟏𝟐</m:t>
                              </m:r>
                              <m:sSup>
                                <m:sSupPr>
                                  <m:ctrlPr>
                                    <a:rPr lang="cs-CZ" sz="2200" b="1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𝟖𝟒</m:t>
                              </m:r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𝟏𝟒𝟔</m:t>
                              </m:r>
                            </m:e>
                            <m:e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𝟏𝟏</m:t>
                              </m:r>
                              <m:sSup>
                                <m:sSupPr>
                                  <m:ctrlP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𝟏𝟎𝟎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𝟐𝟐𝟐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253" y="4725144"/>
                <a:ext cx="4051878" cy="1403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812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6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971600" y="1340768"/>
            <a:ext cx="7272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Volba koeficientu </a:t>
            </a:r>
            <a:r>
              <a:rPr lang="cs-CZ" sz="2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2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200" dirty="0" smtClean="0"/>
              <a:t> určuje sklon křivky v počátečním</a:t>
            </a:r>
            <a:r>
              <a:rPr lang="cs-CZ" sz="2200" dirty="0"/>
              <a:t> </a:t>
            </a:r>
            <a:r>
              <a:rPr lang="cs-CZ" sz="2200" dirty="0" smtClean="0"/>
              <a:t>(levém) bodě. Tím se ale ovlivní celý průběh interpolační funkce.</a:t>
            </a:r>
            <a:endParaRPr lang="cs-CZ" sz="2200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468814"/>
              </p:ext>
            </p:extLst>
          </p:nvPr>
        </p:nvGraphicFramePr>
        <p:xfrm>
          <a:off x="971600" y="2348880"/>
          <a:ext cx="7323917" cy="310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971600" y="5680638"/>
                <a:ext cx="763284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V grafu vidíme tři různé volby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2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cs-CZ" sz="2200" b="1" i="1" smtClean="0">
                        <a:solidFill>
                          <a:srgbClr val="0070C0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cs-CZ" sz="2200" dirty="0" smtClean="0"/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cs-CZ" sz="2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2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2200" b="1" i="1" smtClean="0">
                        <a:solidFill>
                          <a:srgbClr val="FF0000"/>
                        </a:solidFill>
                        <a:latin typeface="Cambria Math"/>
                      </a:rPr>
                      <m:t>𝟖</m:t>
                    </m:r>
                  </m:oMath>
                </a14:m>
                <a:r>
                  <a:rPr lang="cs-CZ" sz="22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2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cs-CZ" sz="22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=</m:t>
                    </m:r>
                    <m:r>
                      <a:rPr lang="cs-CZ" sz="2200" b="1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−</m:t>
                    </m:r>
                    <m:r>
                      <a:rPr lang="cs-CZ" sz="2200" b="1" i="1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 Math"/>
                      </a:rPr>
                      <m:t>𝟒</m:t>
                    </m:r>
                  </m:oMath>
                </a14:m>
                <a:endParaRPr lang="cs-CZ" sz="22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680638"/>
                <a:ext cx="7632848" cy="430887"/>
              </a:xfrm>
              <a:prstGeom prst="rect">
                <a:avLst/>
              </a:prstGeom>
              <a:blipFill rotWithShape="1">
                <a:blip r:embed="rId3"/>
                <a:stretch>
                  <a:fillRect l="-958" t="-8451" b="-267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152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1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556792"/>
            <a:ext cx="748883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Kubický </a:t>
            </a:r>
            <a:r>
              <a:rPr lang="cs-CZ" sz="2200" dirty="0" err="1" smtClean="0"/>
              <a:t>splajn</a:t>
            </a:r>
            <a:r>
              <a:rPr lang="cs-CZ" sz="2200" dirty="0" smtClean="0"/>
              <a:t> je založen na obdobné úvaze jako kvadratický. </a:t>
            </a:r>
            <a:r>
              <a:rPr lang="cs-CZ" sz="2200" dirty="0"/>
              <a:t> </a:t>
            </a:r>
            <a:r>
              <a:rPr lang="cs-CZ" sz="2200" dirty="0" smtClean="0"/>
              <a:t>Máme ale na každém úseku o jeden koeficient více (je to polynom třetího stupně). Tedy budeme hledat  4.(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200" dirty="0" smtClean="0"/>
              <a:t>  koeficientů. Rovnice, které máme k dispozici:</a:t>
            </a:r>
          </a:p>
          <a:p>
            <a:endParaRPr lang="cs-CZ" sz="1000" dirty="0" smtClean="0"/>
          </a:p>
          <a:p>
            <a:pPr marL="268288" indent="-268288">
              <a:buFont typeface="Arial" panose="020B0604020202020204" pitchFamily="34" charset="0"/>
              <a:buChar char="•"/>
              <a:tabLst>
                <a:tab pos="6637338" algn="l"/>
              </a:tabLst>
            </a:pPr>
            <a:r>
              <a:rPr lang="cs-CZ" sz="2200" dirty="0"/>
              <a:t>f</a:t>
            </a:r>
            <a:r>
              <a:rPr lang="cs-CZ" sz="2200" dirty="0" smtClean="0"/>
              <a:t>unkční hodnoty v tabulkových bodech                             	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/>
              <a:t> </a:t>
            </a:r>
          </a:p>
          <a:p>
            <a:pPr marL="268288" indent="-268288">
              <a:buFont typeface="Arial" panose="020B0604020202020204" pitchFamily="34" charset="0"/>
              <a:buChar char="•"/>
              <a:tabLst>
                <a:tab pos="6637338" algn="l"/>
              </a:tabLst>
            </a:pPr>
            <a:r>
              <a:rPr lang="cs-CZ" sz="2200" dirty="0" smtClean="0"/>
              <a:t>společné hodnoty funkce ve vnitřních bodech                  	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</a:p>
          <a:p>
            <a:pPr marL="268288" indent="-268288">
              <a:buFont typeface="Arial" panose="020B0604020202020204" pitchFamily="34" charset="0"/>
              <a:buChar char="•"/>
              <a:tabLst>
                <a:tab pos="6637338" algn="l"/>
              </a:tabLst>
            </a:pPr>
            <a:r>
              <a:rPr lang="cs-CZ" sz="2200" dirty="0" smtClean="0"/>
              <a:t>společné hodnoty první derivace ve vnitřních bodech   	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</a:p>
          <a:p>
            <a:pPr marL="268288" indent="-268288">
              <a:buFont typeface="Arial" panose="020B0604020202020204" pitchFamily="34" charset="0"/>
              <a:buChar char="•"/>
              <a:tabLst>
                <a:tab pos="6637338" algn="l"/>
              </a:tabLst>
            </a:pPr>
            <a:r>
              <a:rPr lang="cs-CZ" sz="2200" dirty="0"/>
              <a:t>společné hodnoty </a:t>
            </a:r>
            <a:r>
              <a:rPr lang="cs-CZ" sz="2200" dirty="0" smtClean="0"/>
              <a:t>druhé </a:t>
            </a:r>
            <a:r>
              <a:rPr lang="cs-CZ" sz="2200" dirty="0"/>
              <a:t>derivace </a:t>
            </a:r>
            <a:r>
              <a:rPr lang="cs-CZ" sz="2200" dirty="0" smtClean="0"/>
              <a:t>ve </a:t>
            </a:r>
            <a:r>
              <a:rPr lang="cs-CZ" sz="2200" dirty="0"/>
              <a:t>vnitřních bodech </a:t>
            </a:r>
            <a:r>
              <a:rPr lang="cs-CZ" sz="2200" dirty="0" smtClean="0"/>
              <a:t>	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</a:p>
          <a:p>
            <a:pPr>
              <a:tabLst>
                <a:tab pos="6637338" algn="l"/>
              </a:tabLst>
            </a:pPr>
            <a:endParaRPr lang="cs-C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200" dirty="0" smtClean="0"/>
              <a:t>Celkem tedy máme  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 + 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 + </a:t>
            </a:r>
            <a:r>
              <a:rPr lang="cs-CZ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 = </a:t>
            </a:r>
            <a:r>
              <a:rPr lang="cs-CZ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–6  </a:t>
            </a:r>
            <a:r>
              <a:rPr lang="cs-CZ" sz="2200" dirty="0" smtClean="0"/>
              <a:t>rovnic. Tentokrát nám chybí dvě rovnice. To využijeme na </a:t>
            </a:r>
            <a:r>
              <a:rPr lang="cs-CZ" sz="2200" u="sng" dirty="0" smtClean="0"/>
              <a:t>volbu derivace (sklonu tečny) v obou krajních bodech</a:t>
            </a:r>
            <a:r>
              <a:rPr lang="cs-CZ" sz="2200" dirty="0" smtClean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227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1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340768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Zapíšeme-li všechny uvedené podmínky do rovnic, získáme soustavu: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8"/>
              <p:cNvSpPr txBox="1"/>
              <p:nvPr/>
            </p:nvSpPr>
            <p:spPr>
              <a:xfrm>
                <a:off x="251520" y="1916832"/>
                <a:ext cx="8640960" cy="466724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squar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1800" b="1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1800" b="1" i="1"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𝟐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(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)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(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𝟑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)</m:t>
                                            </m:r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𝟑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cs-CZ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/>
                                  </a:rPr>
                                  <m:t> </m:t>
                                </m:r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</m:m>
                                      <m: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                 </m:t>
                                      </m:r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</m:m>
                                      <m: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 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a:rPr lang="cs-CZ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/>
                                  </a:rPr>
                                  <m:t>  </m:t>
                                </m:r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</m:t>
                                            </m:r>
                                          </m:e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</m:m>
                                      <m: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                   </m:t>
                                      </m:r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</m:t>
                                            </m:r>
                                          </m:e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   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cs-CZ" sz="1800" b="1" i="1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/>
                                  </a:rPr>
                                  <m:t>   </m:t>
                                </m:r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solidFill>
                                          <a:schemeClr val="tx1"/>
                                        </a:solidFill>
                                        <a:effectLst/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</m:t>
                                            </m:r>
                                          </m:e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</m:t>
                                            </m:r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    </m:t>
                                            </m:r>
                                          </m:e>
                                          <m:e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e>
                                        </m:mr>
                                      </m:m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</m:e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‒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(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−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𝟏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cs-CZ" sz="1800" b="1" i="1">
                                                <a:solidFill>
                                                  <a:schemeClr val="tx1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)</m:t>
                                            </m:r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𝟐</m:t>
                                                </m:r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𝒉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cs-CZ" sz="1800" b="1" i="1">
                                                    <a:solidFill>
                                                      <a:schemeClr val="tx1"/>
                                                    </a:solidFill>
                                                    <a:effectLst/>
                                                    <a:latin typeface="Cambria Math"/>
                                                  </a:rPr>
                                                  <m:t>𝒏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cs-CZ" sz="1800" b="1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1800" b="1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cs-CZ" sz="1800" b="1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800" b="1" i="1">
                                              <a:latin typeface="Cambria Math"/>
                                            </a:rPr>
                                            <m:t>𝑴</m:t>
                                          </m:r>
                                        </m:e>
                                        <m:sub>
                                          <m:r>
                                            <a:rPr lang="cs-CZ" sz="1800" b="1" i="1"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𝑴</m:t>
                                          </m:r>
                                        </m:e>
                                        <m: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𝑴</m:t>
                                          </m:r>
                                        </m:e>
                                        <m: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‒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𝑴</m:t>
                                          </m:r>
                                        </m:e>
                                        <m: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𝒏</m:t>
                                          </m:r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𝑴</m:t>
                                          </m:r>
                                        </m:e>
                                        <m: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𝒏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cs-CZ" sz="1800" b="1" i="1">
                          <a:latin typeface="Cambria Math"/>
                        </a:rPr>
                        <m:t>=</m:t>
                      </m:r>
                      <m:r>
                        <a:rPr lang="cs-CZ" sz="1800" b="1" i="1">
                          <a:latin typeface="Cambria Math"/>
                        </a:rPr>
                        <m:t>𝟔</m:t>
                      </m:r>
                      <m:d>
                        <m:dPr>
                          <m:ctrlPr>
                            <a:rPr lang="cs-CZ" sz="1800" b="1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cs-CZ" sz="1800" b="1" i="1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𝟎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𝒎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𝟎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m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  <m: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𝟎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m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𝟑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𝟑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  <m:r>
                                        <a:rPr lang="cs-CZ" sz="1800" b="1" i="1">
                                          <a:solidFill>
                                            <a:schemeClr val="accent6">
                                              <a:lumMod val="50000"/>
                                            </a:schemeClr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cs-CZ" sz="1800" b="1" i="1">
                                        <a:latin typeface="Cambria Math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‒</m:t>
                                      </m:r>
                                    </m:e>
                                  </m:m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  <m:r>
                                        <a:rPr lang="cs-CZ" sz="1800" b="1" i="1">
                                          <a:solidFill>
                                            <a:schemeClr val="tx1"/>
                                          </a:solidFill>
                                          <a:effectLst/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tx1"/>
                                              </a:solidFill>
                                              <a:effectLst/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𝟐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tx1"/>
                                                  </a:solidFill>
                                                  <a:effectLst/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m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𝒎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𝟏</m:t>
                                              </m:r>
                                            </m:sub>
                                          </m:sSub>
                                          <m:r>
                                            <a:rPr lang="cs-CZ" sz="1800" b="1" i="1">
                                              <a:solidFill>
                                                <a:schemeClr val="accent6">
                                                  <a:lumMod val="50000"/>
                                                </a:schemeClr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𝒚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𝒉</m:t>
                                              </m:r>
                                            </m:e>
                                            <m:sub>
                                              <m:r>
                                                <a:rPr lang="cs-CZ" sz="1800" b="1" i="1">
                                                  <a:solidFill>
                                                    <a:schemeClr val="accent6">
                                                      <a:lumMod val="50000"/>
                                                    </a:schemeClr>
                                                  </a:solidFill>
                                                  <a:latin typeface="Cambria Math"/>
                                                </a:rPr>
                                                <m:t>𝒏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cs-CZ" sz="1800" b="1" dirty="0"/>
              </a:p>
            </p:txBody>
          </p:sp>
        </mc:Choice>
        <mc:Fallback xmlns="">
          <p:sp>
            <p:nvSpPr>
              <p:cNvPr id="4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916832"/>
                <a:ext cx="8640960" cy="466724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77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2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827584" y="1196752"/>
                <a:ext cx="7488832" cy="1817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Řešením soustavy všech  </a:t>
                </a:r>
                <a:r>
                  <a:rPr lang="cs-CZ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cs-CZ" sz="22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22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–4  </a:t>
                </a:r>
                <a:r>
                  <a:rPr lang="cs-CZ" sz="2200" dirty="0" smtClean="0"/>
                  <a:t>rovnic získáme hodnoty druhých derivací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cs-CZ" sz="22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cs-CZ" sz="2200" dirty="0" smtClean="0"/>
                  <a:t> v tabulkových bodech.  Pomocí nich lze sestavit rovnice všech částí </a:t>
                </a:r>
                <a:r>
                  <a:rPr lang="cs-CZ" sz="2200" dirty="0" err="1" smtClean="0"/>
                  <a:t>splajnu</a:t>
                </a:r>
                <a:r>
                  <a:rPr lang="cs-CZ" sz="2200" dirty="0" smtClean="0"/>
                  <a:t>. Výpočet se tedy skládá ze dvou částí: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cs-CZ" sz="2200" dirty="0" smtClean="0"/>
                  <a:t>zjištění, ve které části </a:t>
                </a:r>
                <a:r>
                  <a:rPr lang="cs-CZ" sz="2200" dirty="0" err="1" smtClean="0"/>
                  <a:t>splajnu</a:t>
                </a:r>
                <a:r>
                  <a:rPr lang="cs-CZ" sz="2200" dirty="0" smtClean="0"/>
                  <a:t> hledáme jeho hodnotu;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cs-CZ" sz="2200" dirty="0"/>
                  <a:t>v</a:t>
                </a:r>
                <a:r>
                  <a:rPr lang="cs-CZ" sz="2200" dirty="0" smtClean="0"/>
                  <a:t>ýpočet této hodnoty podle těchto vzorců:</a:t>
                </a: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196752"/>
                <a:ext cx="7488832" cy="1817101"/>
              </a:xfrm>
              <a:prstGeom prst="rect">
                <a:avLst/>
              </a:prstGeom>
              <a:blipFill rotWithShape="1">
                <a:blip r:embed="rId2"/>
                <a:stretch>
                  <a:fillRect l="-1140" t="-2349" r="-1629" b="-604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1671221" y="3068960"/>
                <a:ext cx="585310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𝑺</m:t>
                    </m:r>
                    <m:d>
                      <m:dPr>
                        <m:ctrlPr>
                          <a:rPr lang="cs-CZ" sz="24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cs-CZ" sz="24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ctrlP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ctrlP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𝑪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(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𝒙</m:t>
                    </m:r>
                    <m:r>
                      <a:rPr lang="cs-CZ" sz="2400" b="1" i="1" smtClean="0">
                        <a:solidFill>
                          <a:srgbClr val="FF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cs-CZ" sz="2800" b="1" dirty="0" smtClean="0">
                    <a:solidFill>
                      <a:srgbClr val="FF0000"/>
                    </a:solidFill>
                  </a:rPr>
                  <a:t>  </a:t>
                </a:r>
                <a:r>
                  <a:rPr lang="cs-CZ" sz="2400" dirty="0" smtClean="0"/>
                  <a:t>,  kde</a:t>
                </a:r>
                <a:endParaRPr lang="cs-CZ" sz="24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221" y="3068960"/>
                <a:ext cx="5853107" cy="523220"/>
              </a:xfrm>
              <a:prstGeom prst="rect">
                <a:avLst/>
              </a:prstGeom>
              <a:blipFill rotWithShape="1">
                <a:blip r:embed="rId3"/>
                <a:stretch>
                  <a:fillRect b="-232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014327" y="3681908"/>
                <a:ext cx="4246419" cy="84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sSup>
                          <m:sSup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𝑀</m:t>
                            </m:r>
                          </m:e>
                          <m:sub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sSup>
                          <m:sSup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  <m:r>
                                      <a:rPr lang="cs-CZ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6.</m:t>
                        </m:r>
                        <m:sSub>
                          <m:sSub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400" dirty="0" smtClean="0">
                    <a:solidFill>
                      <a:srgbClr val="002060"/>
                    </a:solidFill>
                  </a:rPr>
                  <a:t> </a:t>
                </a:r>
                <a:endParaRPr lang="cs-CZ" sz="2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4327" y="3681908"/>
                <a:ext cx="4246419" cy="8455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045640" y="4581128"/>
                <a:ext cx="4296754" cy="7954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𝐵</m:t>
                    </m:r>
                    <m:d>
                      <m:dPr>
                        <m:ctrlP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400" dirty="0" smtClean="0"/>
                  <a:t> </a:t>
                </a:r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5640" y="4581128"/>
                <a:ext cx="4296754" cy="79547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2043073" y="5445224"/>
                <a:ext cx="5169755" cy="7954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400" b="0" i="1" smtClean="0">
                        <a:solidFill>
                          <a:srgbClr val="002060"/>
                        </a:solidFill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sz="2400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𝑀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cs-CZ" sz="2400" i="1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cs-CZ" sz="2400" b="0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6</m:t>
                            </m:r>
                          </m:den>
                        </m:f>
                      </m:e>
                    </m:d>
                    <m:r>
                      <a:rPr lang="cs-CZ" sz="2400" i="1">
                        <a:solidFill>
                          <a:srgbClr val="002060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sz="2400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cs-CZ" sz="2400" i="1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cs-CZ" sz="240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400" dirty="0" smtClean="0"/>
                  <a:t> </a:t>
                </a:r>
                <a:endParaRPr lang="cs-CZ" sz="2400" dirty="0"/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073" y="5445224"/>
                <a:ext cx="5169755" cy="79547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561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2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196752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Řešení soustavy pro neznámé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dirty="0" smtClean="0"/>
              <a:t> nebudeme dokazovat, opět se spokojíme s výsledkem. Dále ukázaný postup je toto řešení optimalizované na co nejmenší počet výpočetních kroků.</a:t>
            </a:r>
          </a:p>
          <a:p>
            <a:r>
              <a:rPr lang="cs-CZ" dirty="0" smtClean="0"/>
              <a:t>Daná funkce je ve formě tabulky: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552116"/>
              </p:ext>
            </p:extLst>
          </p:nvPr>
        </p:nvGraphicFramePr>
        <p:xfrm>
          <a:off x="1331640" y="2427271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cs-CZ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i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i="1" baseline="-250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cs-CZ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b="1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b="1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b="1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b="1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b="1" i="1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b="1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cs-CZ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i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b="1" i="1" baseline="-250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cs-CZ" b="1" i="1" baseline="-25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827584" y="326311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Sestavíme soustavu: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467544" y="3632448"/>
                <a:ext cx="5796136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𝒇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  ,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𝒇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</m:s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𝒏</m:t>
                                  </m:r>
                                </m:sub>
                              </m:s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𝒏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𝒏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632448"/>
                <a:ext cx="5796136" cy="7146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611560" y="4643844"/>
                <a:ext cx="4572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𝟎</m:t>
                    </m:r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  ;  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rgbClr val="002060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cs-CZ" b="1" dirty="0" smtClean="0">
                    <a:solidFill>
                      <a:srgbClr val="002060"/>
                    </a:solidFill>
                  </a:rPr>
                  <a:t>   ;</a:t>
                </a:r>
                <a:endParaRPr lang="cs-CZ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643844"/>
                <a:ext cx="4572000" cy="369332"/>
              </a:xfrm>
              <a:prstGeom prst="rect">
                <a:avLst/>
              </a:prstGeom>
              <a:blipFill rotWithShape="1">
                <a:blip r:embed="rId3"/>
                <a:stretch>
                  <a:fillRect t="-8333" b="-26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5076056" y="4516697"/>
                <a:ext cx="3273332" cy="7125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𝝀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𝒋</m:t>
                          </m:r>
                        </m:sub>
                      </m:sSub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𝒋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𝒋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sub>
                          </m:sSub>
                        </m:den>
                      </m:f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   ;   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𝒋</m:t>
                          </m:r>
                        </m:sub>
                      </m:sSub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𝟏</m:t>
                      </m:r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</a:rPr>
                            <m:t>𝝀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𝒋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516697"/>
                <a:ext cx="3273332" cy="71250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Obdélník 13"/>
              <p:cNvSpPr/>
              <p:nvPr/>
            </p:nvSpPr>
            <p:spPr>
              <a:xfrm>
                <a:off x="611560" y="5227608"/>
                <a:ext cx="4099648" cy="7216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 smtClean="0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𝒋</m:t>
                          </m:r>
                        </m:sub>
                      </m:sSub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𝟔</m:t>
                          </m:r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𝒋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𝒉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sub>
                          </m:sSub>
                        </m:den>
                      </m:f>
                      <m:r>
                        <a:rPr lang="cs-CZ" b="1" i="1">
                          <a:solidFill>
                            <a:srgbClr val="002060"/>
                          </a:solidFill>
                          <a:latin typeface="Cambria Math"/>
                        </a:rPr>
                        <m:t>.</m:t>
                      </m:r>
                      <m:d>
                        <m:dPr>
                          <m:begChr m:val="["/>
                          <m:endChr m:val="]"/>
                          <m:ctrlP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cs-CZ" b="1" i="1">
                              <a:solidFill>
                                <a:srgbClr val="00206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sub>
                              </m:sSub>
                              <m:r>
                                <a:rPr lang="cs-CZ" b="1" i="1">
                                  <a:solidFill>
                                    <a:srgbClr val="00206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  <m:sub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b="1" i="1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𝒉</m:t>
                                  </m:r>
                                </m:e>
                                <m:sub>
                                  <m:r>
                                    <a:rPr lang="cs-CZ" b="1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𝒋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227608"/>
                <a:ext cx="4099648" cy="72167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5436096" y="5373216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přitom 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dirty="0" smtClean="0"/>
              <a:t> = 1, 2, … ,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cs-CZ" dirty="0" smtClean="0"/>
              <a:t>1</a:t>
            </a:r>
          </a:p>
          <a:p>
            <a:r>
              <a:rPr lang="cs-CZ" dirty="0" smtClean="0"/>
              <a:t>údaje zapisujeme do tabulky – viz níže.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02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2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47549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Řešení soustavy rozdělíme do tří pomocných kroků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861900" y="2195572"/>
                <a:ext cx="20279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.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900" y="2195572"/>
                <a:ext cx="2027926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3798398" y="2043097"/>
                <a:ext cx="1205650" cy="665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  <a:ea typeface="Cambria Math"/>
                                </a:rPr>
                                <m:t>𝝀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398" y="2043097"/>
                <a:ext cx="1205650" cy="6658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5942940" y="2043802"/>
                <a:ext cx="2013436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725488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  <a:ea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cs-CZ" b="1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2940" y="2043802"/>
                <a:ext cx="2013436" cy="66511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ovéPole 15"/>
          <p:cNvSpPr txBox="1"/>
          <p:nvPr/>
        </p:nvSpPr>
        <p:spPr>
          <a:xfrm>
            <a:off x="866063" y="3070701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kde 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dirty="0" smtClean="0"/>
              <a:t> = 0, 1, … 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dirty="0" smtClean="0"/>
              <a:t> . Údaje doplníme do tabulky. Odtud lze neznámé  </a:t>
            </a:r>
            <a:r>
              <a:rPr lang="cs-CZ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dirty="0" smtClean="0"/>
              <a:t>  již přímo vyčíslit: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délník 16"/>
              <p:cNvSpPr/>
              <p:nvPr/>
            </p:nvSpPr>
            <p:spPr>
              <a:xfrm>
                <a:off x="899434" y="3995772"/>
                <a:ext cx="11094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cs-CZ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" name="Obdélník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434" y="3995772"/>
                <a:ext cx="110947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délník 17"/>
              <p:cNvSpPr/>
              <p:nvPr/>
            </p:nvSpPr>
            <p:spPr>
              <a:xfrm>
                <a:off x="2820567" y="3995772"/>
                <a:ext cx="22554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𝒒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.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𝑴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cs-CZ" b="1" i="1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  <m:sub>
                          <m:r>
                            <a:rPr lang="cs-CZ" b="1" i="1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cs-CZ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8" name="Obdélník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567" y="3995772"/>
                <a:ext cx="225548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bdélník 18"/>
          <p:cNvSpPr/>
          <p:nvPr/>
        </p:nvSpPr>
        <p:spPr>
          <a:xfrm>
            <a:off x="5868144" y="3995772"/>
            <a:ext cx="2240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7030A0"/>
                </a:solidFill>
              </a:rPr>
              <a:t>kde  </a:t>
            </a:r>
            <a:r>
              <a:rPr lang="cs-CZ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-1, … , 1 , 0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890748" y="4869160"/>
            <a:ext cx="7209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Vše dosud uvedené včetně vyhledání správného intervalu je obsaženo v následujícím algoritmu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91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3 - algoritmus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ovéPole 8"/>
              <p:cNvSpPr txBox="1"/>
              <p:nvPr/>
            </p:nvSpPr>
            <p:spPr>
              <a:xfrm>
                <a:off x="895703" y="1268760"/>
                <a:ext cx="7056784" cy="50191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rabicPeriod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Vstup: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…,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…,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𝒇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𝒇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…,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𝒇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𝒇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𝒇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𝒅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𝒇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</m:e>
                    </m:d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  ,</m:t>
                    </m:r>
                    <m:sSub>
                      <m:sSub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𝒅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𝒇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′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</m:sub>
                            </m:s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𝒏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𝟎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  ;  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 Pro 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1,2, … ,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</a:t>
                </a: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𝒋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𝒋</m:t>
                            </m:r>
                          </m:sub>
                        </m:sSub>
                      </m:den>
                    </m:f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   ;   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𝒋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𝟏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𝝀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𝒋</m:t>
                        </m:r>
                      </m:sub>
                    </m:sSub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𝒅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𝒋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𝒋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cs-CZ" sz="2400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𝒉</m:t>
                            </m:r>
                          </m:e>
                          <m: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𝒋</m:t>
                            </m:r>
                          </m:sub>
                        </m:sSub>
                      </m:den>
                    </m:f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.</m:t>
                    </m:r>
                    <m:d>
                      <m:dPr>
                        <m:begChr m:val="["/>
                        <m:endChr m:val="]"/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sub>
                            </m:sSub>
                            <m:r>
                              <a:rPr lang="cs-CZ" sz="2400" b="1" i="1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b="1" i="1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𝒉</m:t>
                                </m:r>
                              </m:e>
                              <m:sub>
                                <m:r>
                                  <a:rPr lang="cs-CZ" sz="2400" b="1" i="1" smtClean="0">
                                    <a:solidFill>
                                      <a:srgbClr val="7030A0"/>
                                    </a:solidFill>
                                    <a:latin typeface="Cambria Math"/>
                                  </a:rPr>
                                  <m:t>𝒋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 Pro 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1, … ,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𝒑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ea typeface="Cambria Math"/>
                          </a:rPr>
                          <m:t>𝝁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+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𝝀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den>
                    </m:f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/>
                  <a:tabLst>
                    <a:tab pos="725488" algn="l"/>
                  </a:tabLst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𝒅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.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  <m:sub>
                            <m:r>
                              <a:rPr lang="cs-CZ" sz="2400" b="1" i="1" smtClean="0">
                                <a:solidFill>
                                  <a:srgbClr val="7030A0"/>
                                </a:solidFill>
                                <a:latin typeface="Cambria Math"/>
                              </a:rPr>
                              <m:t>𝒌</m:t>
                            </m:r>
                          </m:sub>
                        </m:sSub>
                      </m:den>
                    </m:f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03" y="1268760"/>
                <a:ext cx="7056784" cy="5019131"/>
              </a:xfrm>
              <a:prstGeom prst="rect">
                <a:avLst/>
              </a:prstGeom>
              <a:blipFill rotWithShape="1">
                <a:blip r:embed="rId2"/>
                <a:stretch>
                  <a:fillRect l="-1382" t="-10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 rot="16200000">
            <a:off x="6749215" y="2698321"/>
            <a:ext cx="1426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Sestavení soustavy rovnic</a:t>
            </a:r>
            <a:endParaRPr lang="cs-CZ" sz="2000" b="1" dirty="0"/>
          </a:p>
        </p:txBody>
      </p:sp>
      <p:sp>
        <p:nvSpPr>
          <p:cNvPr id="11" name="TextovéPole 10"/>
          <p:cNvSpPr txBox="1"/>
          <p:nvPr/>
        </p:nvSpPr>
        <p:spPr>
          <a:xfrm rot="16200000">
            <a:off x="6732935" y="4704672"/>
            <a:ext cx="1426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Řešení soustavy rovnic – přímý chod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22153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Lagrangeův</a:t>
            </a:r>
            <a:r>
              <a:rPr lang="cs-CZ" b="1" dirty="0" smtClean="0">
                <a:solidFill>
                  <a:srgbClr val="C00000"/>
                </a:solidFill>
              </a:rPr>
              <a:t> interpolační polynom 1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772816"/>
                <a:ext cx="7488832" cy="44644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dirty="0" smtClean="0"/>
                  <a:t>Funkce je dána </a:t>
                </a:r>
                <a:r>
                  <a:rPr lang="cs-CZ" sz="2400" i="1" u="sng" dirty="0" smtClean="0"/>
                  <a:t>tabulkou</a:t>
                </a:r>
                <a:r>
                  <a:rPr lang="cs-CZ" sz="2400" dirty="0" smtClean="0"/>
                  <a:t>. </a:t>
                </a:r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dirty="0" err="1" smtClean="0"/>
                  <a:t>Lagrangeův</a:t>
                </a:r>
                <a:r>
                  <a:rPr lang="cs-CZ" sz="2400" dirty="0" smtClean="0"/>
                  <a:t> interpolační polynom prochází všemi tabulkovými body. Ukážeme to pomocí funkce</a:t>
                </a:r>
              </a:p>
              <a:p>
                <a:pPr marL="0" indent="0">
                  <a:buNone/>
                </a:pPr>
                <a:endParaRPr lang="cs-CZ" sz="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𝑙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2400" i="1">
                              <a:latin typeface="Cambria Math"/>
                            </a:rPr>
                            <m:t>…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i="1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2400" b="0" i="1" smtClean="0">
                              <a:latin typeface="Cambria Math"/>
                            </a:rPr>
                            <m:t>…</m:t>
                          </m:r>
                          <m:r>
                            <a:rPr lang="cs-CZ" sz="2400" i="1">
                              <a:latin typeface="Cambria Math"/>
                            </a:rPr>
                            <m:t>(</m:t>
                          </m:r>
                          <m:r>
                            <a:rPr lang="cs-CZ" sz="2400" i="1">
                              <a:latin typeface="Cambria Math"/>
                            </a:rPr>
                            <m:t>𝑥</m:t>
                          </m:r>
                          <m:r>
                            <a:rPr lang="cs-CZ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  <m:r>
                            <a:rPr lang="cs-CZ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40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2400" i="1">
                              <a:latin typeface="Cambria Math"/>
                            </a:rPr>
                            <m:t>…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</m:d>
                          <m:r>
                            <a:rPr lang="cs-CZ" sz="2400" i="1">
                              <a:latin typeface="Cambria Math"/>
                            </a:rPr>
                            <m:t>…</m:t>
                          </m:r>
                          <m:d>
                            <m:dPr>
                              <m:ctrlPr>
                                <a:rPr lang="cs-CZ" sz="2400" i="1"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i="1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cs-CZ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cs-CZ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8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Ta nabývá v tabulkových bodech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cs-CZ" sz="2400" dirty="0" smtClean="0"/>
                  <a:t>  hodnot</a:t>
                </a:r>
              </a:p>
              <a:p>
                <a:pPr marL="0" indent="0" algn="ctr">
                  <a:buNone/>
                </a:pPr>
                <a:r>
                  <a:rPr lang="cs-CZ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cs-CZ" sz="2400" b="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cs-CZ" sz="24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cs-CZ" sz="2400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b="0" i="1" smtClean="0">
                                <a:latin typeface="Cambria Math"/>
                              </a:rPr>
                              <m:t>   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𝑝𝑟𝑜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  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𝑗</m:t>
                            </m:r>
                          </m:e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0   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𝑝𝑟𝑜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  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≠</m:t>
                            </m:r>
                            <m:r>
                              <a:rPr lang="cs-CZ" sz="2400" b="0" i="1" smtClean="0">
                                <a:latin typeface="Cambria Math"/>
                                <a:ea typeface="Cambria Math"/>
                              </a:rPr>
                              <m:t>𝑗</m:t>
                            </m:r>
                          </m:e>
                        </m:eqArr>
                      </m:e>
                    </m:d>
                  </m:oMath>
                </a14:m>
                <a:endParaRPr lang="cs-CZ" sz="2400" b="0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772816"/>
                <a:ext cx="7488832" cy="4464496"/>
              </a:xfrm>
              <a:blipFill rotWithShape="1">
                <a:blip r:embed="rId2"/>
                <a:stretch>
                  <a:fillRect l="-1303" t="-10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ulk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4082663"/>
                  </p:ext>
                </p:extLst>
              </p:nvPr>
            </p:nvGraphicFramePr>
            <p:xfrm>
              <a:off x="4139952" y="1772816"/>
              <a:ext cx="3518106" cy="75057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586351"/>
                    <a:gridCol w="586351"/>
                    <a:gridCol w="586351"/>
                    <a:gridCol w="586351"/>
                    <a:gridCol w="586351"/>
                    <a:gridCol w="586351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1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cs-CZ" sz="2400" b="1" i="1" u="none" strike="noStrike" smtClean="0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/>
                                    <a:cs typeface="Times New Roman" panose="020206030504050203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000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𝒇</m:t>
                                    </m:r>
                                  </m:e>
                                  <m:sub>
                                    <m:r>
                                      <a:rPr lang="cs-CZ" sz="2400" b="1" i="1" u="none" strike="noStrike" smtClean="0">
                                        <a:solidFill>
                                          <a:srgbClr val="0070C0"/>
                                        </a:solidFill>
                                        <a:effectLst/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2400" b="1" i="1" u="none" strike="noStrike" dirty="0">
                            <a:solidFill>
                              <a:srgbClr val="0070C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9525" marR="9525" marT="9525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ulk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4082663"/>
                  </p:ext>
                </p:extLst>
              </p:nvPr>
            </p:nvGraphicFramePr>
            <p:xfrm>
              <a:off x="4139952" y="1772816"/>
              <a:ext cx="3518106" cy="75057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586351"/>
                    <a:gridCol w="586351"/>
                    <a:gridCol w="586351"/>
                    <a:gridCol w="586351"/>
                    <a:gridCol w="586351"/>
                    <a:gridCol w="586351"/>
                  </a:tblGrid>
                  <a:tr h="375285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t="-22581" r="-502083" b="-1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100000" t="-22581" r="-402083" b="-1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301042" t="-22581" r="-201042" b="-14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501042" t="-22581" r="-1042" b="-146774"/>
                          </a:stretch>
                        </a:blipFill>
                      </a:tcPr>
                    </a:tc>
                  </a:tr>
                  <a:tr h="375285"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t="-124590" r="-502083" b="-4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100000" t="-124590" r="-402083" b="-4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301042" t="-124590" r="-201042" b="-4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400" b="1" i="1" u="none" strike="noStrike" dirty="0">
                              <a:solidFill>
                                <a:srgbClr val="0070C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…</a:t>
                          </a:r>
                        </a:p>
                      </a:txBody>
                      <a:tcPr marL="9525" marR="9525" marT="9525" marB="0" anchor="ctr"/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blipFill rotWithShape="1">
                          <a:blip r:embed="rId3"/>
                          <a:stretch>
                            <a:fillRect l="-501042" t="-124590" r="-1042" b="-4918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373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4 - algoritmus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895702" y="1268760"/>
                <a:ext cx="7492721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rabicPeriod" startAt="11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 startAt="11"/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 </a:t>
                </a:r>
                <a:r>
                  <a:rPr lang="cs-CZ" sz="2400" b="1" dirty="0" smtClean="0">
                    <a:solidFill>
                      <a:srgbClr val="7030A0"/>
                    </a:solidFill>
                  </a:rPr>
                  <a:t> Pro 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-1, … , 1 , 0</a:t>
                </a:r>
              </a:p>
              <a:p>
                <a:pPr marL="342900" indent="-342900">
                  <a:buFont typeface="+mj-lt"/>
                  <a:buAutoNum type="arabicPeriod" startAt="11"/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𝒒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𝒓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</m:oMath>
                </a14:m>
                <a:endParaRPr lang="cs-CZ" sz="2400" b="1" dirty="0" smtClean="0">
                  <a:solidFill>
                    <a:srgbClr val="7030A0"/>
                  </a:solidFill>
                </a:endParaRPr>
              </a:p>
              <a:p>
                <a:pPr marL="342900" indent="-342900">
                  <a:buFont typeface="+mj-lt"/>
                  <a:buAutoNum type="arabicPeriod" startAt="11"/>
                </a:pPr>
                <a:r>
                  <a:rPr lang="cs-CZ" sz="2400" b="1" dirty="0">
                    <a:solidFill>
                      <a:srgbClr val="7030A0"/>
                    </a:solidFill>
                  </a:rPr>
                  <a:t> </a:t>
                </a:r>
                <a:r>
                  <a:rPr lang="cs-CZ" sz="2400" b="1" dirty="0" smtClean="0">
                    <a:solidFill>
                      <a:srgbClr val="7030A0"/>
                    </a:solidFill>
                  </a:rPr>
                  <a:t> Pro 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 1, …, </a:t>
                </a:r>
                <a:r>
                  <a:rPr lang="cs-CZ" sz="24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  <a:p>
                <a:pPr marL="342900" indent="-342900">
                  <a:buFont typeface="+mj-lt"/>
                  <a:buAutoNum type="arabicPeriod" startAt="11"/>
                </a:pPr>
                <a:r>
                  <a:rPr lang="cs-CZ" sz="2400" b="1" dirty="0" smtClean="0">
                    <a:solidFill>
                      <a:srgbClr val="7030A0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cs-CZ" sz="2400" b="1" i="0" smtClean="0">
                        <a:solidFill>
                          <a:srgbClr val="7030A0"/>
                        </a:solidFill>
                        <a:latin typeface="Cambria Math"/>
                      </a:rPr>
                      <m:t>𝐉𝐞</m:t>
                    </m:r>
                    <m:r>
                      <a:rPr lang="cs-CZ" sz="2400" b="1" i="0" smtClean="0">
                        <a:solidFill>
                          <a:srgbClr val="7030A0"/>
                        </a:solidFill>
                        <a:latin typeface="Cambria Math"/>
                      </a:rPr>
                      <m:t>−</m:t>
                    </m:r>
                    <m:r>
                      <a:rPr lang="cs-CZ" sz="2400" b="1" i="0" smtClean="0">
                        <a:solidFill>
                          <a:srgbClr val="7030A0"/>
                        </a:solidFill>
                        <a:latin typeface="Cambria Math"/>
                      </a:rPr>
                      <m:t>𝐥𝐢</m:t>
                    </m:r>
                    <m:r>
                      <a:rPr lang="cs-CZ" sz="2400" b="1" i="0" smtClean="0">
                        <a:solidFill>
                          <a:srgbClr val="7030A0"/>
                        </a:solidFill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&gt;</m:t>
                    </m:r>
                    <m:sSub>
                      <m:sSub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 , </m:t>
                    </m:r>
                  </m:oMath>
                </a14:m>
                <a:endParaRPr lang="cs-CZ" sz="2400" b="1" i="1" dirty="0" smtClean="0">
                  <a:solidFill>
                    <a:srgbClr val="7030A0"/>
                  </a:solidFill>
                  <a:latin typeface="Cambria Math"/>
                </a:endParaRPr>
              </a:p>
              <a:p>
                <a:r>
                  <a:rPr lang="cs-CZ" sz="2400" b="1" i="1" dirty="0">
                    <a:solidFill>
                      <a:srgbClr val="7030A0"/>
                    </a:solidFill>
                    <a:latin typeface="Cambria Math"/>
                  </a:rPr>
                  <a:t>	</a:t>
                </a:r>
                <a14:m>
                  <m:oMath xmlns:m="http://schemas.openxmlformats.org/officeDocument/2006/math"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𝒋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=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𝒊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+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𝟏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  ,  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𝐣𝐢𝐧𝐚𝐤</m:t>
                    </m:r>
                    <m:r>
                      <a:rPr lang="cs-CZ" sz="2400" b="1">
                        <a:solidFill>
                          <a:srgbClr val="7030A0"/>
                        </a:solidFill>
                        <a:latin typeface="Cambria Math"/>
                      </a:rPr>
                      <m:t> 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𝐣𝐝𝐢</m:t>
                    </m:r>
                    <m:r>
                      <a:rPr lang="cs-CZ" sz="2400" b="1">
                        <a:solidFill>
                          <a:srgbClr val="7030A0"/>
                        </a:solidFill>
                        <a:latin typeface="Cambria Math"/>
                      </a:rPr>
                      <m:t> 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𝐧𝐚</m:t>
                    </m:r>
                    <m:r>
                      <a:rPr lang="cs-CZ" sz="2400" b="1">
                        <a:solidFill>
                          <a:srgbClr val="7030A0"/>
                        </a:solidFill>
                        <a:latin typeface="Cambria Math"/>
                      </a:rPr>
                      <m:t> </m:t>
                    </m:r>
                    <m:r>
                      <a:rPr lang="cs-CZ" sz="2400" b="1" i="1">
                        <a:solidFill>
                          <a:srgbClr val="7030A0"/>
                        </a:solidFill>
                        <a:latin typeface="Cambria Math"/>
                      </a:rPr>
                      <m:t>𝟏𝟔</m:t>
                    </m:r>
                  </m:oMath>
                </a14:m>
                <a:endParaRPr lang="cs-CZ" sz="2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buFont typeface="+mj-lt"/>
                  <a:buAutoNum type="arabicPeriod" startAt="16"/>
                </a:pPr>
                <a:r>
                  <a:rPr lang="cs-CZ" sz="2400" b="1" dirty="0" smtClean="0">
                    <a:solidFill>
                      <a:srgbClr val="7030A0"/>
                    </a:solidFill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cs-CZ" sz="2400" b="1" i="0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𝑺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=…</m:t>
                    </m:r>
                  </m:oMath>
                </a14:m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vzorec z předchozího snímku</a:t>
                </a:r>
              </a:p>
              <a:p>
                <a:pPr marL="342900" indent="-342900">
                  <a:buFont typeface="+mj-lt"/>
                  <a:buAutoNum type="arabicPeriod" startAt="16"/>
                </a:pPr>
                <a:r>
                  <a:rPr lang="cs-CZ" sz="2400" b="1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400" b="1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Výstup</a:t>
                </a:r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𝑺</m:t>
                    </m:r>
                  </m:oMath>
                </a14:m>
                <a:r>
                  <a:rPr lang="cs-CZ" sz="24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(hodnota 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𝑺</m:t>
                    </m:r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cs-CZ" sz="2400" b="1" i="1" smtClean="0">
                            <a:solidFill>
                              <a:srgbClr val="7030A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p>
                    <m:r>
                      <a:rPr lang="cs-CZ" sz="24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endParaRPr lang="cs-CZ" sz="24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02" y="1268760"/>
                <a:ext cx="7492721" cy="3046988"/>
              </a:xfrm>
              <a:prstGeom prst="rect">
                <a:avLst/>
              </a:prstGeom>
              <a:blipFill rotWithShape="1">
                <a:blip r:embed="rId2"/>
                <a:stretch>
                  <a:fillRect l="-1302" t="-1800" b="-36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délník 2"/>
          <p:cNvSpPr/>
          <p:nvPr/>
        </p:nvSpPr>
        <p:spPr>
          <a:xfrm rot="16200000">
            <a:off x="6858836" y="1142165"/>
            <a:ext cx="10801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Řešení soustavy rovnic – </a:t>
            </a:r>
            <a:r>
              <a:rPr lang="cs-CZ" b="1" dirty="0" smtClean="0"/>
              <a:t>zpětný </a:t>
            </a:r>
            <a:r>
              <a:rPr lang="cs-CZ" b="1" dirty="0"/>
              <a:t>chod</a:t>
            </a:r>
          </a:p>
        </p:txBody>
      </p:sp>
      <p:sp>
        <p:nvSpPr>
          <p:cNvPr id="5" name="Obdélník 4"/>
          <p:cNvSpPr/>
          <p:nvPr/>
        </p:nvSpPr>
        <p:spPr>
          <a:xfrm rot="16200000">
            <a:off x="7237166" y="2709791"/>
            <a:ext cx="12241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Vyhledání intervalu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 rot="16200000">
            <a:off x="6509830" y="3219363"/>
            <a:ext cx="12241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Výpočet hodnoty </a:t>
            </a:r>
            <a:r>
              <a:rPr lang="cs-CZ" b="1" dirty="0" err="1" smtClean="0"/>
              <a:t>splajnu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895703" y="4581128"/>
                <a:ext cx="727669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Algoritmus tedy poskytuje hodnotu aproximující funkce (</a:t>
                </a:r>
                <a:r>
                  <a:rPr lang="cs-CZ" sz="2400" dirty="0" err="1" smtClean="0"/>
                  <a:t>splajnu</a:t>
                </a:r>
                <a:r>
                  <a:rPr lang="cs-CZ" sz="2400" dirty="0" smtClean="0"/>
                  <a:t>) ve zvoleném bodě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cs-CZ" sz="2400" dirty="0" smtClean="0"/>
                  <a:t>. To znamená, že chceme-li např. graf, musíme výpočet opakovat pro tolik bodů grafu, kolik požadujeme.</a:t>
                </a:r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03" y="4581128"/>
                <a:ext cx="7276697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340" t="-3101" r="-1675" b="-7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044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5 - příklad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67103" y="1485945"/>
            <a:ext cx="32728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Funkce je dána tabulkou:  </a:t>
            </a:r>
            <a:endParaRPr lang="cs-CZ" sz="22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51559"/>
              </p:ext>
            </p:extLst>
          </p:nvPr>
        </p:nvGraphicFramePr>
        <p:xfrm>
          <a:off x="4142078" y="1424377"/>
          <a:ext cx="1689720" cy="6945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430"/>
                <a:gridCol w="422430"/>
                <a:gridCol w="422430"/>
                <a:gridCol w="422430"/>
              </a:tblGrid>
              <a:tr h="34727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200" b="1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4727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2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867103" y="2204864"/>
                <a:ext cx="716128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Zřejmě  </a:t>
                </a:r>
                <a:r>
                  <a:rPr lang="cs-CZ" sz="2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 </a:t>
                </a:r>
                <a:r>
                  <a:rPr lang="cs-CZ" sz="2200" dirty="0" smtClean="0"/>
                  <a:t>. Zvolíme např.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latin typeface="Cambria Math"/>
                          </a:rPr>
                          <m:t>𝑓</m:t>
                        </m:r>
                        <m:r>
                          <a:rPr lang="cs-CZ" sz="2200" b="0" i="1" smtClean="0"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cs-CZ" sz="22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sz="2200" b="0" i="1" smtClean="0">
                        <a:latin typeface="Cambria Math"/>
                      </a:rPr>
                      <m:t>=8   ;   </m:t>
                    </m:r>
                    <m:sSub>
                      <m:sSubPr>
                        <m:ctrlPr>
                          <a:rPr lang="cs-CZ" sz="2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200" b="0" i="1" smtClean="0">
                            <a:latin typeface="Cambria Math"/>
                          </a:rPr>
                          <m:t>𝑓</m:t>
                        </m:r>
                        <m:r>
                          <a:rPr lang="cs-CZ" sz="2200" b="0" i="1" smtClean="0">
                            <a:latin typeface="Cambria Math"/>
                          </a:rPr>
                          <m:t>′</m:t>
                        </m:r>
                      </m:e>
                      <m:sub>
                        <m:r>
                          <a:rPr lang="cs-CZ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2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cs-CZ" sz="2200" dirty="0" smtClean="0"/>
                  <a:t> . Průběžné výsledky z algoritmu zapíšeme do tabulky</a:t>
                </a:r>
                <a:r>
                  <a:rPr lang="cs-CZ" sz="2000" dirty="0" smtClean="0"/>
                  <a:t>:</a:t>
                </a:r>
                <a:endParaRPr lang="cs-CZ" sz="20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103" y="2204864"/>
                <a:ext cx="7161281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1021" t="-5556" r="-170" b="-150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573532"/>
              </p:ext>
            </p:extLst>
          </p:nvPr>
        </p:nvGraphicFramePr>
        <p:xfrm>
          <a:off x="887926" y="2912750"/>
          <a:ext cx="7140463" cy="1724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</a:t>
                      </a:r>
                      <a:r>
                        <a:rPr lang="cs-CZ" sz="2200" i="1" u="none" strike="noStrike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Symbol" panose="05050102010706020507" pitchFamily="18" charset="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-18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1,88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2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867103" y="4869160"/>
            <a:ext cx="71612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Protože jsou zadány tři body, budeme mít pouze dva intervaly, a tedy pouze dvě části </a:t>
            </a:r>
            <a:r>
              <a:rPr lang="cs-CZ" sz="2200" dirty="0" err="1" smtClean="0"/>
              <a:t>splajnu</a:t>
            </a:r>
            <a:r>
              <a:rPr lang="cs-CZ" sz="2200" dirty="0" smtClean="0"/>
              <a:t>, jejichž rovnice z barevně vyznačených čísel sestavíme pomocí vzorce pro </a:t>
            </a:r>
            <a:r>
              <a:rPr lang="cs-CZ" sz="2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sz="2200" dirty="0" smtClean="0"/>
              <a:t> :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97940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6 - příklad</a:t>
            </a:r>
            <a:endParaRPr lang="cs-CZ" b="1" dirty="0">
              <a:solidFill>
                <a:srgbClr val="C00000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600734"/>
              </p:ext>
            </p:extLst>
          </p:nvPr>
        </p:nvGraphicFramePr>
        <p:xfrm>
          <a:off x="887921" y="1196752"/>
          <a:ext cx="7140463" cy="1724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  <a:gridCol w="649133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</a:t>
                      </a:r>
                      <a:r>
                        <a:rPr lang="cs-CZ" sz="2200" i="1" u="none" strike="noStrike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Symbol" panose="05050102010706020507" pitchFamily="18" charset="2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/>
                        </a:rPr>
                        <a:t></a:t>
                      </a:r>
                      <a:r>
                        <a:rPr lang="cs-CZ" sz="2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-18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</a:t>
                      </a:r>
                      <a:endParaRPr lang="cs-CZ" sz="22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1,88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-0,4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2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2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cs-CZ" sz="2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83568" y="3068960"/>
                <a:ext cx="7776809" cy="7448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−8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i="1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−0)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6.1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0−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−8.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5−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−2.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068960"/>
                <a:ext cx="7776809" cy="74481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83568" y="3861048"/>
                <a:ext cx="7551298" cy="7203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−2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cs-CZ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+0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i="1">
                                  <a:latin typeface="Cambria Math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6.3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5−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−2.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4−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8−</m:t>
                          </m:r>
                          <m:f>
                            <m:f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0.</m:t>
                              </m:r>
                              <m:sSup>
                                <m:sSupPr>
                                  <m:ctrlPr>
                                    <a:rPr lang="cs-CZ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cs-CZ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861048"/>
                <a:ext cx="7551298" cy="7203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755576" y="4653136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Oba výrazy upravíme a dostáváme rovnici </a:t>
            </a:r>
            <a:r>
              <a:rPr lang="cs-CZ" sz="2200" dirty="0" err="1" smtClean="0"/>
              <a:t>splajnu</a:t>
            </a:r>
            <a:r>
              <a:rPr lang="cs-CZ" sz="2200" dirty="0" smtClean="0"/>
              <a:t>:</a:t>
            </a:r>
            <a:endParaRPr lang="cs-CZ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898863" y="5013176"/>
                <a:ext cx="6756593" cy="14129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𝑺</m:t>
                      </m:r>
                      <m:r>
                        <a:rPr lang="cs-CZ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(</m:t>
                      </m:r>
                      <m:r>
                        <a:rPr lang="cs-CZ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cs-CZ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cs-CZ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𝟏𝟐</m:t>
                                  </m:r>
                                  <m:sSup>
                                    <m:sSupPr>
                                      <m:ctrlP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𝟐𝟑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            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𝒑𝒓𝒐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  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𝟎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;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e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𝟗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𝟏𝟐</m:t>
                                  </m:r>
                                  <m:sSup>
                                    <m:sSupPr>
                                      <m:ctrlP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cs-CZ" sz="2200" b="1" i="1">
                                          <a:solidFill>
                                            <a:srgbClr val="0070C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𝟒𝟖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𝟖</m:t>
                                  </m:r>
                                </m:e>
                              </m:d>
                              <m:r>
                                <a:rPr lang="cs-CZ" sz="22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       </m:t>
                              </m:r>
                              <m:r>
                                <a:rPr lang="cs-CZ" sz="22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𝒑𝒓𝒐</m:t>
                              </m:r>
                              <m:r>
                                <a:rPr lang="cs-CZ" sz="22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  </m:t>
                              </m:r>
                              <m:r>
                                <a:rPr lang="cs-CZ" sz="22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200" b="1" i="1">
                                  <a:solidFill>
                                    <a:srgbClr val="0070C0"/>
                                  </a:solidFill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𝟏</m:t>
                                  </m:r>
                                  <m:r>
                                    <a:rPr lang="cs-CZ" sz="2200" b="1" i="1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;</m:t>
                                  </m:r>
                                  <m:r>
                                    <a:rPr lang="cs-CZ" sz="2200" b="1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𝟒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cs-CZ" sz="22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863" y="5013176"/>
                <a:ext cx="6756593" cy="141295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091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7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71600" y="1556792"/>
            <a:ext cx="410445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Tak ale postupujeme pouze když potřebujeme </a:t>
            </a:r>
            <a:r>
              <a:rPr lang="cs-CZ" sz="2200" dirty="0" err="1" smtClean="0"/>
              <a:t>splajn</a:t>
            </a:r>
            <a:r>
              <a:rPr lang="cs-CZ" sz="2200" dirty="0" smtClean="0"/>
              <a:t> např. derivovat </a:t>
            </a:r>
            <a:r>
              <a:rPr lang="cs-CZ" sz="2200" dirty="0"/>
              <a:t>n</a:t>
            </a:r>
            <a:r>
              <a:rPr lang="cs-CZ" sz="2200" dirty="0" smtClean="0"/>
              <a:t>ebo s ním provádět další operace.</a:t>
            </a:r>
          </a:p>
          <a:p>
            <a:r>
              <a:rPr lang="cs-CZ" sz="2200" dirty="0" smtClean="0"/>
              <a:t>Pokud nám stačí jeho funkční hodnota v jednom nebo více bodech nebo potřebujeme graf, necháme algoritmus spočítat potřebný počet funkčních hodnot a eventuálně necháme Excel graf vykreslit. Graf v našem případě vypadá takto:</a:t>
            </a:r>
          </a:p>
          <a:p>
            <a:r>
              <a:rPr lang="cs-CZ" sz="2200" dirty="0"/>
              <a:t>p</a:t>
            </a:r>
            <a:r>
              <a:rPr lang="cs-CZ" sz="2200" dirty="0" smtClean="0"/>
              <a:t>ři volbě  f‘(0) = 8  ,  f‘(2) = 0 </a:t>
            </a:r>
            <a:endParaRPr lang="cs-CZ" sz="2200" dirty="0"/>
          </a:p>
        </p:txBody>
      </p:sp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10215"/>
              </p:ext>
            </p:extLst>
          </p:nvPr>
        </p:nvGraphicFramePr>
        <p:xfrm>
          <a:off x="5220072" y="1525960"/>
          <a:ext cx="2448272" cy="4639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766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7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83568" y="1351625"/>
            <a:ext cx="288032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Tvar křivky můžeme ovlivňovat volbou derivací v krajních bodech. Ovlivňování využíváme k podpoře „přirozeného“ průběhu funkce. Nevhodná ovlivnění vidíme na grafu </a:t>
            </a:r>
          </a:p>
          <a:p>
            <a:endParaRPr lang="cs-CZ" sz="800" dirty="0" smtClean="0"/>
          </a:p>
          <a:p>
            <a:r>
              <a:rPr lang="cs-CZ" sz="2200" u="sng" dirty="0" smtClean="0"/>
              <a:t>vlevo</a:t>
            </a:r>
            <a:r>
              <a:rPr lang="cs-CZ" sz="2200" dirty="0" smtClean="0"/>
              <a:t> :</a:t>
            </a:r>
          </a:p>
          <a:p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'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f '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cs-CZ" sz="2200" b="1" dirty="0" smtClean="0">
              <a:solidFill>
                <a:srgbClr val="7030A0"/>
              </a:solidFill>
            </a:endParaRPr>
          </a:p>
          <a:p>
            <a:r>
              <a:rPr lang="cs-CZ" sz="2200" u="sng" dirty="0" smtClean="0"/>
              <a:t>vpravo</a:t>
            </a:r>
            <a:r>
              <a:rPr lang="cs-CZ" sz="2200" dirty="0" smtClean="0"/>
              <a:t>:</a:t>
            </a:r>
          </a:p>
          <a:p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'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(0)</a:t>
            </a:r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 </a:t>
            </a:r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f '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r>
              <a:rPr lang="cs-CZ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sz="2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cs-CZ" sz="2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498535"/>
              </p:ext>
            </p:extLst>
          </p:nvPr>
        </p:nvGraphicFramePr>
        <p:xfrm>
          <a:off x="3555383" y="1196752"/>
          <a:ext cx="2240753" cy="4968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8579189"/>
              </p:ext>
            </p:extLst>
          </p:nvPr>
        </p:nvGraphicFramePr>
        <p:xfrm>
          <a:off x="6084168" y="1191554"/>
          <a:ext cx="2232248" cy="49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274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8</a:t>
            </a:r>
            <a:endParaRPr lang="cs-CZ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81757"/>
              </p:ext>
            </p:extLst>
          </p:nvPr>
        </p:nvGraphicFramePr>
        <p:xfrm>
          <a:off x="2627784" y="1844824"/>
          <a:ext cx="3816424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053"/>
                <a:gridCol w="477053"/>
                <a:gridCol w="477053"/>
                <a:gridCol w="477053"/>
                <a:gridCol w="477053"/>
                <a:gridCol w="477053"/>
                <a:gridCol w="477053"/>
                <a:gridCol w="477053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000" i="1" u="none" strike="noStrike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0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0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3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4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8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10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i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000" i="1" u="none" strike="noStrike" baseline="-25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20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</a:rPr>
                        <a:t>7</a:t>
                      </a:r>
                      <a:endParaRPr lang="cs-CZ" sz="2000" b="1" i="0" u="none" strike="noStrike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5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683568" y="1052736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 smtClean="0"/>
              <a:t>Příklad.</a:t>
            </a:r>
            <a:r>
              <a:rPr lang="cs-CZ" sz="2200" dirty="0" smtClean="0"/>
              <a:t> Při </a:t>
            </a:r>
            <a:r>
              <a:rPr lang="cs-CZ" sz="2200" dirty="0"/>
              <a:t>více </a:t>
            </a:r>
            <a:r>
              <a:rPr lang="cs-CZ" sz="2200" dirty="0" smtClean="0"/>
              <a:t>bodech se výhoda </a:t>
            </a:r>
            <a:r>
              <a:rPr lang="cs-CZ" sz="2200" dirty="0" err="1" smtClean="0"/>
              <a:t>splajnů</a:t>
            </a:r>
            <a:r>
              <a:rPr lang="cs-CZ" sz="2200" dirty="0"/>
              <a:t> </a:t>
            </a:r>
            <a:r>
              <a:rPr lang="cs-CZ" sz="2200" dirty="0" smtClean="0"/>
              <a:t>ukáže </a:t>
            </a:r>
            <a:r>
              <a:rPr lang="cs-CZ" sz="2200" dirty="0"/>
              <a:t>lépe. </a:t>
            </a:r>
            <a:r>
              <a:rPr lang="cs-CZ" sz="2200" dirty="0" smtClean="0"/>
              <a:t>Funkce je dána tabulkou. Proložte </a:t>
            </a:r>
            <a:r>
              <a:rPr lang="cs-CZ" sz="2200" dirty="0" err="1" smtClean="0"/>
              <a:t>splajn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27584" y="2636912"/>
            <a:ext cx="7128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Do tabulky připravíme podklady pro výpočet </a:t>
            </a:r>
            <a:r>
              <a:rPr lang="cs-CZ" sz="2200" dirty="0" err="1" smtClean="0"/>
              <a:t>splajnu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730106"/>
              </p:ext>
            </p:extLst>
          </p:nvPr>
        </p:nvGraphicFramePr>
        <p:xfrm>
          <a:off x="859556" y="3140966"/>
          <a:ext cx="7456864" cy="2970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814"/>
                <a:gridCol w="686505"/>
                <a:gridCol w="686505"/>
                <a:gridCol w="686505"/>
                <a:gridCol w="686505"/>
                <a:gridCol w="686505"/>
                <a:gridCol w="686505"/>
                <a:gridCol w="686505"/>
                <a:gridCol w="686505"/>
                <a:gridCol w="686505"/>
                <a:gridCol w="686505"/>
              </a:tblGrid>
              <a:tr h="327933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cs-CZ" sz="18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1" i="0" u="none" strike="noStrike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-0,5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2,03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1,83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-0,36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2,73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1,94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1,76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-0,19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1,24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2,15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1,95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-0,38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-2,72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-4,81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0,75</a:t>
                      </a:r>
                      <a:endParaRPr lang="cs-CZ" sz="20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1,71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-0,15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4,99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5,45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1,95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-0,34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-3,41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-3,19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03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000" b="1" i="0" u="none" strike="noStrike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000" b="0" i="0" u="none" strike="noStrike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-4,5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1,66</a:t>
                      </a:r>
                      <a:endParaRPr lang="cs-CZ" sz="2000" b="0" i="0" u="none" strike="noStrike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-0,65</a:t>
                      </a:r>
                      <a:endParaRPr lang="cs-CZ" sz="2000" b="0" i="0" u="none" strike="noStrike" dirty="0">
                        <a:solidFill>
                          <a:srgbClr val="97470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-0,65</a:t>
                      </a:r>
                      <a:endParaRPr lang="cs-CZ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12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Kubický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9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899592" y="1248860"/>
                <a:ext cx="7416824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Graf uvedeného </a:t>
                </a:r>
                <a:r>
                  <a:rPr lang="cs-CZ" sz="2200" dirty="0" err="1" smtClean="0"/>
                  <a:t>splajnu</a:t>
                </a:r>
                <a:r>
                  <a:rPr lang="cs-CZ" sz="2200" dirty="0" smtClean="0"/>
                  <a:t> pro volbu: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cs-CZ" sz="2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cs-CZ" sz="2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200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cs-CZ" sz="2200" b="0" i="1" smtClean="0">
                        <a:latin typeface="Cambria Math"/>
                      </a:rPr>
                      <m:t>=−4  ,  </m:t>
                    </m:r>
                    <m:r>
                      <a:rPr lang="cs-CZ" sz="2200" b="0" i="1" smtClean="0">
                        <a:latin typeface="Cambria Math"/>
                      </a:rPr>
                      <m:t>𝑓</m:t>
                    </m:r>
                    <m:r>
                      <a:rPr lang="cs-CZ" sz="2200" b="0" i="1" smtClean="0">
                        <a:latin typeface="Cambria Math"/>
                      </a:rPr>
                      <m:t>′(10)=−1</m:t>
                    </m:r>
                  </m:oMath>
                </a14:m>
                <a:endParaRPr lang="cs-CZ" sz="22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248860"/>
                <a:ext cx="7416824" cy="430887"/>
              </a:xfrm>
              <a:prstGeom prst="rect">
                <a:avLst/>
              </a:prstGeom>
              <a:blipFill rotWithShape="1">
                <a:blip r:embed="rId2"/>
                <a:stretch>
                  <a:fillRect l="-1069" t="-8451" b="-267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5032459"/>
              </p:ext>
            </p:extLst>
          </p:nvPr>
        </p:nvGraphicFramePr>
        <p:xfrm>
          <a:off x="1007604" y="1916832"/>
          <a:ext cx="734481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859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8864" y="404664"/>
            <a:ext cx="8229600" cy="648072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C00000"/>
                </a:solidFill>
              </a:rPr>
              <a:t>Srovnání kubického s kvadratickým </a:t>
            </a:r>
            <a:r>
              <a:rPr lang="cs-CZ" sz="3200" b="1" dirty="0" err="1" smtClean="0">
                <a:solidFill>
                  <a:srgbClr val="C00000"/>
                </a:solidFill>
              </a:rPr>
              <a:t>splajnem</a:t>
            </a:r>
            <a:endParaRPr lang="cs-CZ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899592" y="1124744"/>
                <a:ext cx="74168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200" dirty="0" smtClean="0"/>
                  <a:t>Volba pro kubický </a:t>
                </a:r>
                <a:r>
                  <a:rPr lang="cs-CZ" sz="2200" dirty="0" err="1" smtClean="0"/>
                  <a:t>splajn</a:t>
                </a:r>
                <a:r>
                  <a:rPr lang="cs-CZ" sz="2200" dirty="0" smtClean="0"/>
                  <a:t>: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smtClean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cs-CZ" sz="2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cs-CZ" sz="2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200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cs-CZ" sz="2200" b="0" i="1" smtClean="0">
                        <a:latin typeface="Cambria Math"/>
                      </a:rPr>
                      <m:t>=−4  ,  </m:t>
                    </m:r>
                    <m:r>
                      <a:rPr lang="cs-CZ" sz="2200" b="0" i="1" smtClean="0">
                        <a:latin typeface="Cambria Math"/>
                      </a:rPr>
                      <m:t>𝑓</m:t>
                    </m:r>
                    <m:r>
                      <a:rPr lang="cs-CZ" sz="2200" b="0" i="1" smtClean="0">
                        <a:latin typeface="Cambria Math"/>
                      </a:rPr>
                      <m:t>′(10)=−1</m:t>
                    </m:r>
                  </m:oMath>
                </a14:m>
                <a:endParaRPr lang="cs-CZ" sz="2200" dirty="0" smtClean="0"/>
              </a:p>
              <a:p>
                <a:r>
                  <a:rPr lang="cs-CZ" sz="2200" dirty="0"/>
                  <a:t>Volba pro </a:t>
                </a:r>
                <a:r>
                  <a:rPr lang="cs-CZ" sz="2200" dirty="0" smtClean="0"/>
                  <a:t>kvadratický </a:t>
                </a:r>
                <a:r>
                  <a:rPr lang="cs-CZ" sz="2200" dirty="0" err="1"/>
                  <a:t>splajn</a:t>
                </a:r>
                <a:r>
                  <a:rPr lang="cs-CZ" sz="2200" dirty="0"/>
                  <a:t>:  </a:t>
                </a:r>
                <a:r>
                  <a:rPr lang="cs-CZ" sz="22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2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i="1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cs-CZ" sz="2200" i="1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cs-CZ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2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cs-CZ" sz="2200" i="1">
                        <a:latin typeface="Cambria Math"/>
                      </a:rPr>
                      <m:t>=−4</m:t>
                    </m:r>
                  </m:oMath>
                </a14:m>
                <a:endParaRPr lang="cs-CZ" sz="22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124744"/>
                <a:ext cx="7416824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1069" t="-4762" b="-150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4197237"/>
              </p:ext>
            </p:extLst>
          </p:nvPr>
        </p:nvGraphicFramePr>
        <p:xfrm>
          <a:off x="911545" y="2060848"/>
          <a:ext cx="7404871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99592" y="5661248"/>
            <a:ext cx="77048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 smtClean="0"/>
              <a:t>Kvadratický </a:t>
            </a:r>
            <a:r>
              <a:rPr lang="cs-CZ" sz="2200" dirty="0" err="1" smtClean="0"/>
              <a:t>splajn</a:t>
            </a:r>
            <a:r>
              <a:rPr lang="cs-CZ" sz="2200" dirty="0" smtClean="0"/>
              <a:t> neumožňuje volbu derivace v posledním bodě !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39883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Lagrangeův</a:t>
            </a:r>
            <a:r>
              <a:rPr lang="cs-CZ" b="1" dirty="0" smtClean="0">
                <a:solidFill>
                  <a:srgbClr val="C00000"/>
                </a:solidFill>
              </a:rPr>
              <a:t> interpolační polynom 2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755576" y="1628800"/>
                <a:ext cx="7704856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Lagrangeův polynom má tvar</a:t>
                </a:r>
              </a:p>
              <a:p>
                <a:endParaRPr lang="cs-CZ" sz="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𝑳</m:t>
                      </m:r>
                      <m:d>
                        <m:d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𝒍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d>
                        <m:dPr>
                          <m:ctrlP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𝒍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…+</m:t>
                      </m:r>
                      <m:sSub>
                        <m:sSub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𝒍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d>
                        <m:dPr>
                          <m:ctrlP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cs-CZ" sz="2800" b="1" dirty="0"/>
              </a:p>
              <a:p>
                <a:endParaRPr lang="cs-CZ" sz="800" dirty="0"/>
              </a:p>
              <a:p>
                <a:r>
                  <a:rPr lang="cs-CZ" sz="2400" dirty="0" smtClean="0"/>
                  <a:t>Podle předchozího snímku např. v tabulkovém bodě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400" dirty="0" smtClean="0"/>
                  <a:t> budou všechny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sz="24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cs-CZ" sz="2400" dirty="0" smtClean="0"/>
                  <a:t>  kromě toho druhého, který bude roven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sz="2400" dirty="0" smtClean="0"/>
                  <a:t> .  Takže 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/>
                      </a:rPr>
                      <m:t>=0+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+0+…+0=</m:t>
                    </m:r>
                    <m:sSub>
                      <m:sSub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2400" dirty="0" smtClean="0"/>
                  <a:t> .</a:t>
                </a: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628800"/>
                <a:ext cx="7704856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1266" t="-2168" b="-51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755576" y="407707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/>
              <a:t>Problém</a:t>
            </a:r>
            <a:r>
              <a:rPr lang="cs-CZ" sz="2400" dirty="0"/>
              <a:t> </a:t>
            </a:r>
            <a:r>
              <a:rPr lang="cs-CZ" sz="2400" dirty="0" err="1"/>
              <a:t>Lagrangeova</a:t>
            </a:r>
            <a:r>
              <a:rPr lang="cs-CZ" sz="2400" dirty="0"/>
              <a:t> polynomu je v tom, že </a:t>
            </a:r>
            <a:endParaRPr lang="cs-CZ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pro </a:t>
            </a:r>
            <a:r>
              <a:rPr lang="cs-CZ" sz="2400" dirty="0"/>
              <a:t>větší počet bodů se výpočet stává neúměrně rozsáhlý </a:t>
            </a:r>
            <a:r>
              <a:rPr lang="cs-CZ" sz="2400" dirty="0" smtClean="0"/>
              <a:t>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dochází </a:t>
            </a:r>
            <a:r>
              <a:rPr lang="cs-CZ" sz="2400" dirty="0"/>
              <a:t>k velkému rozkmitu grafu, takže sice prochází tabulkovými body, ale již nevystihuje danou </a:t>
            </a:r>
            <a:r>
              <a:rPr lang="cs-CZ" sz="2400" dirty="0" smtClean="0"/>
              <a:t>funkci dobře</a:t>
            </a:r>
            <a:r>
              <a:rPr 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10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Lagrangeův</a:t>
            </a:r>
            <a:r>
              <a:rPr lang="cs-CZ" b="1" dirty="0" smtClean="0">
                <a:solidFill>
                  <a:srgbClr val="C00000"/>
                </a:solidFill>
              </a:rPr>
              <a:t> interpolační polynom 3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55576" y="1484784"/>
                <a:ext cx="7632848" cy="19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Příklad.  </a:t>
                </a:r>
                <a:r>
                  <a:rPr lang="cs-CZ" sz="2400" dirty="0" smtClean="0"/>
                  <a:t>Funkce je dána tabulkou: </a:t>
                </a:r>
              </a:p>
              <a:p>
                <a:endParaRPr lang="cs-CZ" sz="2400" dirty="0" smtClean="0"/>
              </a:p>
              <a:p>
                <a:endParaRPr lang="cs-CZ" sz="800" dirty="0"/>
              </a:p>
              <a:p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𝑳</m:t>
                    </m:r>
                    <m:d>
                      <m:dPr>
                        <m:ctrlPr>
                          <a:rPr lang="cs-CZ" sz="24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−5)(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−6)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−5)(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−6)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−3)(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−6)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−3)(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−6)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−3)(</m:t>
                        </m:r>
                        <m:r>
                          <a:rPr lang="cs-CZ" sz="24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−5)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−3)(</m:t>
                        </m:r>
                        <m:r>
                          <a:rPr lang="cs-CZ" sz="2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sz="2400" b="0" i="1" smtClean="0">
                            <a:latin typeface="Cambria Math"/>
                          </a:rPr>
                          <m:t>−5)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:endParaRPr lang="cs-CZ" sz="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−11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+30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−2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0" smtClean="0">
                              <a:latin typeface="Cambria Math"/>
                            </a:rPr>
                            <m:t>−9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+18</m:t>
                          </m:r>
                        </m:e>
                      </m:d>
                      <m:r>
                        <a:rPr lang="cs-CZ" b="0" i="0" smtClean="0">
                          <a:latin typeface="Cambria Math"/>
                        </a:rPr>
                        <m:t>+2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0" smtClean="0">
                              <a:latin typeface="Cambria Math"/>
                            </a:rPr>
                            <m:t>−8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0" smtClean="0">
                              <a:latin typeface="Cambria Math"/>
                            </a:rPr>
                            <m:t>+15</m:t>
                          </m:r>
                        </m:e>
                      </m:d>
                      <m:r>
                        <a:rPr lang="cs-CZ" b="0" i="0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b="1" i="1" smtClean="0">
                          <a:latin typeface="Cambria Math"/>
                        </a:rPr>
                        <m:t>−</m:t>
                      </m:r>
                      <m:r>
                        <a:rPr lang="cs-CZ" b="1" i="1" smtClean="0">
                          <a:latin typeface="Cambria Math"/>
                        </a:rPr>
                        <m:t>𝟗</m:t>
                      </m:r>
                      <m:r>
                        <a:rPr lang="cs-CZ" b="1" i="1" smtClean="0">
                          <a:latin typeface="Cambria Math"/>
                        </a:rPr>
                        <m:t>𝒙</m:t>
                      </m:r>
                      <m:r>
                        <a:rPr lang="cs-CZ" b="1" i="1" smtClean="0">
                          <a:latin typeface="Cambria Math"/>
                        </a:rPr>
                        <m:t>+</m:t>
                      </m:r>
                      <m:r>
                        <a:rPr lang="cs-CZ" b="1" i="1" smtClean="0">
                          <a:latin typeface="Cambria Math"/>
                        </a:rPr>
                        <m:t>𝟐𝟒</m:t>
                      </m:r>
                    </m:oMath>
                  </m:oMathPara>
                </a14:m>
                <a:endParaRPr lang="cs-CZ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484784"/>
                <a:ext cx="7632848" cy="1948803"/>
              </a:xfrm>
              <a:prstGeom prst="rect">
                <a:avLst/>
              </a:prstGeom>
              <a:blipFill rotWithShape="1">
                <a:blip r:embed="rId2"/>
                <a:stretch>
                  <a:fillRect l="-1278" t="-250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128143"/>
              </p:ext>
            </p:extLst>
          </p:nvPr>
        </p:nvGraphicFramePr>
        <p:xfrm>
          <a:off x="5364088" y="1508471"/>
          <a:ext cx="2376264" cy="689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066"/>
                <a:gridCol w="594066"/>
                <a:gridCol w="594066"/>
                <a:gridCol w="594066"/>
              </a:tblGrid>
              <a:tr h="3240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40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132931"/>
              </p:ext>
            </p:extLst>
          </p:nvPr>
        </p:nvGraphicFramePr>
        <p:xfrm>
          <a:off x="2123728" y="35010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4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Lagrangeův</a:t>
            </a:r>
            <a:r>
              <a:rPr lang="cs-CZ" b="1" dirty="0" smtClean="0">
                <a:solidFill>
                  <a:srgbClr val="C00000"/>
                </a:solidFill>
              </a:rPr>
              <a:t> interpolační polynom 4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55576" y="1484784"/>
                <a:ext cx="7632848" cy="4091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Příklad.  </a:t>
                </a:r>
                <a:r>
                  <a:rPr lang="cs-CZ" sz="2400" dirty="0" smtClean="0"/>
                  <a:t>Funkce je dána tabulkou: </a:t>
                </a:r>
              </a:p>
              <a:p>
                <a:endParaRPr lang="cs-CZ" sz="2400" dirty="0" smtClean="0"/>
              </a:p>
              <a:p>
                <a:endParaRPr lang="cs-CZ" sz="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latin typeface="Cambria Math"/>
                        </a:rPr>
                        <m:t>𝑳</m:t>
                      </m:r>
                      <m:d>
                        <m:dPr>
                          <m:ctrlPr>
                            <a:rPr lang="cs-CZ" sz="2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000" b="1" i="1" smtClean="0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−2)(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i="1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−2)</m:t>
                          </m:r>
                          <m:r>
                            <a:rPr lang="cs-CZ" sz="2000" i="1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cs-CZ" sz="20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sz="2000" i="1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cs-CZ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𝟔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+1)(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−2)(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i="1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+1)(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−2)</m:t>
                          </m:r>
                          <m:r>
                            <a:rPr lang="cs-CZ" sz="2000" i="1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sz="2000" i="1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cs-CZ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+1)(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−1)(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i="1">
                              <a:latin typeface="Cambria Math"/>
                            </a:rPr>
                            <m:t>−4)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+1)(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−1)</m:t>
                          </m:r>
                          <m:r>
                            <a:rPr lang="cs-CZ" sz="2000" i="1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sz="2000" i="1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cs-CZ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cs-CZ" sz="2000" i="1">
                              <a:latin typeface="Cambria Math"/>
                            </a:rPr>
                            <m:t>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</m:t>
                          </m:r>
                          <m:r>
                            <a:rPr lang="cs-CZ" sz="2000" i="1">
                              <a:latin typeface="Cambria Math"/>
                            </a:rPr>
                            <m:t>)(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i="1">
                              <a:latin typeface="Cambria Math"/>
                            </a:rPr>
                            <m:t>−1)(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i="1">
                              <a:latin typeface="Cambria Math"/>
                            </a:rPr>
                            <m:t>−2)</m:t>
                          </m:r>
                        </m:num>
                        <m:den>
                          <m:r>
                            <a:rPr lang="cs-CZ" sz="2000" i="1">
                              <a:latin typeface="Cambria Math"/>
                            </a:rPr>
                            <m:t>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+1</m:t>
                          </m:r>
                          <m:r>
                            <a:rPr lang="cs-CZ" sz="2000" i="1">
                              <a:latin typeface="Cambria Math"/>
                            </a:rPr>
                            <m:t>)(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1</m:t>
                          </m:r>
                          <m:r>
                            <a:rPr lang="cs-CZ" sz="2000" i="1">
                              <a:latin typeface="Cambria Math"/>
                            </a:rPr>
                            <m:t>)(</m:t>
                          </m:r>
                          <m:r>
                            <a:rPr lang="cs-CZ" sz="20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000" i="1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000" dirty="0" smtClean="0"/>
              </a:p>
              <a:p>
                <a:endParaRPr lang="cs-CZ" sz="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0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i="1">
                              <a:latin typeface="Cambria Math"/>
                            </a:rPr>
                            <m:t>−1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d>
                        <m:dPr>
                          <m:ctrlPr>
                            <a:rPr lang="cs-CZ" sz="2000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b="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000" b="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b="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b="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000" b="0" i="0" smtClean="0">
                              <a:latin typeface="Cambria Math"/>
                            </a:rPr>
                            <m:t>+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14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−8</m:t>
                          </m:r>
                        </m:e>
                      </m:d>
                      <m:r>
                        <a:rPr lang="cs-CZ" sz="2000" b="0" i="0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  <m:d>
                        <m:d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000">
                              <a:latin typeface="Cambria Math"/>
                            </a:rPr>
                            <m:t>+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000" i="1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cs-CZ" sz="2000" b="0" i="1" smtClean="0">
                          <a:latin typeface="Cambria Math"/>
                        </a:rPr>
                        <m:t>+0</m:t>
                      </m:r>
                      <m:r>
                        <a:rPr lang="cs-CZ" sz="2000" b="0" i="0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/>
                            </a:rPr>
                            <m:t>12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  <m:d>
                        <m:d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000" i="1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000" b="1" i="0" smtClean="0">
                              <a:latin typeface="Cambria Math"/>
                            </a:rPr>
                            <m:t>−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d>
                        <m:dPr>
                          <m:ctrlPr>
                            <a:rPr lang="cs-CZ" sz="2000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cs-CZ" sz="2000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sz="2000" b="1" i="0" smtClean="0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0" smtClean="0">
                              <a:latin typeface="Cambria Math"/>
                            </a:rPr>
                            <m:t>15</m:t>
                          </m:r>
                          <m:sSup>
                            <m:sSupPr>
                              <m:ctrlPr>
                                <a:rPr lang="cs-CZ" sz="200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000" b="1" i="0" smtClean="0">
                              <a:latin typeface="Cambria Math"/>
                            </a:rPr>
                            <m:t>−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20</m:t>
                          </m:r>
                          <m:r>
                            <a:rPr lang="cs-CZ" sz="2000" i="1">
                              <a:latin typeface="Cambria Math"/>
                            </a:rPr>
                            <m:t>𝑥</m:t>
                          </m:r>
                          <m:r>
                            <a:rPr lang="cs-CZ" sz="2000" b="0" i="1" smtClean="0">
                              <a:latin typeface="Cambria Math"/>
                            </a:rPr>
                            <m:t>+60</m:t>
                          </m:r>
                        </m:e>
                      </m:d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2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sz="2000" b="1" i="1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cs-CZ" sz="2000" b="1" i="1" smtClean="0">
                          <a:latin typeface="Cambria Math"/>
                        </a:rPr>
                        <m:t>−</m:t>
                      </m:r>
                      <m:r>
                        <a:rPr lang="cs-CZ" sz="2000" b="1" i="1" smtClean="0"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cs-CZ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sz="2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2000" b="1" i="1" smtClean="0">
                          <a:latin typeface="Cambria Math"/>
                        </a:rPr>
                        <m:t>−</m:t>
                      </m:r>
                      <m:r>
                        <a:rPr lang="cs-CZ" sz="2000" b="1" i="1" smtClean="0">
                          <a:latin typeface="Cambria Math"/>
                        </a:rPr>
                        <m:t>𝟒</m:t>
                      </m:r>
                      <m:r>
                        <a:rPr lang="cs-CZ" sz="2000" b="1" i="1">
                          <a:latin typeface="Cambria Math"/>
                        </a:rPr>
                        <m:t>𝒙</m:t>
                      </m:r>
                      <m:r>
                        <a:rPr lang="cs-CZ" sz="2000" b="1" i="1" smtClean="0">
                          <a:latin typeface="Cambria Math"/>
                        </a:rPr>
                        <m:t>+</m:t>
                      </m:r>
                      <m:r>
                        <a:rPr lang="cs-CZ" sz="20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484784"/>
                <a:ext cx="7632848" cy="4091569"/>
              </a:xfrm>
              <a:prstGeom prst="rect">
                <a:avLst/>
              </a:prstGeom>
              <a:blipFill rotWithShape="1">
                <a:blip r:embed="rId2"/>
                <a:stretch>
                  <a:fillRect l="-1278" t="-119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02262"/>
              </p:ext>
            </p:extLst>
          </p:nvPr>
        </p:nvGraphicFramePr>
        <p:xfrm>
          <a:off x="5364088" y="1508471"/>
          <a:ext cx="2376265" cy="689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253"/>
                <a:gridCol w="475253"/>
                <a:gridCol w="475253"/>
                <a:gridCol w="475253"/>
                <a:gridCol w="475253"/>
              </a:tblGrid>
              <a:tr h="3240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0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200" b="0" i="0" u="none" strike="noStrik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40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i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cs-CZ" sz="2200" i="1" u="none" strike="noStrike" baseline="-25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cs-CZ" sz="2200" b="0" i="1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cs-CZ" sz="2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84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Lagrangeův</a:t>
            </a:r>
            <a:r>
              <a:rPr lang="cs-CZ" b="1" dirty="0" smtClean="0">
                <a:solidFill>
                  <a:srgbClr val="C00000"/>
                </a:solidFill>
              </a:rPr>
              <a:t> interpolační polynom 5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27887" y="1340768"/>
                <a:ext cx="7632848" cy="530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cs-CZ" sz="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latin typeface="Cambria Math"/>
                        </a:rPr>
                        <m:t>𝑳</m:t>
                      </m:r>
                      <m:d>
                        <m:dPr>
                          <m:ctrlPr>
                            <a:rPr lang="cs-CZ" sz="2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000" b="1" i="1" smtClean="0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sz="2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sz="2000" b="1" i="1"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cs-CZ" sz="2000" b="1" i="1" smtClean="0">
                          <a:latin typeface="Cambria Math"/>
                        </a:rPr>
                        <m:t>−</m:t>
                      </m:r>
                      <m:r>
                        <a:rPr lang="cs-CZ" sz="2000" b="1" i="1" smtClean="0"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cs-CZ" sz="20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0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cs-CZ" sz="20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2000" b="1" i="1" smtClean="0">
                          <a:latin typeface="Cambria Math"/>
                        </a:rPr>
                        <m:t>−</m:t>
                      </m:r>
                      <m:r>
                        <a:rPr lang="cs-CZ" sz="2000" b="1" i="1" smtClean="0">
                          <a:latin typeface="Cambria Math"/>
                        </a:rPr>
                        <m:t>𝟒</m:t>
                      </m:r>
                      <m:r>
                        <a:rPr lang="cs-CZ" sz="2000" b="1" i="1">
                          <a:latin typeface="Cambria Math"/>
                        </a:rPr>
                        <m:t>𝒙</m:t>
                      </m:r>
                      <m:r>
                        <a:rPr lang="cs-CZ" sz="2000" b="1" i="1" smtClean="0">
                          <a:latin typeface="Cambria Math"/>
                        </a:rPr>
                        <m:t>+</m:t>
                      </m:r>
                      <m:r>
                        <a:rPr lang="cs-CZ" sz="2000" b="1" i="1" smtClean="0"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87" y="1340768"/>
                <a:ext cx="7632848" cy="5302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Graf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2163711"/>
              </p:ext>
            </p:extLst>
          </p:nvPr>
        </p:nvGraphicFramePr>
        <p:xfrm>
          <a:off x="1403648" y="2132856"/>
          <a:ext cx="6264696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870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27887" y="1599178"/>
            <a:ext cx="763284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Nevýhodou metody nejmenších čtverců je, že aproximační funkce neprochází tabulkovými body.</a:t>
            </a:r>
          </a:p>
          <a:p>
            <a:r>
              <a:rPr lang="cs-CZ" sz="2400" dirty="0" smtClean="0"/>
              <a:t>Nevýhodou </a:t>
            </a:r>
            <a:r>
              <a:rPr lang="cs-CZ" sz="2400" dirty="0" err="1" smtClean="0"/>
              <a:t>Lagrangeova</a:t>
            </a:r>
            <a:r>
              <a:rPr lang="cs-CZ" sz="2400" dirty="0" smtClean="0"/>
              <a:t> polynomu je, že je nevhodný pro větší počet tabulkových bodů.</a:t>
            </a:r>
          </a:p>
          <a:p>
            <a:r>
              <a:rPr lang="cs-CZ" sz="2400" dirty="0" smtClean="0"/>
              <a:t>Obě tyto nevýhody odstraňuje </a:t>
            </a:r>
            <a:r>
              <a:rPr lang="cs-CZ" sz="2400" dirty="0" err="1" smtClean="0"/>
              <a:t>splajn</a:t>
            </a:r>
            <a:r>
              <a:rPr lang="cs-CZ" sz="2400" dirty="0" smtClean="0"/>
              <a:t>. </a:t>
            </a:r>
          </a:p>
          <a:p>
            <a:endParaRPr lang="cs-CZ" sz="800" dirty="0" smtClean="0"/>
          </a:p>
          <a:p>
            <a:r>
              <a:rPr lang="cs-CZ" sz="2400" dirty="0" smtClean="0"/>
              <a:t>Základní myšlenkou je rozdělit definiční interval tabulkové funkce na části a v každé z nich interpolovat samostatně. Tím ovšem na styčných bodech mohou vznikat zlomy. Proto při odvozování </a:t>
            </a:r>
            <a:r>
              <a:rPr lang="cs-CZ" sz="2400" dirty="0" err="1" smtClean="0"/>
              <a:t>splajnu</a:t>
            </a:r>
            <a:r>
              <a:rPr lang="cs-CZ" sz="2400" dirty="0" smtClean="0"/>
              <a:t> klademe podmínku, aby sousední aproximační funkce měly společnou derivaci. Tím se případné „zuby“ vyhladí.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0409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1</a:t>
            </a:r>
            <a:endParaRPr lang="cs-CZ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899592" y="1340768"/>
                <a:ext cx="7344816" cy="20101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dirty="0" smtClean="0"/>
                  <a:t>Na grafu vidíme příklad </a:t>
                </a:r>
                <a:r>
                  <a:rPr lang="cs-CZ" sz="2400" dirty="0" err="1" smtClean="0"/>
                  <a:t>splajnu</a:t>
                </a:r>
                <a:r>
                  <a:rPr lang="cs-CZ" sz="2400" dirty="0" smtClean="0"/>
                  <a:t> </a:t>
                </a:r>
                <a:r>
                  <a:rPr lang="cs-CZ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cs-CZ" sz="2400" dirty="0" smtClean="0"/>
                  <a:t>, který aproximuje funkci danou čtyřmi body a skládá se  ze tří částí  </a:t>
                </a:r>
                <a:r>
                  <a:rPr lang="cs-CZ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cs-CZ" sz="2400" b="1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cs-CZ" sz="2400" dirty="0" smtClean="0"/>
                  <a:t>, </a:t>
                </a:r>
                <a:r>
                  <a:rPr lang="cs-CZ" sz="2400" b="1" i="1" dirty="0" smtClean="0">
                    <a:solidFill>
                      <a:schemeClr val="accent6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cs-CZ" sz="2400" b="1" baseline="-250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2</a:t>
                </a:r>
                <a:r>
                  <a:rPr lang="cs-CZ" sz="2400" dirty="0" smtClean="0"/>
                  <a:t> a </a:t>
                </a:r>
                <a:r>
                  <a:rPr lang="cs-CZ" sz="24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cs-CZ" sz="2400" b="1" baseline="-25000" dirty="0" smtClean="0">
                    <a:solidFill>
                      <a:srgbClr val="00B050"/>
                    </a:solidFill>
                  </a:rPr>
                  <a:t>3</a:t>
                </a:r>
                <a:r>
                  <a:rPr lang="cs-CZ" sz="2400" dirty="0" smtClean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𝑺</m:t>
                      </m:r>
                      <m:r>
                        <a:rPr lang="cs-CZ" sz="2400" b="0" i="1" smtClean="0">
                          <a:latin typeface="Cambria Math"/>
                        </a:rPr>
                        <m:t>:   </m:t>
                      </m:r>
                      <m:r>
                        <a:rPr lang="cs-CZ" sz="2400" b="1" i="1" smtClean="0">
                          <a:latin typeface="Cambria Math"/>
                        </a:rPr>
                        <m:t>𝒚</m:t>
                      </m:r>
                      <m:r>
                        <a:rPr lang="cs-CZ" sz="2400" b="1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cs-CZ" sz="2400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cs-CZ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4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cs-CZ" sz="2400" b="1" i="1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1" i="1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400" b="1" i="1">
                                      <a:solidFill>
                                        <a:schemeClr val="accent6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1" i="1" smtClean="0">
                                  <a:solidFill>
                                    <a:schemeClr val="accent6">
                                      <a:lumMod val="50000"/>
                                    </a:schemeClr>
                                  </a:solidFill>
                                  <a:latin typeface="Cambria Math"/>
                                </a:rPr>
                                <m:t>𝟗</m:t>
                              </m:r>
                            </m:e>
                            <m:e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cs-CZ" sz="24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cs-CZ" sz="24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cs-CZ" sz="2400" b="1" i="1">
                                      <a:solidFill>
                                        <a:srgbClr val="00B05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𝟐𝟓</m:t>
                              </m:r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1" i="1" smtClean="0">
                                  <a:solidFill>
                                    <a:srgbClr val="00B050"/>
                                  </a:solidFill>
                                  <a:latin typeface="Cambria Math"/>
                                </a:rPr>
                                <m:t>𝟓𝟑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340768"/>
                <a:ext cx="7344816" cy="2010102"/>
              </a:xfrm>
              <a:prstGeom prst="rect">
                <a:avLst/>
              </a:prstGeom>
              <a:blipFill rotWithShape="1">
                <a:blip r:embed="rId2"/>
                <a:stretch>
                  <a:fillRect l="-1329" t="-2727" r="-16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070532"/>
              </p:ext>
            </p:extLst>
          </p:nvPr>
        </p:nvGraphicFramePr>
        <p:xfrm>
          <a:off x="1331640" y="3501008"/>
          <a:ext cx="6408712" cy="258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810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Kvadratický </a:t>
            </a:r>
            <a:r>
              <a:rPr lang="cs-CZ" b="1" dirty="0" err="1" smtClean="0">
                <a:solidFill>
                  <a:srgbClr val="C00000"/>
                </a:solidFill>
              </a:rPr>
              <a:t>splajn</a:t>
            </a:r>
            <a:r>
              <a:rPr lang="cs-CZ" b="1" dirty="0" smtClean="0">
                <a:solidFill>
                  <a:srgbClr val="C00000"/>
                </a:solidFill>
              </a:rPr>
              <a:t> 2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1340768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Jak se k takovým rovnicím dojde? Je-li funkce dána </a:t>
            </a:r>
            <a:r>
              <a:rPr lang="cs-C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dirty="0" smtClean="0"/>
              <a:t> body, potom se </a:t>
            </a:r>
            <a:r>
              <a:rPr lang="cs-CZ" sz="2400" dirty="0" err="1" smtClean="0"/>
              <a:t>splajn</a:t>
            </a:r>
            <a:r>
              <a:rPr lang="cs-CZ" sz="2400" dirty="0" smtClean="0"/>
              <a:t> skládá z </a:t>
            </a:r>
            <a:r>
              <a:rPr lang="cs-C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400" dirty="0" smtClean="0"/>
              <a:t> parabol. Každá parabola má 3 koeficienty. To je 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b="1" dirty="0" smtClean="0"/>
              <a:t>.(</a:t>
            </a:r>
            <a:r>
              <a:rPr lang="cs-C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cs-CZ" sz="2400" b="1" dirty="0" smtClean="0"/>
              <a:t>) </a:t>
            </a:r>
            <a:r>
              <a:rPr lang="cs-CZ" sz="2400" dirty="0" smtClean="0"/>
              <a:t>koeficientů. Tedy celkem musíme najít celkem 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dirty="0" smtClean="0"/>
              <a:t>  neznámé koeficienty.</a:t>
            </a:r>
          </a:p>
          <a:p>
            <a:r>
              <a:rPr lang="cs-CZ" sz="2400" dirty="0" smtClean="0"/>
              <a:t>K tomu potřebujeme stejný počet rovnic. Ze zadané tabulky funkce známe všechny funkční hodnoty. To je n rovnic. </a:t>
            </a:r>
            <a:r>
              <a:rPr lang="cs-CZ" sz="2400" dirty="0" smtClean="0">
                <a:cs typeface="Times New Roman" panose="02020603050405020304" pitchFamily="18" charset="0"/>
              </a:rPr>
              <a:t>Ve vnitřních bodech se funkční hodnoty sobě rovnají. To je dalších  n</a:t>
            </a:r>
            <a:r>
              <a:rPr lang="cs-CZ" sz="2400" dirty="0" smtClean="0"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dirty="0" smtClean="0">
                <a:cs typeface="Times New Roman" panose="02020603050405020304" pitchFamily="18" charset="0"/>
              </a:rPr>
              <a:t>2  rovnic. Kvůli hladkosti napojení sousedních úseků požadujeme rovnost derivací ve všech vnitřních bodech. To je dalších n</a:t>
            </a:r>
            <a:r>
              <a:rPr lang="cs-CZ" sz="2400" dirty="0" smtClean="0"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dirty="0" smtClean="0">
                <a:cs typeface="Times New Roman" panose="02020603050405020304" pitchFamily="18" charset="0"/>
              </a:rPr>
              <a:t>2 rovnic. Celkem máme k dispozici 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+ </a:t>
            </a:r>
            <a:r>
              <a:rPr lang="cs-C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= 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cs-CZ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400" dirty="0" smtClean="0">
                <a:cs typeface="Times New Roman" panose="02020603050405020304" pitchFamily="18" charset="0"/>
              </a:rPr>
              <a:t>rovnice. Jedna rovnice tedy zřejmě chybí. To využijeme k tomu, že jeden údaj budeme </a:t>
            </a:r>
            <a:r>
              <a:rPr lang="cs-CZ" sz="2400" u="sng" dirty="0" smtClean="0">
                <a:cs typeface="Times New Roman" panose="02020603050405020304" pitchFamily="18" charset="0"/>
              </a:rPr>
              <a:t>volit</a:t>
            </a:r>
            <a:r>
              <a:rPr lang="cs-CZ" sz="2400" dirty="0" smtClean="0">
                <a:cs typeface="Times New Roman" panose="02020603050405020304" pitchFamily="18" charset="0"/>
              </a:rPr>
              <a:t>. Nejlépe </a:t>
            </a:r>
            <a:r>
              <a:rPr lang="cs-CZ" sz="2400" u="sng" dirty="0" smtClean="0">
                <a:cs typeface="Times New Roman" panose="02020603050405020304" pitchFamily="18" charset="0"/>
              </a:rPr>
              <a:t>derivaci v levém krajním bodě</a:t>
            </a:r>
            <a:r>
              <a:rPr lang="cs-CZ" sz="2400" dirty="0" smtClean="0">
                <a:cs typeface="Times New Roman" panose="02020603050405020304" pitchFamily="18" charset="0"/>
              </a:rPr>
              <a:t>.</a:t>
            </a:r>
            <a:endParaRPr lang="cs-CZ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2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5283</TotalTime>
  <Words>3436</Words>
  <Application>Microsoft Office PowerPoint</Application>
  <PresentationFormat>Předvádění na obrazovce (4:3)</PresentationFormat>
  <Paragraphs>528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sady Office</vt:lpstr>
      <vt:lpstr>Numerické metody</vt:lpstr>
      <vt:lpstr>Lagrangeův interpolační polynom 1</vt:lpstr>
      <vt:lpstr>Lagrangeův interpolační polynom 2</vt:lpstr>
      <vt:lpstr>Lagrangeův interpolační polynom 3</vt:lpstr>
      <vt:lpstr>Lagrangeův interpolační polynom 4</vt:lpstr>
      <vt:lpstr>Lagrangeův interpolační polynom 5</vt:lpstr>
      <vt:lpstr>Splajn</vt:lpstr>
      <vt:lpstr>Kvadratický splajn 1</vt:lpstr>
      <vt:lpstr>Kvadratický splajn 2</vt:lpstr>
      <vt:lpstr>Kvadratický splajn 3</vt:lpstr>
      <vt:lpstr>Kvadratický splajn 4</vt:lpstr>
      <vt:lpstr>Kvadratický splajn 5</vt:lpstr>
      <vt:lpstr>Kvadratický splajn 6</vt:lpstr>
      <vt:lpstr>Kubický splajn 1</vt:lpstr>
      <vt:lpstr>Kubický splajn 1</vt:lpstr>
      <vt:lpstr>Kubický splajn 2</vt:lpstr>
      <vt:lpstr>Kubický splajn 2</vt:lpstr>
      <vt:lpstr>Kubický splajn 2</vt:lpstr>
      <vt:lpstr>Kubický splajn 3 - algoritmus</vt:lpstr>
      <vt:lpstr>Kubický splajn 4 - algoritmus</vt:lpstr>
      <vt:lpstr>Kubický splajn 5 - příklad</vt:lpstr>
      <vt:lpstr>Kubický splajn 6 - příklad</vt:lpstr>
      <vt:lpstr>Kubický splajn 7</vt:lpstr>
      <vt:lpstr>Kubický splajn 7</vt:lpstr>
      <vt:lpstr>Kubický splajn 8</vt:lpstr>
      <vt:lpstr>Kubický splajn 9</vt:lpstr>
      <vt:lpstr>Srovnání kubického s kvadratickým splajnem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Numerické metody</dc:title>
  <dc:creator>Pavel</dc:creator>
  <cp:lastModifiedBy>Pavel</cp:lastModifiedBy>
  <cp:revision>330</cp:revision>
  <dcterms:created xsi:type="dcterms:W3CDTF">2013-12-16T12:12:59Z</dcterms:created>
  <dcterms:modified xsi:type="dcterms:W3CDTF">2016-04-15T13:57:11Z</dcterms:modified>
</cp:coreProperties>
</file>