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88" r:id="rId3"/>
    <p:sldId id="291" r:id="rId4"/>
    <p:sldId id="342" r:id="rId5"/>
    <p:sldId id="292" r:id="rId6"/>
    <p:sldId id="351" r:id="rId7"/>
    <p:sldId id="352" r:id="rId8"/>
    <p:sldId id="353" r:id="rId9"/>
    <p:sldId id="354" r:id="rId10"/>
    <p:sldId id="349" r:id="rId11"/>
    <p:sldId id="350" r:id="rId12"/>
    <p:sldId id="339" r:id="rId13"/>
    <p:sldId id="338" r:id="rId14"/>
    <p:sldId id="325" r:id="rId15"/>
    <p:sldId id="324" r:id="rId16"/>
    <p:sldId id="297" r:id="rId17"/>
    <p:sldId id="326" r:id="rId18"/>
    <p:sldId id="278" r:id="rId19"/>
    <p:sldId id="327" r:id="rId20"/>
    <p:sldId id="343" r:id="rId21"/>
    <p:sldId id="328" r:id="rId22"/>
    <p:sldId id="329" r:id="rId23"/>
    <p:sldId id="330" r:id="rId24"/>
    <p:sldId id="331" r:id="rId25"/>
    <p:sldId id="322" r:id="rId26"/>
    <p:sldId id="333" r:id="rId27"/>
    <p:sldId id="344" r:id="rId28"/>
    <p:sldId id="334" r:id="rId29"/>
    <p:sldId id="345" r:id="rId30"/>
    <p:sldId id="336" r:id="rId31"/>
    <p:sldId id="346" r:id="rId32"/>
    <p:sldId id="347" r:id="rId33"/>
    <p:sldId id="337" r:id="rId34"/>
    <p:sldId id="348" r:id="rId3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45C04"/>
    <a:srgbClr val="7E0000"/>
    <a:srgbClr val="FFE07D"/>
    <a:srgbClr val="ABE9FF"/>
    <a:srgbClr val="AD6D3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2833802-FEF1-4C79-8D5D-14CF1EAF98D9}" styleName="Světlý styl 2 – zvýraznění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F2DE63D5-997A-4646-A377-4702673A728D}" styleName="Světlý styl 2 – zvýraznění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BC89EF96-8CEA-46FF-86C4-4CE0E7609802}" styleName="Světlý styl 3 – zvýraznění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21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8.12.2013</a:t>
            </a:fld>
            <a:endParaRPr lang="cs-CZ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8.12.2013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8.12.2013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8.12.2013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8.12.2013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8.12.2013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8.12.2013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8.12.2013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8.12.2013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8.12.2013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8.12.2013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59000">
              <a:schemeClr val="bg1">
                <a:tint val="80000"/>
                <a:satMod val="250000"/>
              </a:schemeClr>
            </a:gs>
            <a:gs pos="80000">
              <a:schemeClr val="bg1">
                <a:tint val="90000"/>
                <a:shade val="90000"/>
                <a:satMod val="200000"/>
              </a:schemeClr>
            </a:gs>
            <a:gs pos="94000">
              <a:schemeClr val="accent3">
                <a:lumMod val="75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95EC1D4A-A796-47C3-A63E-CE236FB377E2}" type="datetimeFigureOut">
              <a:rPr lang="cs-CZ" smtClean="0"/>
              <a:t>8.12.2013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0.pn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66000">
              <a:schemeClr val="bg1"/>
            </a:gs>
            <a:gs pos="78000">
              <a:schemeClr val="accent3">
                <a:lumMod val="20000"/>
                <a:lumOff val="80000"/>
              </a:schemeClr>
            </a:gs>
            <a:gs pos="95000">
              <a:srgbClr val="AD6D3D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/>
          <p:cNvSpPr txBox="1"/>
          <p:nvPr/>
        </p:nvSpPr>
        <p:spPr>
          <a:xfrm>
            <a:off x="1115616" y="1484784"/>
            <a:ext cx="6624736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Simplexová metoda</a:t>
            </a:r>
          </a:p>
          <a:p>
            <a:pPr algn="ctr"/>
            <a:endParaRPr lang="cs-CZ" sz="3200" dirty="0" smtClean="0">
              <a:solidFill>
                <a:srgbClr val="FF0000"/>
              </a:solidFill>
            </a:endParaRPr>
          </a:p>
          <a:p>
            <a:pPr algn="ctr"/>
            <a:endParaRPr lang="cs-CZ" sz="3200" dirty="0" smtClean="0">
              <a:solidFill>
                <a:srgbClr val="FF0000"/>
              </a:solidFill>
            </a:endParaRPr>
          </a:p>
          <a:p>
            <a:pPr algn="ctr"/>
            <a:r>
              <a:rPr lang="cs-CZ" sz="3200" b="1" dirty="0" smtClean="0">
                <a:solidFill>
                  <a:srgbClr val="0070C0"/>
                </a:solidFill>
              </a:rPr>
              <a:t>Tabulkové </a:t>
            </a:r>
            <a:r>
              <a:rPr lang="cs-CZ" sz="3200" b="1" dirty="0" smtClean="0">
                <a:solidFill>
                  <a:srgbClr val="0070C0"/>
                </a:solidFill>
              </a:rPr>
              <a:t>řešení</a:t>
            </a:r>
          </a:p>
          <a:p>
            <a:pPr algn="ctr"/>
            <a:r>
              <a:rPr lang="cs-CZ" sz="3200" b="1" dirty="0" smtClean="0">
                <a:solidFill>
                  <a:srgbClr val="0070C0"/>
                </a:solidFill>
              </a:rPr>
              <a:t>úlohy </a:t>
            </a:r>
            <a:r>
              <a:rPr lang="cs-CZ" sz="3200" b="1" dirty="0">
                <a:solidFill>
                  <a:srgbClr val="0070C0"/>
                </a:solidFill>
              </a:rPr>
              <a:t>lineárního programování</a:t>
            </a:r>
            <a:endParaRPr lang="cs-CZ" sz="32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9570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/>
          <p:cNvSpPr txBox="1"/>
          <p:nvPr/>
        </p:nvSpPr>
        <p:spPr>
          <a:xfrm>
            <a:off x="877888" y="291397"/>
            <a:ext cx="734481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Simplexová tabulka</a:t>
            </a:r>
            <a:endParaRPr lang="cs-CZ" sz="48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2801291"/>
              </p:ext>
            </p:extLst>
          </p:nvPr>
        </p:nvGraphicFramePr>
        <p:xfrm>
          <a:off x="1499495" y="1822653"/>
          <a:ext cx="6137297" cy="338437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76918"/>
                <a:gridCol w="745566"/>
                <a:gridCol w="542230"/>
                <a:gridCol w="580311"/>
                <a:gridCol w="571928"/>
                <a:gridCol w="610008"/>
                <a:gridCol w="857712"/>
                <a:gridCol w="1552624"/>
              </a:tblGrid>
              <a:tr h="606157">
                <a:tc rowSpan="2" gridSpan="2">
                  <a:txBody>
                    <a:bodyPr/>
                    <a:lstStyle/>
                    <a:p>
                      <a:pPr algn="ctr" fontAlgn="ctr"/>
                      <a:endParaRPr lang="cs-CZ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x</a:t>
                      </a:r>
                      <a:r>
                        <a:rPr lang="cs-CZ" sz="2400" b="1" u="none" strike="noStrike" baseline="-25000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cs-CZ" sz="2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x</a:t>
                      </a:r>
                      <a:r>
                        <a:rPr lang="cs-CZ" sz="2400" b="1" u="none" strike="noStrike" baseline="-25000" dirty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cs-CZ" sz="2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x</a:t>
                      </a:r>
                      <a:r>
                        <a:rPr lang="cs-CZ" sz="2400" b="1" u="none" strike="noStrike" baseline="-25000" dirty="0">
                          <a:solidFill>
                            <a:srgbClr val="002060"/>
                          </a:solidFill>
                          <a:effectLst/>
                        </a:rPr>
                        <a:t>3</a:t>
                      </a:r>
                      <a:endParaRPr lang="cs-CZ" sz="2400" b="1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1" u="none" strike="noStrike" dirty="0" smtClean="0">
                          <a:solidFill>
                            <a:srgbClr val="002060"/>
                          </a:solidFill>
                          <a:effectLst/>
                        </a:rPr>
                        <a:t>x</a:t>
                      </a:r>
                      <a:r>
                        <a:rPr lang="cs-CZ" sz="2400" b="1" u="none" strike="noStrike" baseline="-25000" dirty="0" smtClean="0">
                          <a:solidFill>
                            <a:srgbClr val="002060"/>
                          </a:solidFill>
                          <a:effectLst/>
                        </a:rPr>
                        <a:t>4</a:t>
                      </a:r>
                      <a:r>
                        <a:rPr lang="cs-CZ" sz="24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cs-CZ" sz="2400" b="1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endParaRPr lang="cs-CZ" sz="2400" b="1" u="none" strike="noStrike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 fontAlgn="ctr"/>
                      <a:r>
                        <a:rPr lang="cs-CZ" sz="24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P</a:t>
                      </a:r>
                      <a:endParaRPr lang="cs-CZ" sz="2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24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505130">
                <a:tc gridSpan="2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endParaRPr lang="cs-CZ" sz="24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1</a:t>
                      </a:r>
                      <a:endParaRPr lang="cs-CZ" sz="24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0</a:t>
                      </a:r>
                      <a:endParaRPr lang="cs-CZ" sz="24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0</a:t>
                      </a:r>
                      <a:endParaRPr lang="cs-CZ" sz="24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24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606157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x</a:t>
                      </a:r>
                      <a:r>
                        <a:rPr lang="cs-CZ" sz="2400" b="1" u="none" strike="noStrike" baseline="-25000" dirty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cs-CZ" sz="2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24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3200" b="1" u="none" strike="noStrike" dirty="0" smtClean="0">
                          <a:solidFill>
                            <a:srgbClr val="FFFF00"/>
                          </a:solidFill>
                          <a:effectLst/>
                          <a:latin typeface="+mn-lt"/>
                        </a:rPr>
                        <a:t>4</a:t>
                      </a:r>
                      <a:endParaRPr lang="cs-CZ" sz="3200" b="1" i="0" u="none" strike="noStrike" dirty="0">
                        <a:solidFill>
                          <a:srgbClr val="FFFF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3200" b="1" u="none" strike="noStrike" dirty="0" smtClean="0">
                          <a:solidFill>
                            <a:srgbClr val="FFFF00"/>
                          </a:solidFill>
                          <a:effectLst/>
                          <a:latin typeface="+mn-lt"/>
                        </a:rPr>
                        <a:t>6</a:t>
                      </a:r>
                      <a:endParaRPr lang="cs-CZ" sz="3200" b="1" i="0" u="none" strike="noStrike" dirty="0">
                        <a:solidFill>
                          <a:srgbClr val="FFFF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3200" b="1" u="none" strike="noStrike" dirty="0" smtClean="0">
                          <a:solidFill>
                            <a:srgbClr val="FFFF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cs-CZ" sz="3200" b="1" i="0" u="none" strike="noStrike" dirty="0">
                        <a:solidFill>
                          <a:srgbClr val="FFFF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3200" b="1" u="none" strike="noStrike" dirty="0">
                          <a:solidFill>
                            <a:srgbClr val="FFFF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cs-CZ" sz="3200" b="1" i="0" u="none" strike="noStrike" dirty="0">
                        <a:solidFill>
                          <a:srgbClr val="FFFF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3200" b="1" u="none" strike="noStrike" dirty="0" smtClean="0">
                          <a:solidFill>
                            <a:srgbClr val="FFFF00"/>
                          </a:solidFill>
                          <a:effectLst/>
                          <a:latin typeface="+mn-lt"/>
                        </a:rPr>
                        <a:t>24</a:t>
                      </a:r>
                      <a:endParaRPr lang="cs-CZ" sz="3200" b="1" i="0" u="none" strike="noStrike" dirty="0">
                        <a:solidFill>
                          <a:srgbClr val="FFFF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2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0070C0">
                        <a:alpha val="25000"/>
                      </a:srgbClr>
                    </a:solidFill>
                  </a:tcPr>
                </a:tc>
              </a:tr>
              <a:tr h="631414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x</a:t>
                      </a:r>
                      <a:r>
                        <a:rPr lang="cs-CZ" sz="2400" b="1" u="none" strike="noStrike" baseline="-25000" dirty="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endParaRPr lang="cs-CZ" sz="2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24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3200" b="1" i="0" u="none" strike="noStrike" dirty="0">
                          <a:solidFill>
                            <a:srgbClr val="FFFF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3200" b="1" u="none" strike="noStrike" dirty="0" smtClean="0">
                          <a:solidFill>
                            <a:srgbClr val="FFFF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cs-CZ" sz="3200" b="1" i="0" u="none" strike="noStrike" dirty="0">
                        <a:solidFill>
                          <a:srgbClr val="FFFF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3200" b="1" u="none" strike="noStrike" dirty="0">
                          <a:solidFill>
                            <a:srgbClr val="FFFF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cs-CZ" sz="3200" b="1" i="0" u="none" strike="noStrike" dirty="0">
                        <a:solidFill>
                          <a:srgbClr val="FFFF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3200" b="1" u="none" strike="noStrike" dirty="0" smtClean="0">
                          <a:solidFill>
                            <a:srgbClr val="FFFF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cs-CZ" sz="3200" b="1" i="0" u="none" strike="noStrike" dirty="0">
                        <a:solidFill>
                          <a:srgbClr val="FFFF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3200" b="1" u="none" strike="noStrike" dirty="0" smtClean="0">
                          <a:solidFill>
                            <a:srgbClr val="FFFF00"/>
                          </a:solidFill>
                          <a:effectLst/>
                          <a:latin typeface="+mn-lt"/>
                        </a:rPr>
                        <a:t>12</a:t>
                      </a:r>
                      <a:endParaRPr lang="cs-CZ" sz="3200" b="1" i="0" u="none" strike="noStrike" dirty="0">
                        <a:solidFill>
                          <a:srgbClr val="FFFF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2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0070C0">
                        <a:alpha val="25000"/>
                      </a:srgbClr>
                    </a:solidFill>
                  </a:tcPr>
                </a:tc>
              </a:tr>
              <a:tr h="530388">
                <a:tc gridSpan="2">
                  <a:txBody>
                    <a:bodyPr/>
                    <a:lstStyle/>
                    <a:p>
                      <a:pPr algn="ctr" fontAlgn="ctr"/>
                      <a:endParaRPr lang="cs-CZ" sz="20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2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2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2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2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2400" b="1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FFE0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24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505130">
                <a:tc gridSpan="2">
                  <a:txBody>
                    <a:bodyPr/>
                    <a:lstStyle/>
                    <a:p>
                      <a:pPr algn="ctr" fontAlgn="ctr"/>
                      <a:endParaRPr lang="cs-CZ" sz="20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2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2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2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2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24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24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grpSp>
        <p:nvGrpSpPr>
          <p:cNvPr id="35" name="Skupina 34"/>
          <p:cNvGrpSpPr/>
          <p:nvPr/>
        </p:nvGrpSpPr>
        <p:grpSpPr>
          <a:xfrm>
            <a:off x="549624" y="2143552"/>
            <a:ext cx="936104" cy="1728192"/>
            <a:chOff x="467544" y="2204864"/>
            <a:chExt cx="936104" cy="1728192"/>
          </a:xfrm>
        </p:grpSpPr>
        <p:sp>
          <p:nvSpPr>
            <p:cNvPr id="28" name="Zaoblený obdélník 27"/>
            <p:cNvSpPr/>
            <p:nvPr/>
          </p:nvSpPr>
          <p:spPr>
            <a:xfrm>
              <a:off x="467544" y="2204864"/>
              <a:ext cx="720080" cy="576064"/>
            </a:xfrm>
            <a:prstGeom prst="roundRect">
              <a:avLst/>
            </a:prstGeom>
            <a:noFill/>
            <a:ln>
              <a:solidFill>
                <a:srgbClr val="045C0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cs-CZ" sz="1600" b="1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báze</a:t>
              </a:r>
              <a:endParaRPr lang="cs-CZ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30" name="Přímá spojnice se šipkou 29"/>
            <p:cNvCxnSpPr>
              <a:stCxn id="28" idx="2"/>
            </p:cNvCxnSpPr>
            <p:nvPr/>
          </p:nvCxnSpPr>
          <p:spPr>
            <a:xfrm>
              <a:off x="827584" y="2780928"/>
              <a:ext cx="0" cy="864096"/>
            </a:xfrm>
            <a:prstGeom prst="straightConnector1">
              <a:avLst/>
            </a:prstGeom>
            <a:ln w="28575">
              <a:solidFill>
                <a:srgbClr val="045C04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Přímá spojnice se šipkou 31"/>
            <p:cNvCxnSpPr/>
            <p:nvPr/>
          </p:nvCxnSpPr>
          <p:spPr>
            <a:xfrm flipV="1">
              <a:off x="827584" y="3356992"/>
              <a:ext cx="576064" cy="288032"/>
            </a:xfrm>
            <a:prstGeom prst="straightConnector1">
              <a:avLst/>
            </a:prstGeom>
            <a:ln w="28575">
              <a:solidFill>
                <a:srgbClr val="045C04"/>
              </a:solidFill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Přímá spojnice se šipkou 32"/>
            <p:cNvCxnSpPr/>
            <p:nvPr/>
          </p:nvCxnSpPr>
          <p:spPr>
            <a:xfrm>
              <a:off x="827584" y="3645024"/>
              <a:ext cx="576064" cy="288032"/>
            </a:xfrm>
            <a:prstGeom prst="straightConnector1">
              <a:avLst/>
            </a:prstGeom>
            <a:ln w="28575">
              <a:solidFill>
                <a:srgbClr val="045C04"/>
              </a:solidFill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4" name="Skupina 43"/>
          <p:cNvGrpSpPr/>
          <p:nvPr/>
        </p:nvGrpSpPr>
        <p:grpSpPr>
          <a:xfrm>
            <a:off x="4315051" y="1127633"/>
            <a:ext cx="2674137" cy="721411"/>
            <a:chOff x="4706175" y="1235661"/>
            <a:chExt cx="2674137" cy="721411"/>
          </a:xfrm>
        </p:grpSpPr>
        <p:cxnSp>
          <p:nvCxnSpPr>
            <p:cNvPr id="12" name="Přímá spojnice se šipkou 11"/>
            <p:cNvCxnSpPr/>
            <p:nvPr/>
          </p:nvCxnSpPr>
          <p:spPr>
            <a:xfrm>
              <a:off x="5076056" y="1540242"/>
              <a:ext cx="273928" cy="416830"/>
            </a:xfrm>
            <a:prstGeom prst="straightConnector1">
              <a:avLst/>
            </a:prstGeom>
            <a:ln w="31750">
              <a:solidFill>
                <a:srgbClr val="045C04"/>
              </a:solidFill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6" name="Zaoblený obdélník 35"/>
            <p:cNvSpPr/>
            <p:nvPr/>
          </p:nvSpPr>
          <p:spPr>
            <a:xfrm>
              <a:off x="5652120" y="1235661"/>
              <a:ext cx="1728192" cy="609163"/>
            </a:xfrm>
            <a:prstGeom prst="roundRect">
              <a:avLst/>
            </a:prstGeom>
            <a:noFill/>
            <a:ln>
              <a:solidFill>
                <a:srgbClr val="045C0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cs-CZ" sz="1600" b="1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přídatné proměnné</a:t>
              </a:r>
              <a:endParaRPr lang="cs-CZ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37" name="Přímá spojnice se šipkou 36"/>
            <p:cNvCxnSpPr/>
            <p:nvPr/>
          </p:nvCxnSpPr>
          <p:spPr>
            <a:xfrm flipH="1">
              <a:off x="4706175" y="1540242"/>
              <a:ext cx="369881" cy="416829"/>
            </a:xfrm>
            <a:prstGeom prst="straightConnector1">
              <a:avLst/>
            </a:prstGeom>
            <a:ln w="31750">
              <a:solidFill>
                <a:srgbClr val="045C04"/>
              </a:solidFill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Přímá spojnice se šipkou 37"/>
            <p:cNvCxnSpPr>
              <a:endCxn id="36" idx="1"/>
            </p:cNvCxnSpPr>
            <p:nvPr/>
          </p:nvCxnSpPr>
          <p:spPr>
            <a:xfrm>
              <a:off x="5076056" y="1540242"/>
              <a:ext cx="576064" cy="1"/>
            </a:xfrm>
            <a:prstGeom prst="straightConnector1">
              <a:avLst/>
            </a:prstGeom>
            <a:ln w="31750">
              <a:solidFill>
                <a:srgbClr val="045C04"/>
              </a:solidFill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4" name="Skupina 23"/>
          <p:cNvGrpSpPr/>
          <p:nvPr/>
        </p:nvGrpSpPr>
        <p:grpSpPr>
          <a:xfrm>
            <a:off x="1043608" y="1127633"/>
            <a:ext cx="2794208" cy="721411"/>
            <a:chOff x="5436096" y="1235661"/>
            <a:chExt cx="2794208" cy="721411"/>
          </a:xfrm>
        </p:grpSpPr>
        <p:cxnSp>
          <p:nvCxnSpPr>
            <p:cNvPr id="25" name="Přímá spojnice se šipkou 24"/>
            <p:cNvCxnSpPr/>
            <p:nvPr/>
          </p:nvCxnSpPr>
          <p:spPr>
            <a:xfrm>
              <a:off x="7956376" y="1540242"/>
              <a:ext cx="273928" cy="416830"/>
            </a:xfrm>
            <a:prstGeom prst="straightConnector1">
              <a:avLst/>
            </a:prstGeom>
            <a:ln w="31750">
              <a:solidFill>
                <a:srgbClr val="045C04"/>
              </a:solidFill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Zaoblený obdélník 25"/>
            <p:cNvSpPr/>
            <p:nvPr/>
          </p:nvSpPr>
          <p:spPr>
            <a:xfrm>
              <a:off x="5436096" y="1235661"/>
              <a:ext cx="1944216" cy="609163"/>
            </a:xfrm>
            <a:prstGeom prst="roundRect">
              <a:avLst/>
            </a:prstGeom>
            <a:noFill/>
            <a:ln>
              <a:solidFill>
                <a:srgbClr val="045C0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cs-CZ" sz="1600" b="1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základní (vlastní) proměnné</a:t>
              </a:r>
              <a:endParaRPr lang="cs-CZ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27" name="Přímá spojnice se šipkou 26"/>
            <p:cNvCxnSpPr/>
            <p:nvPr/>
          </p:nvCxnSpPr>
          <p:spPr>
            <a:xfrm flipH="1">
              <a:off x="7552116" y="1540242"/>
              <a:ext cx="369881" cy="416829"/>
            </a:xfrm>
            <a:prstGeom prst="straightConnector1">
              <a:avLst/>
            </a:prstGeom>
            <a:ln w="31750">
              <a:solidFill>
                <a:srgbClr val="045C04"/>
              </a:solidFill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Přímá spojnice se šipkou 28"/>
            <p:cNvCxnSpPr/>
            <p:nvPr/>
          </p:nvCxnSpPr>
          <p:spPr>
            <a:xfrm>
              <a:off x="7380312" y="1540243"/>
              <a:ext cx="576064" cy="1"/>
            </a:xfrm>
            <a:prstGeom prst="straightConnector1">
              <a:avLst/>
            </a:prstGeom>
            <a:ln w="31750">
              <a:solidFill>
                <a:srgbClr val="045C04"/>
              </a:solidFill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1" name="Skupina 30"/>
          <p:cNvGrpSpPr/>
          <p:nvPr/>
        </p:nvGrpSpPr>
        <p:grpSpPr>
          <a:xfrm>
            <a:off x="3210131" y="2059517"/>
            <a:ext cx="4890261" cy="609163"/>
            <a:chOff x="2490051" y="1235661"/>
            <a:chExt cx="4890261" cy="609163"/>
          </a:xfrm>
        </p:grpSpPr>
        <p:sp>
          <p:nvSpPr>
            <p:cNvPr id="39" name="Zaoblený obdélník 38"/>
            <p:cNvSpPr/>
            <p:nvPr/>
          </p:nvSpPr>
          <p:spPr>
            <a:xfrm>
              <a:off x="5652120" y="1235661"/>
              <a:ext cx="1728192" cy="609163"/>
            </a:xfrm>
            <a:prstGeom prst="roundRect">
              <a:avLst/>
            </a:prstGeom>
            <a:solidFill>
              <a:schemeClr val="bg1"/>
            </a:solidFill>
            <a:ln>
              <a:solidFill>
                <a:srgbClr val="045C0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cs-CZ" sz="16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k</a:t>
              </a:r>
              <a:r>
                <a:rPr lang="cs-CZ" sz="1600" b="1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oeficienty účelové funkce</a:t>
              </a:r>
              <a:endParaRPr lang="cs-CZ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40" name="Přímá spojnice se šipkou 39"/>
            <p:cNvCxnSpPr/>
            <p:nvPr/>
          </p:nvCxnSpPr>
          <p:spPr>
            <a:xfrm flipH="1">
              <a:off x="2490051" y="1542976"/>
              <a:ext cx="1" cy="208414"/>
            </a:xfrm>
            <a:prstGeom prst="straightConnector1">
              <a:avLst/>
            </a:prstGeom>
            <a:ln w="31750">
              <a:solidFill>
                <a:srgbClr val="045C04"/>
              </a:solidFill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Přímá spojnice se šipkou 40"/>
            <p:cNvCxnSpPr/>
            <p:nvPr/>
          </p:nvCxnSpPr>
          <p:spPr>
            <a:xfrm>
              <a:off x="2490051" y="1540242"/>
              <a:ext cx="3162069" cy="1"/>
            </a:xfrm>
            <a:prstGeom prst="straightConnector1">
              <a:avLst/>
            </a:prstGeom>
            <a:ln w="31750">
              <a:solidFill>
                <a:srgbClr val="045C04"/>
              </a:solidFill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Přímá spojnice se šipkou 41"/>
            <p:cNvCxnSpPr/>
            <p:nvPr/>
          </p:nvCxnSpPr>
          <p:spPr>
            <a:xfrm flipH="1">
              <a:off x="3059832" y="1554594"/>
              <a:ext cx="1" cy="208414"/>
            </a:xfrm>
            <a:prstGeom prst="straightConnector1">
              <a:avLst/>
            </a:prstGeom>
            <a:ln w="31750">
              <a:solidFill>
                <a:srgbClr val="045C04"/>
              </a:solidFill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Přímá spojnice se šipkou 42"/>
            <p:cNvCxnSpPr/>
            <p:nvPr/>
          </p:nvCxnSpPr>
          <p:spPr>
            <a:xfrm flipH="1">
              <a:off x="3594970" y="1554594"/>
              <a:ext cx="1" cy="208414"/>
            </a:xfrm>
            <a:prstGeom prst="straightConnector1">
              <a:avLst/>
            </a:prstGeom>
            <a:ln w="31750">
              <a:solidFill>
                <a:srgbClr val="045C04"/>
              </a:solidFill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Přímá spojnice se šipkou 45"/>
            <p:cNvCxnSpPr/>
            <p:nvPr/>
          </p:nvCxnSpPr>
          <p:spPr>
            <a:xfrm flipH="1">
              <a:off x="4139952" y="1554594"/>
              <a:ext cx="1" cy="208414"/>
            </a:xfrm>
            <a:prstGeom prst="straightConnector1">
              <a:avLst/>
            </a:prstGeom>
            <a:ln w="31750">
              <a:solidFill>
                <a:srgbClr val="045C04"/>
              </a:solidFill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7" name="Skupina 56"/>
          <p:cNvGrpSpPr/>
          <p:nvPr/>
        </p:nvGrpSpPr>
        <p:grpSpPr>
          <a:xfrm>
            <a:off x="3326277" y="3207112"/>
            <a:ext cx="4742948" cy="609163"/>
            <a:chOff x="2637364" y="1235661"/>
            <a:chExt cx="4742948" cy="609163"/>
          </a:xfrm>
        </p:grpSpPr>
        <p:sp>
          <p:nvSpPr>
            <p:cNvPr id="59" name="Zaoblený obdélník 58"/>
            <p:cNvSpPr/>
            <p:nvPr/>
          </p:nvSpPr>
          <p:spPr>
            <a:xfrm>
              <a:off x="5652120" y="1235661"/>
              <a:ext cx="1728192" cy="609163"/>
            </a:xfrm>
            <a:prstGeom prst="roundRect">
              <a:avLst/>
            </a:prstGeom>
            <a:solidFill>
              <a:schemeClr val="bg1"/>
            </a:solidFill>
            <a:ln>
              <a:solidFill>
                <a:srgbClr val="045C0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cs-CZ" sz="16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k</a:t>
              </a:r>
              <a:r>
                <a:rPr lang="cs-CZ" sz="1600" b="1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oeficienty rovnic</a:t>
              </a:r>
              <a:endParaRPr lang="cs-CZ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61" name="Přímá spojnice se šipkou 60"/>
            <p:cNvCxnSpPr/>
            <p:nvPr/>
          </p:nvCxnSpPr>
          <p:spPr>
            <a:xfrm flipH="1">
              <a:off x="2637364" y="1529557"/>
              <a:ext cx="165603" cy="208414"/>
            </a:xfrm>
            <a:prstGeom prst="straightConnector1">
              <a:avLst/>
            </a:prstGeom>
            <a:ln w="31750">
              <a:solidFill>
                <a:srgbClr val="045C04"/>
              </a:solidFill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Přímá spojnice se šipkou 61"/>
            <p:cNvCxnSpPr>
              <a:endCxn id="59" idx="1"/>
            </p:cNvCxnSpPr>
            <p:nvPr/>
          </p:nvCxnSpPr>
          <p:spPr>
            <a:xfrm>
              <a:off x="2802967" y="1540242"/>
              <a:ext cx="2849153" cy="1"/>
            </a:xfrm>
            <a:prstGeom prst="straightConnector1">
              <a:avLst/>
            </a:prstGeom>
            <a:ln w="31750">
              <a:solidFill>
                <a:srgbClr val="045C04"/>
              </a:solidFill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Přímá spojnice se šipkou 65"/>
            <p:cNvCxnSpPr/>
            <p:nvPr/>
          </p:nvCxnSpPr>
          <p:spPr>
            <a:xfrm>
              <a:off x="2645219" y="1324229"/>
              <a:ext cx="157748" cy="208414"/>
            </a:xfrm>
            <a:prstGeom prst="straightConnector1">
              <a:avLst/>
            </a:prstGeom>
            <a:ln w="31750">
              <a:solidFill>
                <a:srgbClr val="045C04"/>
              </a:solidFill>
              <a:headEnd type="arrow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Přímá spojnice se šipkou 67"/>
            <p:cNvCxnSpPr/>
            <p:nvPr/>
          </p:nvCxnSpPr>
          <p:spPr>
            <a:xfrm>
              <a:off x="3221283" y="1324229"/>
              <a:ext cx="157748" cy="208414"/>
            </a:xfrm>
            <a:prstGeom prst="straightConnector1">
              <a:avLst/>
            </a:prstGeom>
            <a:ln w="31750">
              <a:solidFill>
                <a:srgbClr val="045C04"/>
              </a:solidFill>
              <a:headEnd type="arrow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Přímá spojnice se šipkou 68"/>
            <p:cNvCxnSpPr/>
            <p:nvPr/>
          </p:nvCxnSpPr>
          <p:spPr>
            <a:xfrm>
              <a:off x="3797347" y="1313533"/>
              <a:ext cx="157748" cy="208414"/>
            </a:xfrm>
            <a:prstGeom prst="straightConnector1">
              <a:avLst/>
            </a:prstGeom>
            <a:ln w="31750">
              <a:solidFill>
                <a:srgbClr val="045C04"/>
              </a:solidFill>
              <a:headEnd type="arrow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Přímá spojnice se šipkou 69"/>
            <p:cNvCxnSpPr/>
            <p:nvPr/>
          </p:nvCxnSpPr>
          <p:spPr>
            <a:xfrm>
              <a:off x="4373411" y="1318876"/>
              <a:ext cx="157748" cy="208414"/>
            </a:xfrm>
            <a:prstGeom prst="straightConnector1">
              <a:avLst/>
            </a:prstGeom>
            <a:ln w="31750">
              <a:solidFill>
                <a:srgbClr val="045C04"/>
              </a:solidFill>
              <a:headEnd type="arrow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Přímá spojnice se šipkou 70"/>
            <p:cNvCxnSpPr/>
            <p:nvPr/>
          </p:nvCxnSpPr>
          <p:spPr>
            <a:xfrm>
              <a:off x="5237507" y="1358573"/>
              <a:ext cx="157748" cy="208414"/>
            </a:xfrm>
            <a:prstGeom prst="straightConnector1">
              <a:avLst/>
            </a:prstGeom>
            <a:ln w="31750">
              <a:solidFill>
                <a:srgbClr val="045C04"/>
              </a:solidFill>
              <a:headEnd type="arrow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Přímá spojnice se šipkou 71"/>
            <p:cNvCxnSpPr/>
            <p:nvPr/>
          </p:nvCxnSpPr>
          <p:spPr>
            <a:xfrm flipH="1">
              <a:off x="3223849" y="1561899"/>
              <a:ext cx="165603" cy="208414"/>
            </a:xfrm>
            <a:prstGeom prst="straightConnector1">
              <a:avLst/>
            </a:prstGeom>
            <a:ln w="31750">
              <a:solidFill>
                <a:srgbClr val="045C04"/>
              </a:solidFill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Přímá spojnice se šipkou 72"/>
            <p:cNvCxnSpPr/>
            <p:nvPr/>
          </p:nvCxnSpPr>
          <p:spPr>
            <a:xfrm flipH="1">
              <a:off x="3811079" y="1561899"/>
              <a:ext cx="165603" cy="208414"/>
            </a:xfrm>
            <a:prstGeom prst="straightConnector1">
              <a:avLst/>
            </a:prstGeom>
            <a:ln w="31750">
              <a:solidFill>
                <a:srgbClr val="045C04"/>
              </a:solidFill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Přímá spojnice se šipkou 73"/>
            <p:cNvCxnSpPr/>
            <p:nvPr/>
          </p:nvCxnSpPr>
          <p:spPr>
            <a:xfrm flipH="1">
              <a:off x="4365556" y="1529557"/>
              <a:ext cx="165603" cy="208414"/>
            </a:xfrm>
            <a:prstGeom prst="straightConnector1">
              <a:avLst/>
            </a:prstGeom>
            <a:ln w="31750">
              <a:solidFill>
                <a:srgbClr val="045C04"/>
              </a:solidFill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Přímá spojnice se šipkou 74"/>
            <p:cNvCxnSpPr/>
            <p:nvPr/>
          </p:nvCxnSpPr>
          <p:spPr>
            <a:xfrm flipH="1">
              <a:off x="5229652" y="1561899"/>
              <a:ext cx="165603" cy="208414"/>
            </a:xfrm>
            <a:prstGeom prst="straightConnector1">
              <a:avLst/>
            </a:prstGeom>
            <a:ln w="31750">
              <a:solidFill>
                <a:srgbClr val="045C04"/>
              </a:solidFill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812553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/>
          <p:cNvSpPr txBox="1"/>
          <p:nvPr/>
        </p:nvSpPr>
        <p:spPr>
          <a:xfrm>
            <a:off x="877888" y="291397"/>
            <a:ext cx="734481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Simplexová tabulka</a:t>
            </a:r>
            <a:endParaRPr lang="cs-CZ" sz="48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1837461"/>
              </p:ext>
            </p:extLst>
          </p:nvPr>
        </p:nvGraphicFramePr>
        <p:xfrm>
          <a:off x="1499495" y="1822653"/>
          <a:ext cx="6137297" cy="338437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76918"/>
                <a:gridCol w="745566"/>
                <a:gridCol w="542230"/>
                <a:gridCol w="580311"/>
                <a:gridCol w="571928"/>
                <a:gridCol w="610008"/>
                <a:gridCol w="857712"/>
                <a:gridCol w="1552624"/>
              </a:tblGrid>
              <a:tr h="606157">
                <a:tc rowSpan="2" gridSpan="2">
                  <a:txBody>
                    <a:bodyPr/>
                    <a:lstStyle/>
                    <a:p>
                      <a:pPr algn="ctr" fontAlgn="ctr"/>
                      <a:endParaRPr lang="cs-CZ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x</a:t>
                      </a:r>
                      <a:r>
                        <a:rPr lang="cs-CZ" sz="2400" b="1" u="none" strike="noStrike" baseline="-25000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cs-CZ" sz="2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x</a:t>
                      </a:r>
                      <a:r>
                        <a:rPr lang="cs-CZ" sz="2400" b="1" u="none" strike="noStrike" baseline="-25000" dirty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cs-CZ" sz="2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x</a:t>
                      </a:r>
                      <a:r>
                        <a:rPr lang="cs-CZ" sz="2400" b="1" u="none" strike="noStrike" baseline="-25000" dirty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cs-CZ" sz="2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x</a:t>
                      </a:r>
                      <a:r>
                        <a:rPr lang="cs-CZ" sz="2400" b="1" u="none" strike="noStrike" baseline="-25000" dirty="0" smtClean="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r>
                        <a:rPr lang="cs-CZ" sz="2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2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endParaRPr lang="cs-CZ" sz="2400" b="1" u="none" strike="noStrike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 fontAlgn="ctr"/>
                      <a:r>
                        <a:rPr lang="cs-CZ" sz="24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P</a:t>
                      </a:r>
                      <a:endParaRPr lang="cs-CZ" sz="2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24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505130">
                <a:tc gridSpan="2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endParaRPr lang="cs-CZ" sz="24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1</a:t>
                      </a:r>
                      <a:endParaRPr lang="cs-CZ" sz="24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0</a:t>
                      </a:r>
                      <a:endParaRPr lang="cs-CZ" sz="24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0</a:t>
                      </a:r>
                      <a:endParaRPr lang="cs-CZ" sz="24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24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606157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x</a:t>
                      </a:r>
                      <a:r>
                        <a:rPr lang="cs-CZ" sz="2400" b="1" u="none" strike="noStrike" baseline="-25000" dirty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cs-CZ" sz="2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0</a:t>
                      </a:r>
                      <a:endParaRPr lang="cs-CZ" sz="24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3200" b="1" u="none" strike="noStrike" dirty="0" smtClean="0">
                          <a:solidFill>
                            <a:srgbClr val="FFFF00"/>
                          </a:solidFill>
                          <a:effectLst/>
                          <a:latin typeface="+mn-lt"/>
                        </a:rPr>
                        <a:t>4</a:t>
                      </a:r>
                      <a:endParaRPr lang="cs-CZ" sz="3200" b="1" i="0" u="none" strike="noStrike" dirty="0">
                        <a:solidFill>
                          <a:srgbClr val="FFFF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3200" b="1" u="none" strike="noStrike" dirty="0" smtClean="0">
                          <a:solidFill>
                            <a:srgbClr val="FFFF00"/>
                          </a:solidFill>
                          <a:effectLst/>
                          <a:latin typeface="+mn-lt"/>
                        </a:rPr>
                        <a:t>6</a:t>
                      </a:r>
                      <a:endParaRPr lang="cs-CZ" sz="3200" b="1" i="0" u="none" strike="noStrike" dirty="0">
                        <a:solidFill>
                          <a:srgbClr val="FFFF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3200" b="1" u="none" strike="noStrike" dirty="0" smtClean="0">
                          <a:solidFill>
                            <a:srgbClr val="FFFF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cs-CZ" sz="3200" b="1" i="0" u="none" strike="noStrike" dirty="0">
                        <a:solidFill>
                          <a:srgbClr val="FFFF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3200" b="1" u="none" strike="noStrike" dirty="0">
                          <a:solidFill>
                            <a:srgbClr val="FFFF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cs-CZ" sz="3200" b="1" i="0" u="none" strike="noStrike" dirty="0">
                        <a:solidFill>
                          <a:srgbClr val="FFFF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3200" b="1" u="none" strike="noStrike" dirty="0" smtClean="0">
                          <a:solidFill>
                            <a:srgbClr val="FFFF00"/>
                          </a:solidFill>
                          <a:effectLst/>
                          <a:latin typeface="+mn-lt"/>
                        </a:rPr>
                        <a:t>24</a:t>
                      </a:r>
                      <a:endParaRPr lang="cs-CZ" sz="3200" b="1" i="0" u="none" strike="noStrike" dirty="0">
                        <a:solidFill>
                          <a:srgbClr val="FFFF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2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0070C0">
                        <a:alpha val="25000"/>
                      </a:srgbClr>
                    </a:solidFill>
                  </a:tcPr>
                </a:tc>
              </a:tr>
              <a:tr h="631414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x</a:t>
                      </a:r>
                      <a:r>
                        <a:rPr lang="cs-CZ" sz="2400" b="1" u="none" strike="noStrike" baseline="-25000" dirty="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endParaRPr lang="cs-CZ" sz="2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0</a:t>
                      </a:r>
                      <a:endParaRPr lang="cs-CZ" sz="24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3200" b="1" i="0" u="none" strike="noStrike" dirty="0">
                          <a:solidFill>
                            <a:srgbClr val="FFFF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3200" b="1" u="none" strike="noStrike" dirty="0" smtClean="0">
                          <a:solidFill>
                            <a:srgbClr val="FFFF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cs-CZ" sz="3200" b="1" i="0" u="none" strike="noStrike" dirty="0">
                        <a:solidFill>
                          <a:srgbClr val="FFFF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3200" b="1" u="none" strike="noStrike" dirty="0">
                          <a:solidFill>
                            <a:srgbClr val="FFFF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cs-CZ" sz="3200" b="1" i="0" u="none" strike="noStrike" dirty="0">
                        <a:solidFill>
                          <a:srgbClr val="FFFF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3200" b="1" u="none" strike="noStrike" dirty="0" smtClean="0">
                          <a:solidFill>
                            <a:srgbClr val="FFFF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cs-CZ" sz="3200" b="1" i="0" u="none" strike="noStrike" dirty="0">
                        <a:solidFill>
                          <a:srgbClr val="FFFF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3200" b="1" u="none" strike="noStrike" dirty="0" smtClean="0">
                          <a:solidFill>
                            <a:srgbClr val="FFFF00"/>
                          </a:solidFill>
                          <a:effectLst/>
                          <a:latin typeface="+mn-lt"/>
                        </a:rPr>
                        <a:t>12</a:t>
                      </a:r>
                      <a:endParaRPr lang="cs-CZ" sz="3200" b="1" i="0" u="none" strike="noStrike" dirty="0">
                        <a:solidFill>
                          <a:srgbClr val="FFFF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2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0070C0">
                        <a:alpha val="25000"/>
                      </a:srgbClr>
                    </a:solidFill>
                  </a:tcPr>
                </a:tc>
              </a:tr>
              <a:tr h="530388">
                <a:tc gridSpan="2">
                  <a:txBody>
                    <a:bodyPr/>
                    <a:lstStyle/>
                    <a:p>
                      <a:pPr algn="ctr" fontAlgn="ctr"/>
                      <a:endParaRPr lang="cs-CZ" sz="20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2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2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2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2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2400" b="1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FFE0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24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505130">
                <a:tc gridSpan="2">
                  <a:txBody>
                    <a:bodyPr/>
                    <a:lstStyle/>
                    <a:p>
                      <a:pPr algn="ctr" fontAlgn="ctr"/>
                      <a:endParaRPr lang="cs-CZ" sz="20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2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2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2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2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24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24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grpSp>
        <p:nvGrpSpPr>
          <p:cNvPr id="35" name="Skupina 34"/>
          <p:cNvGrpSpPr/>
          <p:nvPr/>
        </p:nvGrpSpPr>
        <p:grpSpPr>
          <a:xfrm>
            <a:off x="549624" y="2143552"/>
            <a:ext cx="936104" cy="1728192"/>
            <a:chOff x="467544" y="2204864"/>
            <a:chExt cx="936104" cy="1728192"/>
          </a:xfrm>
        </p:grpSpPr>
        <p:sp>
          <p:nvSpPr>
            <p:cNvPr id="28" name="Zaoblený obdélník 27"/>
            <p:cNvSpPr/>
            <p:nvPr/>
          </p:nvSpPr>
          <p:spPr>
            <a:xfrm>
              <a:off x="467544" y="2204864"/>
              <a:ext cx="720080" cy="576064"/>
            </a:xfrm>
            <a:prstGeom prst="roundRect">
              <a:avLst/>
            </a:prstGeom>
            <a:noFill/>
            <a:ln>
              <a:solidFill>
                <a:srgbClr val="045C0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cs-CZ" sz="1600" b="1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báze</a:t>
              </a:r>
              <a:endParaRPr lang="cs-CZ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30" name="Přímá spojnice se šipkou 29"/>
            <p:cNvCxnSpPr>
              <a:stCxn id="28" idx="2"/>
            </p:cNvCxnSpPr>
            <p:nvPr/>
          </p:nvCxnSpPr>
          <p:spPr>
            <a:xfrm>
              <a:off x="827584" y="2780928"/>
              <a:ext cx="0" cy="864096"/>
            </a:xfrm>
            <a:prstGeom prst="straightConnector1">
              <a:avLst/>
            </a:prstGeom>
            <a:ln w="28575">
              <a:solidFill>
                <a:srgbClr val="045C04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Přímá spojnice se šipkou 31"/>
            <p:cNvCxnSpPr/>
            <p:nvPr/>
          </p:nvCxnSpPr>
          <p:spPr>
            <a:xfrm flipV="1">
              <a:off x="827584" y="3356992"/>
              <a:ext cx="576064" cy="288032"/>
            </a:xfrm>
            <a:prstGeom prst="straightConnector1">
              <a:avLst/>
            </a:prstGeom>
            <a:ln w="28575">
              <a:solidFill>
                <a:srgbClr val="045C04"/>
              </a:solidFill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Přímá spojnice se šipkou 32"/>
            <p:cNvCxnSpPr/>
            <p:nvPr/>
          </p:nvCxnSpPr>
          <p:spPr>
            <a:xfrm>
              <a:off x="827584" y="3645024"/>
              <a:ext cx="576064" cy="288032"/>
            </a:xfrm>
            <a:prstGeom prst="straightConnector1">
              <a:avLst/>
            </a:prstGeom>
            <a:ln w="28575">
              <a:solidFill>
                <a:srgbClr val="045C04"/>
              </a:solidFill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4" name="Skupina 43"/>
          <p:cNvGrpSpPr/>
          <p:nvPr/>
        </p:nvGrpSpPr>
        <p:grpSpPr>
          <a:xfrm>
            <a:off x="4315051" y="1127633"/>
            <a:ext cx="2674137" cy="721411"/>
            <a:chOff x="4706175" y="1235661"/>
            <a:chExt cx="2674137" cy="721411"/>
          </a:xfrm>
        </p:grpSpPr>
        <p:cxnSp>
          <p:nvCxnSpPr>
            <p:cNvPr id="12" name="Přímá spojnice se šipkou 11"/>
            <p:cNvCxnSpPr/>
            <p:nvPr/>
          </p:nvCxnSpPr>
          <p:spPr>
            <a:xfrm>
              <a:off x="5076056" y="1540242"/>
              <a:ext cx="273928" cy="416830"/>
            </a:xfrm>
            <a:prstGeom prst="straightConnector1">
              <a:avLst/>
            </a:prstGeom>
            <a:ln w="31750">
              <a:solidFill>
                <a:srgbClr val="045C04"/>
              </a:solidFill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6" name="Zaoblený obdélník 35"/>
            <p:cNvSpPr/>
            <p:nvPr/>
          </p:nvSpPr>
          <p:spPr>
            <a:xfrm>
              <a:off x="5652120" y="1235661"/>
              <a:ext cx="1728192" cy="609163"/>
            </a:xfrm>
            <a:prstGeom prst="roundRect">
              <a:avLst/>
            </a:prstGeom>
            <a:noFill/>
            <a:ln>
              <a:solidFill>
                <a:srgbClr val="045C0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cs-CZ" sz="1600" b="1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přídatné proměnné</a:t>
              </a:r>
              <a:endParaRPr lang="cs-CZ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37" name="Přímá spojnice se šipkou 36"/>
            <p:cNvCxnSpPr/>
            <p:nvPr/>
          </p:nvCxnSpPr>
          <p:spPr>
            <a:xfrm flipH="1">
              <a:off x="4706175" y="1540242"/>
              <a:ext cx="369881" cy="416829"/>
            </a:xfrm>
            <a:prstGeom prst="straightConnector1">
              <a:avLst/>
            </a:prstGeom>
            <a:ln w="31750">
              <a:solidFill>
                <a:srgbClr val="045C04"/>
              </a:solidFill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Přímá spojnice se šipkou 37"/>
            <p:cNvCxnSpPr>
              <a:endCxn id="36" idx="1"/>
            </p:cNvCxnSpPr>
            <p:nvPr/>
          </p:nvCxnSpPr>
          <p:spPr>
            <a:xfrm>
              <a:off x="5076056" y="1540242"/>
              <a:ext cx="576064" cy="1"/>
            </a:xfrm>
            <a:prstGeom prst="straightConnector1">
              <a:avLst/>
            </a:prstGeom>
            <a:ln w="31750">
              <a:solidFill>
                <a:srgbClr val="045C04"/>
              </a:solidFill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4" name="Skupina 23"/>
          <p:cNvGrpSpPr/>
          <p:nvPr/>
        </p:nvGrpSpPr>
        <p:grpSpPr>
          <a:xfrm>
            <a:off x="1043608" y="1127633"/>
            <a:ext cx="2794208" cy="721411"/>
            <a:chOff x="5436096" y="1235661"/>
            <a:chExt cx="2794208" cy="721411"/>
          </a:xfrm>
        </p:grpSpPr>
        <p:cxnSp>
          <p:nvCxnSpPr>
            <p:cNvPr id="25" name="Přímá spojnice se šipkou 24"/>
            <p:cNvCxnSpPr/>
            <p:nvPr/>
          </p:nvCxnSpPr>
          <p:spPr>
            <a:xfrm>
              <a:off x="7956376" y="1540242"/>
              <a:ext cx="273928" cy="416830"/>
            </a:xfrm>
            <a:prstGeom prst="straightConnector1">
              <a:avLst/>
            </a:prstGeom>
            <a:ln w="31750">
              <a:solidFill>
                <a:srgbClr val="045C04"/>
              </a:solidFill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Zaoblený obdélník 25"/>
            <p:cNvSpPr/>
            <p:nvPr/>
          </p:nvSpPr>
          <p:spPr>
            <a:xfrm>
              <a:off x="5436096" y="1235661"/>
              <a:ext cx="1944216" cy="609163"/>
            </a:xfrm>
            <a:prstGeom prst="roundRect">
              <a:avLst/>
            </a:prstGeom>
            <a:noFill/>
            <a:ln>
              <a:solidFill>
                <a:srgbClr val="045C0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cs-CZ" sz="1600" b="1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základní (vlastní) proměnné</a:t>
              </a:r>
              <a:endParaRPr lang="cs-CZ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27" name="Přímá spojnice se šipkou 26"/>
            <p:cNvCxnSpPr/>
            <p:nvPr/>
          </p:nvCxnSpPr>
          <p:spPr>
            <a:xfrm flipH="1">
              <a:off x="7552116" y="1540242"/>
              <a:ext cx="369881" cy="416829"/>
            </a:xfrm>
            <a:prstGeom prst="straightConnector1">
              <a:avLst/>
            </a:prstGeom>
            <a:ln w="31750">
              <a:solidFill>
                <a:srgbClr val="045C04"/>
              </a:solidFill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Přímá spojnice se šipkou 28"/>
            <p:cNvCxnSpPr/>
            <p:nvPr/>
          </p:nvCxnSpPr>
          <p:spPr>
            <a:xfrm>
              <a:off x="7380312" y="1540243"/>
              <a:ext cx="576064" cy="1"/>
            </a:xfrm>
            <a:prstGeom prst="straightConnector1">
              <a:avLst/>
            </a:prstGeom>
            <a:ln w="31750">
              <a:solidFill>
                <a:srgbClr val="045C04"/>
              </a:solidFill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1" name="Skupina 30"/>
          <p:cNvGrpSpPr/>
          <p:nvPr/>
        </p:nvGrpSpPr>
        <p:grpSpPr>
          <a:xfrm>
            <a:off x="3210131" y="2059517"/>
            <a:ext cx="4890261" cy="609163"/>
            <a:chOff x="2490051" y="1235661"/>
            <a:chExt cx="4890261" cy="609163"/>
          </a:xfrm>
        </p:grpSpPr>
        <p:sp>
          <p:nvSpPr>
            <p:cNvPr id="39" name="Zaoblený obdélník 38"/>
            <p:cNvSpPr/>
            <p:nvPr/>
          </p:nvSpPr>
          <p:spPr>
            <a:xfrm>
              <a:off x="5652120" y="1235661"/>
              <a:ext cx="1728192" cy="609163"/>
            </a:xfrm>
            <a:prstGeom prst="roundRect">
              <a:avLst/>
            </a:prstGeom>
            <a:solidFill>
              <a:schemeClr val="bg1"/>
            </a:solidFill>
            <a:ln>
              <a:solidFill>
                <a:srgbClr val="045C0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cs-CZ" sz="16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k</a:t>
              </a:r>
              <a:r>
                <a:rPr lang="cs-CZ" sz="1600" b="1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oeficienty účelové funkce</a:t>
              </a:r>
              <a:endParaRPr lang="cs-CZ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40" name="Přímá spojnice se šipkou 39"/>
            <p:cNvCxnSpPr/>
            <p:nvPr/>
          </p:nvCxnSpPr>
          <p:spPr>
            <a:xfrm flipH="1">
              <a:off x="2490051" y="1542976"/>
              <a:ext cx="1" cy="208414"/>
            </a:xfrm>
            <a:prstGeom prst="straightConnector1">
              <a:avLst/>
            </a:prstGeom>
            <a:ln w="31750">
              <a:solidFill>
                <a:srgbClr val="045C04"/>
              </a:solidFill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Přímá spojnice se šipkou 40"/>
            <p:cNvCxnSpPr/>
            <p:nvPr/>
          </p:nvCxnSpPr>
          <p:spPr>
            <a:xfrm>
              <a:off x="2490051" y="1540242"/>
              <a:ext cx="3162069" cy="1"/>
            </a:xfrm>
            <a:prstGeom prst="straightConnector1">
              <a:avLst/>
            </a:prstGeom>
            <a:ln w="31750">
              <a:solidFill>
                <a:srgbClr val="045C04"/>
              </a:solidFill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Přímá spojnice se šipkou 41"/>
            <p:cNvCxnSpPr/>
            <p:nvPr/>
          </p:nvCxnSpPr>
          <p:spPr>
            <a:xfrm flipH="1">
              <a:off x="3059832" y="1554594"/>
              <a:ext cx="1" cy="208414"/>
            </a:xfrm>
            <a:prstGeom prst="straightConnector1">
              <a:avLst/>
            </a:prstGeom>
            <a:ln w="31750">
              <a:solidFill>
                <a:srgbClr val="045C04"/>
              </a:solidFill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Přímá spojnice se šipkou 42"/>
            <p:cNvCxnSpPr/>
            <p:nvPr/>
          </p:nvCxnSpPr>
          <p:spPr>
            <a:xfrm flipH="1">
              <a:off x="3594970" y="1554594"/>
              <a:ext cx="1" cy="208414"/>
            </a:xfrm>
            <a:prstGeom prst="straightConnector1">
              <a:avLst/>
            </a:prstGeom>
            <a:ln w="31750">
              <a:solidFill>
                <a:srgbClr val="045C04"/>
              </a:solidFill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Přímá spojnice se šipkou 45"/>
            <p:cNvCxnSpPr/>
            <p:nvPr/>
          </p:nvCxnSpPr>
          <p:spPr>
            <a:xfrm flipH="1">
              <a:off x="4139952" y="1554594"/>
              <a:ext cx="1" cy="208414"/>
            </a:xfrm>
            <a:prstGeom prst="straightConnector1">
              <a:avLst/>
            </a:prstGeom>
            <a:ln w="31750">
              <a:solidFill>
                <a:srgbClr val="045C04"/>
              </a:solidFill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8" name="Skupina 47"/>
          <p:cNvGrpSpPr/>
          <p:nvPr/>
        </p:nvGrpSpPr>
        <p:grpSpPr>
          <a:xfrm>
            <a:off x="1485728" y="2143552"/>
            <a:ext cx="1358080" cy="1728192"/>
            <a:chOff x="189584" y="2204864"/>
            <a:chExt cx="1358080" cy="1728192"/>
          </a:xfrm>
        </p:grpSpPr>
        <p:sp>
          <p:nvSpPr>
            <p:cNvPr id="49" name="Zaoblený obdélník 48"/>
            <p:cNvSpPr/>
            <p:nvPr/>
          </p:nvSpPr>
          <p:spPr>
            <a:xfrm>
              <a:off x="189584" y="2204864"/>
              <a:ext cx="1358080" cy="576064"/>
            </a:xfrm>
            <a:prstGeom prst="roundRect">
              <a:avLst/>
            </a:prstGeom>
            <a:solidFill>
              <a:schemeClr val="bg1"/>
            </a:solidFill>
            <a:ln>
              <a:solidFill>
                <a:srgbClr val="045C0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cs-CZ" sz="1600" b="1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koeficienty báze</a:t>
              </a:r>
              <a:endParaRPr lang="cs-CZ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50" name="Přímá spojnice se šipkou 49"/>
            <p:cNvCxnSpPr>
              <a:stCxn id="49" idx="2"/>
            </p:cNvCxnSpPr>
            <p:nvPr/>
          </p:nvCxnSpPr>
          <p:spPr>
            <a:xfrm>
              <a:off x="868624" y="2780928"/>
              <a:ext cx="0" cy="864096"/>
            </a:xfrm>
            <a:prstGeom prst="straightConnector1">
              <a:avLst/>
            </a:prstGeom>
            <a:ln w="28575">
              <a:solidFill>
                <a:srgbClr val="045C04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Přímá spojnice se šipkou 52"/>
            <p:cNvCxnSpPr/>
            <p:nvPr/>
          </p:nvCxnSpPr>
          <p:spPr>
            <a:xfrm flipV="1">
              <a:off x="868624" y="3356992"/>
              <a:ext cx="246992" cy="288032"/>
            </a:xfrm>
            <a:prstGeom prst="straightConnector1">
              <a:avLst/>
            </a:prstGeom>
            <a:ln w="28575">
              <a:solidFill>
                <a:srgbClr val="045C04"/>
              </a:solidFill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Přímá spojnice se šipkou 54"/>
            <p:cNvCxnSpPr/>
            <p:nvPr/>
          </p:nvCxnSpPr>
          <p:spPr>
            <a:xfrm>
              <a:off x="868624" y="3645024"/>
              <a:ext cx="246992" cy="288032"/>
            </a:xfrm>
            <a:prstGeom prst="straightConnector1">
              <a:avLst/>
            </a:prstGeom>
            <a:ln w="28575">
              <a:solidFill>
                <a:srgbClr val="045C04"/>
              </a:solidFill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7" name="Skupina 56"/>
          <p:cNvGrpSpPr/>
          <p:nvPr/>
        </p:nvGrpSpPr>
        <p:grpSpPr>
          <a:xfrm>
            <a:off x="3326277" y="3207112"/>
            <a:ext cx="4742948" cy="609163"/>
            <a:chOff x="2637364" y="1235661"/>
            <a:chExt cx="4742948" cy="609163"/>
          </a:xfrm>
        </p:grpSpPr>
        <p:sp>
          <p:nvSpPr>
            <p:cNvPr id="59" name="Zaoblený obdélník 58"/>
            <p:cNvSpPr/>
            <p:nvPr/>
          </p:nvSpPr>
          <p:spPr>
            <a:xfrm>
              <a:off x="5652120" y="1235661"/>
              <a:ext cx="1728192" cy="609163"/>
            </a:xfrm>
            <a:prstGeom prst="roundRect">
              <a:avLst/>
            </a:prstGeom>
            <a:solidFill>
              <a:schemeClr val="bg1"/>
            </a:solidFill>
            <a:ln>
              <a:solidFill>
                <a:srgbClr val="045C0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cs-CZ" sz="16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k</a:t>
              </a:r>
              <a:r>
                <a:rPr lang="cs-CZ" sz="1600" b="1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oeficienty rovnic</a:t>
              </a:r>
              <a:endParaRPr lang="cs-CZ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61" name="Přímá spojnice se šipkou 60"/>
            <p:cNvCxnSpPr/>
            <p:nvPr/>
          </p:nvCxnSpPr>
          <p:spPr>
            <a:xfrm flipH="1">
              <a:off x="2637364" y="1529557"/>
              <a:ext cx="165603" cy="208414"/>
            </a:xfrm>
            <a:prstGeom prst="straightConnector1">
              <a:avLst/>
            </a:prstGeom>
            <a:ln w="31750">
              <a:solidFill>
                <a:srgbClr val="045C04"/>
              </a:solidFill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Přímá spojnice se šipkou 61"/>
            <p:cNvCxnSpPr>
              <a:endCxn id="59" idx="1"/>
            </p:cNvCxnSpPr>
            <p:nvPr/>
          </p:nvCxnSpPr>
          <p:spPr>
            <a:xfrm>
              <a:off x="2802967" y="1540242"/>
              <a:ext cx="2849153" cy="1"/>
            </a:xfrm>
            <a:prstGeom prst="straightConnector1">
              <a:avLst/>
            </a:prstGeom>
            <a:ln w="31750">
              <a:solidFill>
                <a:srgbClr val="045C04"/>
              </a:solidFill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Přímá spojnice se šipkou 65"/>
            <p:cNvCxnSpPr/>
            <p:nvPr/>
          </p:nvCxnSpPr>
          <p:spPr>
            <a:xfrm>
              <a:off x="2645219" y="1324229"/>
              <a:ext cx="157748" cy="208414"/>
            </a:xfrm>
            <a:prstGeom prst="straightConnector1">
              <a:avLst/>
            </a:prstGeom>
            <a:ln w="31750">
              <a:solidFill>
                <a:srgbClr val="045C04"/>
              </a:solidFill>
              <a:headEnd type="arrow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Přímá spojnice se šipkou 67"/>
            <p:cNvCxnSpPr/>
            <p:nvPr/>
          </p:nvCxnSpPr>
          <p:spPr>
            <a:xfrm>
              <a:off x="3221283" y="1324229"/>
              <a:ext cx="157748" cy="208414"/>
            </a:xfrm>
            <a:prstGeom prst="straightConnector1">
              <a:avLst/>
            </a:prstGeom>
            <a:ln w="31750">
              <a:solidFill>
                <a:srgbClr val="045C04"/>
              </a:solidFill>
              <a:headEnd type="arrow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Přímá spojnice se šipkou 68"/>
            <p:cNvCxnSpPr/>
            <p:nvPr/>
          </p:nvCxnSpPr>
          <p:spPr>
            <a:xfrm>
              <a:off x="3797347" y="1313533"/>
              <a:ext cx="157748" cy="208414"/>
            </a:xfrm>
            <a:prstGeom prst="straightConnector1">
              <a:avLst/>
            </a:prstGeom>
            <a:ln w="31750">
              <a:solidFill>
                <a:srgbClr val="045C04"/>
              </a:solidFill>
              <a:headEnd type="arrow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Přímá spojnice se šipkou 69"/>
            <p:cNvCxnSpPr/>
            <p:nvPr/>
          </p:nvCxnSpPr>
          <p:spPr>
            <a:xfrm>
              <a:off x="4373411" y="1318876"/>
              <a:ext cx="157748" cy="208414"/>
            </a:xfrm>
            <a:prstGeom prst="straightConnector1">
              <a:avLst/>
            </a:prstGeom>
            <a:ln w="31750">
              <a:solidFill>
                <a:srgbClr val="045C04"/>
              </a:solidFill>
              <a:headEnd type="arrow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Přímá spojnice se šipkou 70"/>
            <p:cNvCxnSpPr/>
            <p:nvPr/>
          </p:nvCxnSpPr>
          <p:spPr>
            <a:xfrm>
              <a:off x="5237507" y="1358573"/>
              <a:ext cx="157748" cy="208414"/>
            </a:xfrm>
            <a:prstGeom prst="straightConnector1">
              <a:avLst/>
            </a:prstGeom>
            <a:ln w="31750">
              <a:solidFill>
                <a:srgbClr val="045C04"/>
              </a:solidFill>
              <a:headEnd type="arrow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Přímá spojnice se šipkou 71"/>
            <p:cNvCxnSpPr/>
            <p:nvPr/>
          </p:nvCxnSpPr>
          <p:spPr>
            <a:xfrm flipH="1">
              <a:off x="3223849" y="1561899"/>
              <a:ext cx="165603" cy="208414"/>
            </a:xfrm>
            <a:prstGeom prst="straightConnector1">
              <a:avLst/>
            </a:prstGeom>
            <a:ln w="31750">
              <a:solidFill>
                <a:srgbClr val="045C04"/>
              </a:solidFill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Přímá spojnice se šipkou 72"/>
            <p:cNvCxnSpPr/>
            <p:nvPr/>
          </p:nvCxnSpPr>
          <p:spPr>
            <a:xfrm flipH="1">
              <a:off x="3811079" y="1561899"/>
              <a:ext cx="165603" cy="208414"/>
            </a:xfrm>
            <a:prstGeom prst="straightConnector1">
              <a:avLst/>
            </a:prstGeom>
            <a:ln w="31750">
              <a:solidFill>
                <a:srgbClr val="045C04"/>
              </a:solidFill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Přímá spojnice se šipkou 73"/>
            <p:cNvCxnSpPr/>
            <p:nvPr/>
          </p:nvCxnSpPr>
          <p:spPr>
            <a:xfrm flipH="1">
              <a:off x="4365556" y="1529557"/>
              <a:ext cx="165603" cy="208414"/>
            </a:xfrm>
            <a:prstGeom prst="straightConnector1">
              <a:avLst/>
            </a:prstGeom>
            <a:ln w="31750">
              <a:solidFill>
                <a:srgbClr val="045C04"/>
              </a:solidFill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Přímá spojnice se šipkou 74"/>
            <p:cNvCxnSpPr/>
            <p:nvPr/>
          </p:nvCxnSpPr>
          <p:spPr>
            <a:xfrm flipH="1">
              <a:off x="5229652" y="1561899"/>
              <a:ext cx="165603" cy="208414"/>
            </a:xfrm>
            <a:prstGeom prst="straightConnector1">
              <a:avLst/>
            </a:prstGeom>
            <a:ln w="31750">
              <a:solidFill>
                <a:srgbClr val="045C04"/>
              </a:solidFill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508667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/>
          <p:cNvSpPr txBox="1"/>
          <p:nvPr/>
        </p:nvSpPr>
        <p:spPr>
          <a:xfrm>
            <a:off x="877888" y="291397"/>
            <a:ext cx="734481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Simplexová tabulka</a:t>
            </a:r>
            <a:endParaRPr lang="cs-CZ" sz="48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5544709"/>
              </p:ext>
            </p:extLst>
          </p:nvPr>
        </p:nvGraphicFramePr>
        <p:xfrm>
          <a:off x="1499495" y="1822653"/>
          <a:ext cx="6137297" cy="338437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76918"/>
                <a:gridCol w="745566"/>
                <a:gridCol w="542230"/>
                <a:gridCol w="580311"/>
                <a:gridCol w="571928"/>
                <a:gridCol w="610008"/>
                <a:gridCol w="857712"/>
                <a:gridCol w="1552624"/>
              </a:tblGrid>
              <a:tr h="606157">
                <a:tc rowSpan="2" gridSpan="2">
                  <a:txBody>
                    <a:bodyPr/>
                    <a:lstStyle/>
                    <a:p>
                      <a:pPr algn="ctr" fontAlgn="ctr"/>
                      <a:endParaRPr lang="cs-CZ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x</a:t>
                      </a:r>
                      <a:r>
                        <a:rPr lang="cs-CZ" sz="2400" b="1" u="none" strike="noStrike" baseline="-25000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cs-CZ" sz="2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x</a:t>
                      </a:r>
                      <a:r>
                        <a:rPr lang="cs-CZ" sz="2400" b="1" u="none" strike="noStrike" baseline="-25000" dirty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cs-CZ" sz="2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x</a:t>
                      </a:r>
                      <a:r>
                        <a:rPr lang="cs-CZ" sz="2400" b="1" u="none" strike="noStrike" baseline="-25000" dirty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cs-CZ" sz="2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x</a:t>
                      </a:r>
                      <a:r>
                        <a:rPr lang="cs-CZ" sz="2400" b="1" u="none" strike="noStrike" baseline="-25000" dirty="0" smtClean="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r>
                        <a:rPr lang="cs-CZ" sz="2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2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endParaRPr lang="cs-CZ" sz="2400" b="1" u="none" strike="noStrike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 fontAlgn="ctr"/>
                      <a:r>
                        <a:rPr lang="cs-CZ" sz="24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P</a:t>
                      </a:r>
                      <a:endParaRPr lang="cs-CZ" sz="2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24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505130">
                <a:tc gridSpan="2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endParaRPr lang="cs-CZ" sz="24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1</a:t>
                      </a:r>
                      <a:endParaRPr lang="cs-CZ" sz="24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0</a:t>
                      </a:r>
                      <a:endParaRPr lang="cs-CZ" sz="24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0</a:t>
                      </a:r>
                      <a:endParaRPr lang="cs-CZ" sz="24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24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606157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x</a:t>
                      </a:r>
                      <a:r>
                        <a:rPr lang="cs-CZ" sz="2400" b="1" u="none" strike="noStrike" baseline="-25000" dirty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cs-CZ" sz="2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0</a:t>
                      </a:r>
                      <a:endParaRPr lang="cs-CZ" sz="24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3200" b="1" u="none" strike="noStrike" dirty="0" smtClean="0">
                          <a:solidFill>
                            <a:srgbClr val="FFFF00"/>
                          </a:solidFill>
                          <a:effectLst/>
                          <a:latin typeface="+mn-lt"/>
                        </a:rPr>
                        <a:t>4</a:t>
                      </a:r>
                      <a:endParaRPr lang="cs-CZ" sz="3200" b="1" i="0" u="none" strike="noStrike" dirty="0">
                        <a:solidFill>
                          <a:srgbClr val="FFFF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3200" b="1" u="none" strike="noStrike" dirty="0" smtClean="0">
                          <a:solidFill>
                            <a:srgbClr val="FFFF00"/>
                          </a:solidFill>
                          <a:effectLst/>
                          <a:latin typeface="+mn-lt"/>
                        </a:rPr>
                        <a:t>6</a:t>
                      </a:r>
                      <a:endParaRPr lang="cs-CZ" sz="3200" b="1" i="0" u="none" strike="noStrike" dirty="0">
                        <a:solidFill>
                          <a:srgbClr val="FFFF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3200" b="1" u="none" strike="noStrike" dirty="0" smtClean="0">
                          <a:solidFill>
                            <a:srgbClr val="FFFF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cs-CZ" sz="3200" b="1" i="0" u="none" strike="noStrike" dirty="0">
                        <a:solidFill>
                          <a:srgbClr val="FFFF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3200" b="1" u="none" strike="noStrike" dirty="0">
                          <a:solidFill>
                            <a:srgbClr val="FFFF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cs-CZ" sz="3200" b="1" i="0" u="none" strike="noStrike" dirty="0">
                        <a:solidFill>
                          <a:srgbClr val="FFFF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3200" b="1" u="none" strike="noStrike" dirty="0" smtClean="0">
                          <a:solidFill>
                            <a:srgbClr val="FFFF00"/>
                          </a:solidFill>
                          <a:effectLst/>
                          <a:latin typeface="+mn-lt"/>
                        </a:rPr>
                        <a:t>24</a:t>
                      </a:r>
                      <a:endParaRPr lang="cs-CZ" sz="3200" b="1" i="0" u="none" strike="noStrike" dirty="0">
                        <a:solidFill>
                          <a:srgbClr val="FFFF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2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0070C0">
                        <a:alpha val="25000"/>
                      </a:srgbClr>
                    </a:solidFill>
                  </a:tcPr>
                </a:tc>
              </a:tr>
              <a:tr h="631414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x</a:t>
                      </a:r>
                      <a:r>
                        <a:rPr lang="cs-CZ" sz="2400" b="1" u="none" strike="noStrike" baseline="-25000" dirty="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endParaRPr lang="cs-CZ" sz="2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0</a:t>
                      </a:r>
                      <a:endParaRPr lang="cs-CZ" sz="24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3200" b="1" i="0" u="none" strike="noStrike" dirty="0">
                          <a:solidFill>
                            <a:srgbClr val="FFFF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3200" b="1" u="none" strike="noStrike" dirty="0" smtClean="0">
                          <a:solidFill>
                            <a:srgbClr val="FFFF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cs-CZ" sz="3200" b="1" i="0" u="none" strike="noStrike" dirty="0">
                        <a:solidFill>
                          <a:srgbClr val="FFFF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3200" b="1" u="none" strike="noStrike" dirty="0">
                          <a:solidFill>
                            <a:srgbClr val="FFFF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cs-CZ" sz="3200" b="1" i="0" u="none" strike="noStrike" dirty="0">
                        <a:solidFill>
                          <a:srgbClr val="FFFF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3200" b="1" u="none" strike="noStrike" dirty="0" smtClean="0">
                          <a:solidFill>
                            <a:srgbClr val="FFFF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cs-CZ" sz="3200" b="1" i="0" u="none" strike="noStrike" dirty="0">
                        <a:solidFill>
                          <a:srgbClr val="FFFF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3200" b="1" u="none" strike="noStrike" dirty="0" smtClean="0">
                          <a:solidFill>
                            <a:srgbClr val="FFFF00"/>
                          </a:solidFill>
                          <a:effectLst/>
                          <a:latin typeface="+mn-lt"/>
                        </a:rPr>
                        <a:t>12</a:t>
                      </a:r>
                      <a:endParaRPr lang="cs-CZ" sz="3200" b="1" i="0" u="none" strike="noStrike" dirty="0">
                        <a:solidFill>
                          <a:srgbClr val="FFFF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2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0070C0">
                        <a:alpha val="25000"/>
                      </a:srgbClr>
                    </a:solidFill>
                  </a:tcPr>
                </a:tc>
              </a:tr>
              <a:tr h="530388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cs-CZ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účelová </a:t>
                      </a:r>
                      <a:r>
                        <a:rPr lang="cs-CZ" sz="2000" b="1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fce</a:t>
                      </a:r>
                      <a:endParaRPr lang="cs-CZ" sz="20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cs-CZ" sz="2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cs-CZ" sz="2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cs-CZ" sz="2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cs-CZ" sz="2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cs-CZ" sz="2400" b="1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FFE0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24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505130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cs-CZ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optim. </a:t>
                      </a:r>
                      <a:r>
                        <a:rPr lang="cs-CZ" sz="2000" b="1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krit</a:t>
                      </a:r>
                      <a:r>
                        <a:rPr lang="cs-CZ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.</a:t>
                      </a:r>
                      <a:endParaRPr lang="cs-CZ" sz="20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-1</a:t>
                      </a:r>
                      <a:endParaRPr lang="cs-CZ" sz="2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-1</a:t>
                      </a:r>
                      <a:endParaRPr lang="cs-CZ" sz="2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cs-CZ" sz="2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cs-CZ" sz="2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24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24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grpSp>
        <p:nvGrpSpPr>
          <p:cNvPr id="48" name="Skupina 47"/>
          <p:cNvGrpSpPr/>
          <p:nvPr/>
        </p:nvGrpSpPr>
        <p:grpSpPr>
          <a:xfrm>
            <a:off x="1485728" y="2143552"/>
            <a:ext cx="1358080" cy="1728192"/>
            <a:chOff x="189584" y="2204864"/>
            <a:chExt cx="1358080" cy="1728192"/>
          </a:xfrm>
        </p:grpSpPr>
        <p:sp>
          <p:nvSpPr>
            <p:cNvPr id="49" name="Zaoblený obdélník 48"/>
            <p:cNvSpPr/>
            <p:nvPr/>
          </p:nvSpPr>
          <p:spPr>
            <a:xfrm>
              <a:off x="189584" y="2204864"/>
              <a:ext cx="1358080" cy="576064"/>
            </a:xfrm>
            <a:prstGeom prst="roundRect">
              <a:avLst/>
            </a:prstGeom>
            <a:solidFill>
              <a:schemeClr val="bg1"/>
            </a:solidFill>
            <a:ln>
              <a:solidFill>
                <a:srgbClr val="045C0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cs-CZ" sz="1600" b="1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koeficienty báze</a:t>
              </a:r>
              <a:endParaRPr lang="cs-CZ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50" name="Přímá spojnice se šipkou 49"/>
            <p:cNvCxnSpPr>
              <a:stCxn id="49" idx="2"/>
            </p:cNvCxnSpPr>
            <p:nvPr/>
          </p:nvCxnSpPr>
          <p:spPr>
            <a:xfrm>
              <a:off x="868624" y="2780928"/>
              <a:ext cx="0" cy="864096"/>
            </a:xfrm>
            <a:prstGeom prst="straightConnector1">
              <a:avLst/>
            </a:prstGeom>
            <a:ln w="28575">
              <a:solidFill>
                <a:srgbClr val="045C04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Přímá spojnice se šipkou 52"/>
            <p:cNvCxnSpPr/>
            <p:nvPr/>
          </p:nvCxnSpPr>
          <p:spPr>
            <a:xfrm flipV="1">
              <a:off x="868624" y="3356992"/>
              <a:ext cx="246992" cy="288032"/>
            </a:xfrm>
            <a:prstGeom prst="straightConnector1">
              <a:avLst/>
            </a:prstGeom>
            <a:ln w="28575">
              <a:solidFill>
                <a:srgbClr val="045C04"/>
              </a:solidFill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Přímá spojnice se šipkou 54"/>
            <p:cNvCxnSpPr/>
            <p:nvPr/>
          </p:nvCxnSpPr>
          <p:spPr>
            <a:xfrm>
              <a:off x="868624" y="3645024"/>
              <a:ext cx="246992" cy="288032"/>
            </a:xfrm>
            <a:prstGeom prst="straightConnector1">
              <a:avLst/>
            </a:prstGeom>
            <a:ln w="28575">
              <a:solidFill>
                <a:srgbClr val="045C04"/>
              </a:solidFill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6" name="Zaoblený obdélník 75"/>
          <p:cNvSpPr/>
          <p:nvPr/>
        </p:nvSpPr>
        <p:spPr>
          <a:xfrm>
            <a:off x="6341033" y="4149080"/>
            <a:ext cx="2119400" cy="609163"/>
          </a:xfrm>
          <a:prstGeom prst="roundRect">
            <a:avLst/>
          </a:prstGeom>
          <a:solidFill>
            <a:schemeClr val="bg1"/>
          </a:solidFill>
          <a:ln>
            <a:solidFill>
              <a:srgbClr val="045C0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cs-CZ" sz="1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růběžná hodnota účelové funkce</a:t>
            </a:r>
            <a:endParaRPr lang="cs-CZ" sz="16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78" name="Přímá spojnice se šipkou 77"/>
          <p:cNvCxnSpPr>
            <a:stCxn id="76" idx="1"/>
          </p:cNvCxnSpPr>
          <p:nvPr/>
        </p:nvCxnSpPr>
        <p:spPr>
          <a:xfrm flipH="1" flipV="1">
            <a:off x="5926420" y="4453661"/>
            <a:ext cx="414613" cy="1"/>
          </a:xfrm>
          <a:prstGeom prst="straightConnector1">
            <a:avLst/>
          </a:prstGeom>
          <a:ln w="31750">
            <a:solidFill>
              <a:srgbClr val="045C04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Zaoblený obdélník 78"/>
          <p:cNvSpPr/>
          <p:nvPr/>
        </p:nvSpPr>
        <p:spPr>
          <a:xfrm>
            <a:off x="6341033" y="4869160"/>
            <a:ext cx="2119400" cy="792088"/>
          </a:xfrm>
          <a:prstGeom prst="roundRect">
            <a:avLst/>
          </a:prstGeom>
          <a:solidFill>
            <a:schemeClr val="bg1"/>
          </a:solidFill>
          <a:ln>
            <a:solidFill>
              <a:srgbClr val="045C0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předchozí řádek </a:t>
            </a:r>
            <a:r>
              <a:rPr lang="cs-CZ" sz="1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</a:t>
            </a:r>
            <a:r>
              <a:rPr lang="cs-CZ" sz="1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červený řádek</a:t>
            </a:r>
            <a:endParaRPr lang="cs-CZ" sz="16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2" name="Přímá spojnice se šipkou 11"/>
          <p:cNvCxnSpPr/>
          <p:nvPr/>
        </p:nvCxnSpPr>
        <p:spPr>
          <a:xfrm flipH="1" flipV="1">
            <a:off x="5927360" y="5013176"/>
            <a:ext cx="414613" cy="1"/>
          </a:xfrm>
          <a:prstGeom prst="straightConnector1">
            <a:avLst/>
          </a:prstGeom>
          <a:ln w="31750">
            <a:solidFill>
              <a:srgbClr val="045C04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69631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/>
          <p:cNvSpPr txBox="1"/>
          <p:nvPr/>
        </p:nvSpPr>
        <p:spPr>
          <a:xfrm>
            <a:off x="877888" y="404664"/>
            <a:ext cx="734481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Simplexová tabulka</a:t>
            </a:r>
            <a:endParaRPr lang="cs-CZ" sz="48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4235372"/>
              </p:ext>
            </p:extLst>
          </p:nvPr>
        </p:nvGraphicFramePr>
        <p:xfrm>
          <a:off x="1499495" y="1822653"/>
          <a:ext cx="6137297" cy="338437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76918"/>
                <a:gridCol w="745566"/>
                <a:gridCol w="542230"/>
                <a:gridCol w="580311"/>
                <a:gridCol w="571928"/>
                <a:gridCol w="610008"/>
                <a:gridCol w="857712"/>
                <a:gridCol w="1552624"/>
              </a:tblGrid>
              <a:tr h="606157">
                <a:tc rowSpan="2" gridSpan="2">
                  <a:txBody>
                    <a:bodyPr/>
                    <a:lstStyle/>
                    <a:p>
                      <a:pPr algn="ctr" fontAlgn="ctr"/>
                      <a:endParaRPr lang="cs-CZ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x</a:t>
                      </a:r>
                      <a:r>
                        <a:rPr lang="cs-CZ" sz="2400" b="1" u="none" strike="noStrike" baseline="-25000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cs-CZ" sz="2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x</a:t>
                      </a:r>
                      <a:r>
                        <a:rPr lang="cs-CZ" sz="2400" b="1" u="none" strike="noStrike" baseline="-25000" dirty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cs-CZ" sz="2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x</a:t>
                      </a:r>
                      <a:r>
                        <a:rPr lang="cs-CZ" sz="2400" b="1" u="none" strike="noStrike" baseline="-25000" dirty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cs-CZ" sz="2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x</a:t>
                      </a:r>
                      <a:r>
                        <a:rPr lang="cs-CZ" sz="2400" b="1" u="none" strike="noStrike" baseline="-25000" dirty="0" smtClean="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r>
                        <a:rPr lang="cs-CZ" sz="2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2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cs-CZ" sz="2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P</a:t>
                      </a:r>
                      <a:endParaRPr lang="cs-CZ" sz="2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24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505130">
                <a:tc gridSpan="2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endParaRPr lang="cs-CZ" sz="24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1</a:t>
                      </a:r>
                      <a:endParaRPr lang="cs-CZ" sz="24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0</a:t>
                      </a:r>
                      <a:endParaRPr lang="cs-CZ" sz="24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0</a:t>
                      </a:r>
                      <a:endParaRPr lang="cs-CZ" sz="24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24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606157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x</a:t>
                      </a:r>
                      <a:r>
                        <a:rPr lang="cs-CZ" sz="2400" b="1" u="none" strike="noStrike" baseline="-25000" dirty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cs-CZ" sz="2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0</a:t>
                      </a:r>
                      <a:endParaRPr lang="cs-CZ" sz="24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3200" b="1" u="none" strike="noStrike" dirty="0" smtClean="0">
                          <a:solidFill>
                            <a:srgbClr val="FFFF00"/>
                          </a:solidFill>
                          <a:effectLst/>
                          <a:latin typeface="+mn-lt"/>
                        </a:rPr>
                        <a:t>4</a:t>
                      </a:r>
                      <a:endParaRPr lang="cs-CZ" sz="3200" b="1" i="0" u="none" strike="noStrike" dirty="0">
                        <a:solidFill>
                          <a:srgbClr val="FFFF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3200" b="1" u="none" strike="noStrike" dirty="0" smtClean="0">
                          <a:solidFill>
                            <a:srgbClr val="FFFF00"/>
                          </a:solidFill>
                          <a:effectLst/>
                          <a:latin typeface="+mn-lt"/>
                        </a:rPr>
                        <a:t>6</a:t>
                      </a:r>
                      <a:endParaRPr lang="cs-CZ" sz="3200" b="1" i="0" u="none" strike="noStrike" dirty="0">
                        <a:solidFill>
                          <a:srgbClr val="FFFF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3200" b="1" u="none" strike="noStrike" dirty="0" smtClean="0">
                          <a:solidFill>
                            <a:srgbClr val="FFFF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cs-CZ" sz="3200" b="1" i="0" u="none" strike="noStrike" dirty="0">
                        <a:solidFill>
                          <a:srgbClr val="FFFF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3200" b="1" u="none" strike="noStrike" dirty="0">
                          <a:solidFill>
                            <a:srgbClr val="FFFF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cs-CZ" sz="3200" b="1" i="0" u="none" strike="noStrike" dirty="0">
                        <a:solidFill>
                          <a:srgbClr val="FFFF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3200" b="1" u="none" strike="noStrike" dirty="0" smtClean="0">
                          <a:solidFill>
                            <a:srgbClr val="FFFF00"/>
                          </a:solidFill>
                          <a:effectLst/>
                          <a:latin typeface="+mn-lt"/>
                        </a:rPr>
                        <a:t>24</a:t>
                      </a:r>
                      <a:endParaRPr lang="cs-CZ" sz="3200" b="1" i="0" u="none" strike="noStrike" dirty="0">
                        <a:solidFill>
                          <a:srgbClr val="FFFF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12 / 2 </a:t>
                      </a:r>
                      <a:r>
                        <a:rPr lang="cs-CZ" sz="2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= 6</a:t>
                      </a:r>
                      <a:endParaRPr lang="cs-CZ" sz="2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0070C0">
                        <a:alpha val="25000"/>
                      </a:srgbClr>
                    </a:solidFill>
                  </a:tcPr>
                </a:tc>
              </a:tr>
              <a:tr h="631414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x</a:t>
                      </a:r>
                      <a:r>
                        <a:rPr lang="cs-CZ" sz="2400" b="1" u="none" strike="noStrike" baseline="-25000" dirty="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endParaRPr lang="cs-CZ" sz="2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0</a:t>
                      </a:r>
                      <a:endParaRPr lang="cs-CZ" sz="24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3200" b="1" i="0" u="none" strike="noStrike" dirty="0">
                          <a:solidFill>
                            <a:srgbClr val="7030A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3200" b="1" u="none" strike="noStrike" dirty="0" smtClean="0">
                          <a:solidFill>
                            <a:srgbClr val="FFFF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cs-CZ" sz="3200" b="1" i="0" u="none" strike="noStrike" dirty="0">
                        <a:solidFill>
                          <a:srgbClr val="FFFF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3200" b="1" u="none" strike="noStrike" dirty="0">
                          <a:solidFill>
                            <a:srgbClr val="FFFF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cs-CZ" sz="3200" b="1" i="0" u="none" strike="noStrike" dirty="0">
                        <a:solidFill>
                          <a:srgbClr val="FFFF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3200" b="1" u="none" strike="noStrike" dirty="0" smtClean="0">
                          <a:solidFill>
                            <a:srgbClr val="FFFF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cs-CZ" sz="3200" b="1" i="0" u="none" strike="noStrike" dirty="0">
                        <a:solidFill>
                          <a:srgbClr val="FFFF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3200" b="1" u="none" strike="noStrike" dirty="0" smtClean="0">
                          <a:solidFill>
                            <a:srgbClr val="FFFF00"/>
                          </a:solidFill>
                          <a:effectLst/>
                          <a:latin typeface="+mn-lt"/>
                        </a:rPr>
                        <a:t>12</a:t>
                      </a:r>
                      <a:endParaRPr lang="cs-CZ" sz="3200" b="1" i="0" u="none" strike="noStrike" dirty="0">
                        <a:solidFill>
                          <a:srgbClr val="FFFF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6 / 2 </a:t>
                      </a:r>
                      <a:r>
                        <a:rPr lang="cs-CZ" sz="2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= 3</a:t>
                      </a:r>
                      <a:endParaRPr lang="cs-CZ" sz="2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0070C0">
                        <a:alpha val="25000"/>
                      </a:srgbClr>
                    </a:solidFill>
                  </a:tcPr>
                </a:tc>
              </a:tr>
              <a:tr h="530388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cs-CZ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účelová </a:t>
                      </a:r>
                      <a:r>
                        <a:rPr lang="cs-CZ" sz="2000" b="1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fce</a:t>
                      </a:r>
                      <a:endParaRPr lang="cs-CZ" sz="20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cs-CZ" sz="2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cs-CZ" sz="2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cs-CZ" sz="2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cs-CZ" sz="2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cs-CZ" sz="2400" b="1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FFE0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24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505130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cs-CZ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optim. </a:t>
                      </a:r>
                      <a:r>
                        <a:rPr lang="cs-CZ" sz="2000" b="1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krit</a:t>
                      </a:r>
                      <a:r>
                        <a:rPr lang="cs-CZ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.</a:t>
                      </a:r>
                      <a:endParaRPr lang="cs-CZ" sz="20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-1</a:t>
                      </a:r>
                      <a:endParaRPr lang="cs-CZ" sz="2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-1</a:t>
                      </a:r>
                      <a:endParaRPr lang="cs-CZ" sz="2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cs-CZ" sz="2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cs-CZ" sz="2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24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24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grpSp>
        <p:nvGrpSpPr>
          <p:cNvPr id="35" name="Skupina 34"/>
          <p:cNvGrpSpPr/>
          <p:nvPr/>
        </p:nvGrpSpPr>
        <p:grpSpPr>
          <a:xfrm>
            <a:off x="549624" y="2143552"/>
            <a:ext cx="936104" cy="1728192"/>
            <a:chOff x="467544" y="2204864"/>
            <a:chExt cx="936104" cy="1728192"/>
          </a:xfrm>
        </p:grpSpPr>
        <p:sp>
          <p:nvSpPr>
            <p:cNvPr id="28" name="Zaoblený obdélník 27"/>
            <p:cNvSpPr/>
            <p:nvPr/>
          </p:nvSpPr>
          <p:spPr>
            <a:xfrm>
              <a:off x="467544" y="2204864"/>
              <a:ext cx="720080" cy="576064"/>
            </a:xfrm>
            <a:prstGeom prst="roundRect">
              <a:avLst/>
            </a:prstGeom>
            <a:noFill/>
            <a:ln>
              <a:solidFill>
                <a:srgbClr val="045C0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cs-CZ" sz="1600" b="1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báze</a:t>
              </a:r>
              <a:endParaRPr lang="cs-CZ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30" name="Přímá spojnice se šipkou 29"/>
            <p:cNvCxnSpPr>
              <a:stCxn id="28" idx="2"/>
            </p:cNvCxnSpPr>
            <p:nvPr/>
          </p:nvCxnSpPr>
          <p:spPr>
            <a:xfrm>
              <a:off x="827584" y="2780928"/>
              <a:ext cx="0" cy="864096"/>
            </a:xfrm>
            <a:prstGeom prst="straightConnector1">
              <a:avLst/>
            </a:prstGeom>
            <a:ln w="28575">
              <a:solidFill>
                <a:srgbClr val="045C04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Přímá spojnice se šipkou 31"/>
            <p:cNvCxnSpPr/>
            <p:nvPr/>
          </p:nvCxnSpPr>
          <p:spPr>
            <a:xfrm flipV="1">
              <a:off x="827584" y="3356992"/>
              <a:ext cx="576064" cy="288032"/>
            </a:xfrm>
            <a:prstGeom prst="straightConnector1">
              <a:avLst/>
            </a:prstGeom>
            <a:ln w="28575">
              <a:solidFill>
                <a:srgbClr val="045C04"/>
              </a:solidFill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Přímá spojnice se šipkou 32"/>
            <p:cNvCxnSpPr/>
            <p:nvPr/>
          </p:nvCxnSpPr>
          <p:spPr>
            <a:xfrm>
              <a:off x="827584" y="3645024"/>
              <a:ext cx="576064" cy="288032"/>
            </a:xfrm>
            <a:prstGeom prst="straightConnector1">
              <a:avLst/>
            </a:prstGeom>
            <a:ln w="28575">
              <a:solidFill>
                <a:srgbClr val="045C04"/>
              </a:solidFill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4" name="Skupina 43"/>
          <p:cNvGrpSpPr/>
          <p:nvPr/>
        </p:nvGrpSpPr>
        <p:grpSpPr>
          <a:xfrm>
            <a:off x="4315051" y="1127633"/>
            <a:ext cx="2674137" cy="721411"/>
            <a:chOff x="4706175" y="1235661"/>
            <a:chExt cx="2674137" cy="721411"/>
          </a:xfrm>
        </p:grpSpPr>
        <p:cxnSp>
          <p:nvCxnSpPr>
            <p:cNvPr id="12" name="Přímá spojnice se šipkou 11"/>
            <p:cNvCxnSpPr/>
            <p:nvPr/>
          </p:nvCxnSpPr>
          <p:spPr>
            <a:xfrm>
              <a:off x="5076056" y="1540242"/>
              <a:ext cx="273928" cy="416830"/>
            </a:xfrm>
            <a:prstGeom prst="straightConnector1">
              <a:avLst/>
            </a:prstGeom>
            <a:ln w="31750">
              <a:solidFill>
                <a:srgbClr val="045C04"/>
              </a:solidFill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6" name="Zaoblený obdélník 35"/>
            <p:cNvSpPr/>
            <p:nvPr/>
          </p:nvSpPr>
          <p:spPr>
            <a:xfrm>
              <a:off x="5652120" y="1235661"/>
              <a:ext cx="1728192" cy="609163"/>
            </a:xfrm>
            <a:prstGeom prst="roundRect">
              <a:avLst/>
            </a:prstGeom>
            <a:noFill/>
            <a:ln>
              <a:solidFill>
                <a:srgbClr val="045C0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cs-CZ" sz="1600" b="1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přídatné proměnné</a:t>
              </a:r>
              <a:endParaRPr lang="cs-CZ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37" name="Přímá spojnice se šipkou 36"/>
            <p:cNvCxnSpPr/>
            <p:nvPr/>
          </p:nvCxnSpPr>
          <p:spPr>
            <a:xfrm flipH="1">
              <a:off x="4706175" y="1540242"/>
              <a:ext cx="369881" cy="416829"/>
            </a:xfrm>
            <a:prstGeom prst="straightConnector1">
              <a:avLst/>
            </a:prstGeom>
            <a:ln w="31750">
              <a:solidFill>
                <a:srgbClr val="045C04"/>
              </a:solidFill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Přímá spojnice se šipkou 37"/>
            <p:cNvCxnSpPr>
              <a:endCxn id="36" idx="1"/>
            </p:cNvCxnSpPr>
            <p:nvPr/>
          </p:nvCxnSpPr>
          <p:spPr>
            <a:xfrm>
              <a:off x="5076056" y="1540242"/>
              <a:ext cx="576064" cy="1"/>
            </a:xfrm>
            <a:prstGeom prst="straightConnector1">
              <a:avLst/>
            </a:prstGeom>
            <a:ln w="31750">
              <a:solidFill>
                <a:srgbClr val="045C04"/>
              </a:solidFill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2" name="Skupina 51"/>
          <p:cNvGrpSpPr/>
          <p:nvPr/>
        </p:nvGrpSpPr>
        <p:grpSpPr>
          <a:xfrm>
            <a:off x="2234190" y="5183992"/>
            <a:ext cx="4354034" cy="765288"/>
            <a:chOff x="2267744" y="5256000"/>
            <a:chExt cx="4354034" cy="765288"/>
          </a:xfrm>
        </p:grpSpPr>
        <p:sp>
          <p:nvSpPr>
            <p:cNvPr id="45" name="Zaoblený obdélník 44"/>
            <p:cNvSpPr/>
            <p:nvPr/>
          </p:nvSpPr>
          <p:spPr>
            <a:xfrm>
              <a:off x="2267744" y="5544000"/>
              <a:ext cx="4354034" cy="477288"/>
            </a:xfrm>
            <a:prstGeom prst="roundRect">
              <a:avLst/>
            </a:prstGeom>
            <a:noFill/>
            <a:ln>
              <a:solidFill>
                <a:srgbClr val="045C0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cs-CZ" sz="16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</a:t>
              </a:r>
              <a:r>
                <a:rPr lang="cs-CZ" sz="1600" b="1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ejzápornější hodnota = klíčový sloupec</a:t>
              </a:r>
              <a:endParaRPr lang="cs-CZ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47" name="Přímá spojnice se šipkou 46"/>
            <p:cNvCxnSpPr/>
            <p:nvPr/>
          </p:nvCxnSpPr>
          <p:spPr>
            <a:xfrm flipV="1">
              <a:off x="3203848" y="5256000"/>
              <a:ext cx="0" cy="288000"/>
            </a:xfrm>
            <a:prstGeom prst="straightConnector1">
              <a:avLst/>
            </a:prstGeom>
            <a:ln w="28575">
              <a:solidFill>
                <a:srgbClr val="045C04"/>
              </a:solidFill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" name="Skupina 12"/>
          <p:cNvGrpSpPr/>
          <p:nvPr/>
        </p:nvGrpSpPr>
        <p:grpSpPr>
          <a:xfrm>
            <a:off x="7596336" y="2143552"/>
            <a:ext cx="1373548" cy="1645488"/>
            <a:chOff x="7596336" y="2143552"/>
            <a:chExt cx="1373548" cy="1645488"/>
          </a:xfrm>
        </p:grpSpPr>
        <p:sp>
          <p:nvSpPr>
            <p:cNvPr id="51" name="Zaoblený obdélník 50"/>
            <p:cNvSpPr/>
            <p:nvPr/>
          </p:nvSpPr>
          <p:spPr>
            <a:xfrm>
              <a:off x="7740352" y="2143552"/>
              <a:ext cx="1229532" cy="1216888"/>
            </a:xfrm>
            <a:prstGeom prst="roundRect">
              <a:avLst/>
            </a:prstGeom>
            <a:noFill/>
            <a:ln>
              <a:solidFill>
                <a:srgbClr val="045C0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cs-CZ" sz="1600" b="1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nejmenší hodnota = klíčový řádek</a:t>
              </a:r>
              <a:endParaRPr lang="cs-CZ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54" name="Přímá spojnice 53"/>
            <p:cNvCxnSpPr/>
            <p:nvPr/>
          </p:nvCxnSpPr>
          <p:spPr>
            <a:xfrm>
              <a:off x="8369783" y="3356992"/>
              <a:ext cx="0" cy="432048"/>
            </a:xfrm>
            <a:prstGeom prst="line">
              <a:avLst/>
            </a:prstGeom>
            <a:ln w="28575">
              <a:solidFill>
                <a:srgbClr val="045C0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Přímá spojnice se šipkou 55"/>
            <p:cNvCxnSpPr/>
            <p:nvPr/>
          </p:nvCxnSpPr>
          <p:spPr>
            <a:xfrm flipH="1">
              <a:off x="7596336" y="3784848"/>
              <a:ext cx="750688" cy="0"/>
            </a:xfrm>
            <a:prstGeom prst="straightConnector1">
              <a:avLst/>
            </a:prstGeom>
            <a:ln w="28575">
              <a:solidFill>
                <a:srgbClr val="045C04"/>
              </a:solidFill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" name="Skupina 15"/>
          <p:cNvGrpSpPr/>
          <p:nvPr/>
        </p:nvGrpSpPr>
        <p:grpSpPr>
          <a:xfrm>
            <a:off x="373832" y="3861048"/>
            <a:ext cx="2689982" cy="1178928"/>
            <a:chOff x="373832" y="3861048"/>
            <a:chExt cx="2689982" cy="1178928"/>
          </a:xfrm>
        </p:grpSpPr>
        <p:sp>
          <p:nvSpPr>
            <p:cNvPr id="58" name="Zaoblený obdélník 57"/>
            <p:cNvSpPr/>
            <p:nvPr/>
          </p:nvSpPr>
          <p:spPr>
            <a:xfrm>
              <a:off x="373832" y="4437112"/>
              <a:ext cx="1008112" cy="602864"/>
            </a:xfrm>
            <a:prstGeom prst="roundRect">
              <a:avLst/>
            </a:prstGeom>
            <a:noFill/>
            <a:ln>
              <a:solidFill>
                <a:srgbClr val="045C0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cs-CZ" sz="1600" b="1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klíčový prvek</a:t>
              </a:r>
              <a:endParaRPr lang="cs-CZ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60" name="Přímá spojnice se šipkou 59"/>
            <p:cNvCxnSpPr>
              <a:stCxn id="58" idx="0"/>
            </p:cNvCxnSpPr>
            <p:nvPr/>
          </p:nvCxnSpPr>
          <p:spPr>
            <a:xfrm flipV="1">
              <a:off x="877888" y="3861048"/>
              <a:ext cx="2185926" cy="576064"/>
            </a:xfrm>
            <a:prstGeom prst="straightConnector1">
              <a:avLst/>
            </a:prstGeom>
            <a:ln w="28575">
              <a:solidFill>
                <a:srgbClr val="045C04"/>
              </a:solidFill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940851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/>
          <p:cNvSpPr txBox="1"/>
          <p:nvPr/>
        </p:nvSpPr>
        <p:spPr>
          <a:xfrm>
            <a:off x="877888" y="404664"/>
            <a:ext cx="734481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Druhý krok v s-tabulce</a:t>
            </a:r>
            <a:endParaRPr lang="cs-CZ" sz="48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0305447"/>
              </p:ext>
            </p:extLst>
          </p:nvPr>
        </p:nvGraphicFramePr>
        <p:xfrm>
          <a:off x="1381944" y="1412777"/>
          <a:ext cx="6336701" cy="419102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32468"/>
                <a:gridCol w="732468"/>
                <a:gridCol w="732468"/>
                <a:gridCol w="732468"/>
                <a:gridCol w="732468"/>
                <a:gridCol w="732468"/>
                <a:gridCol w="732468"/>
                <a:gridCol w="1209425"/>
              </a:tblGrid>
              <a:tr h="423031">
                <a:tc rowSpan="2" gridSpan="2">
                  <a:txBody>
                    <a:bodyPr/>
                    <a:lstStyle/>
                    <a:p>
                      <a:pPr algn="ctr" fontAlgn="ctr"/>
                      <a:endParaRPr lang="cs-CZ" sz="20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x</a:t>
                      </a:r>
                      <a:r>
                        <a:rPr lang="cs-CZ" sz="2400" b="1" u="none" strike="noStrike" baseline="-25000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cs-CZ" sz="2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x</a:t>
                      </a:r>
                      <a:r>
                        <a:rPr lang="cs-CZ" sz="2400" b="1" u="none" strike="noStrike" baseline="-25000" dirty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cs-CZ" sz="2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x</a:t>
                      </a:r>
                      <a:r>
                        <a:rPr lang="cs-CZ" sz="2400" b="1" u="none" strike="noStrike" baseline="-25000" dirty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cs-CZ" sz="2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x</a:t>
                      </a:r>
                      <a:r>
                        <a:rPr lang="cs-CZ" sz="2400" b="1" u="none" strike="noStrike" baseline="-25000" dirty="0" smtClean="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r>
                        <a:rPr lang="cs-CZ" sz="2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2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cs-CZ" sz="2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P</a:t>
                      </a:r>
                      <a:endParaRPr lang="cs-CZ" sz="2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24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52525">
                <a:tc gridSpan="2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endParaRPr lang="cs-CZ" sz="24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endParaRPr lang="cs-CZ" sz="24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0</a:t>
                      </a:r>
                      <a:endParaRPr lang="cs-CZ" sz="24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0</a:t>
                      </a:r>
                      <a:endParaRPr lang="cs-CZ" sz="24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24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23031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x</a:t>
                      </a:r>
                      <a:r>
                        <a:rPr lang="cs-CZ" sz="2400" b="1" u="none" strike="noStrike" baseline="-25000" dirty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cs-CZ" sz="2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0</a:t>
                      </a:r>
                      <a:endParaRPr lang="cs-CZ" sz="24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800" b="1" u="none" strike="noStrike" dirty="0">
                          <a:solidFill>
                            <a:srgbClr val="FFFF00"/>
                          </a:solidFill>
                          <a:effectLst/>
                        </a:rPr>
                        <a:t>2</a:t>
                      </a:r>
                      <a:endParaRPr lang="cs-CZ" sz="2800" b="1" i="0" u="none" strike="noStrike" dirty="0">
                        <a:solidFill>
                          <a:srgbClr val="FFFF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800" b="1" u="none" strike="noStrike" dirty="0">
                          <a:solidFill>
                            <a:srgbClr val="FFFF00"/>
                          </a:solidFill>
                          <a:effectLst/>
                        </a:rPr>
                        <a:t>3</a:t>
                      </a:r>
                      <a:endParaRPr lang="cs-CZ" sz="2800" b="1" i="0" u="none" strike="noStrike" dirty="0">
                        <a:solidFill>
                          <a:srgbClr val="FFFF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800" b="1" u="none" strike="noStrike" dirty="0">
                          <a:solidFill>
                            <a:srgbClr val="FFFF00"/>
                          </a:solidFill>
                          <a:effectLst/>
                        </a:rPr>
                        <a:t>1</a:t>
                      </a:r>
                      <a:endParaRPr lang="cs-CZ" sz="2800" b="1" i="0" u="none" strike="noStrike" dirty="0">
                        <a:solidFill>
                          <a:srgbClr val="FFFF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800" b="1" u="none" strike="noStrike" dirty="0">
                          <a:solidFill>
                            <a:srgbClr val="FFFF00"/>
                          </a:solidFill>
                          <a:effectLst/>
                        </a:rPr>
                        <a:t>0</a:t>
                      </a:r>
                      <a:endParaRPr lang="cs-CZ" sz="2800" b="1" i="0" u="none" strike="noStrike" dirty="0">
                        <a:solidFill>
                          <a:srgbClr val="FFFF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800" b="1" u="none" strike="noStrike" dirty="0">
                          <a:solidFill>
                            <a:srgbClr val="FFFF00"/>
                          </a:solidFill>
                          <a:effectLst/>
                        </a:rPr>
                        <a:t>12</a:t>
                      </a:r>
                      <a:endParaRPr lang="cs-CZ" sz="2800" b="1" i="0" u="none" strike="noStrike" dirty="0">
                        <a:solidFill>
                          <a:srgbClr val="FFFF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12 / 2 </a:t>
                      </a:r>
                      <a:r>
                        <a:rPr lang="cs-CZ" sz="2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= 6</a:t>
                      </a:r>
                      <a:endParaRPr lang="cs-CZ" sz="2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0070C0">
                        <a:alpha val="25000"/>
                      </a:srgbClr>
                    </a:solidFill>
                  </a:tcPr>
                </a:tc>
              </a:tr>
              <a:tr h="440657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x</a:t>
                      </a:r>
                      <a:r>
                        <a:rPr lang="cs-CZ" sz="2400" b="1" u="none" strike="noStrike" baseline="-25000" dirty="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endParaRPr lang="cs-CZ" sz="2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0</a:t>
                      </a:r>
                      <a:endParaRPr lang="cs-CZ" sz="24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800" b="1" u="none" strike="noStrike" dirty="0">
                          <a:solidFill>
                            <a:srgbClr val="7030A0"/>
                          </a:solidFill>
                          <a:effectLst/>
                        </a:rPr>
                        <a:t>2</a:t>
                      </a:r>
                      <a:endParaRPr lang="cs-CZ" sz="2800" b="1" i="0" u="none" strike="noStrike" dirty="0">
                        <a:solidFill>
                          <a:srgbClr val="7030A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800" b="1" u="none" strike="noStrike" dirty="0">
                          <a:solidFill>
                            <a:srgbClr val="FFFF00"/>
                          </a:solidFill>
                          <a:effectLst/>
                        </a:rPr>
                        <a:t>1</a:t>
                      </a:r>
                      <a:endParaRPr lang="cs-CZ" sz="2800" b="1" i="0" u="none" strike="noStrike" dirty="0">
                        <a:solidFill>
                          <a:srgbClr val="FFFF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800" b="1" u="none" strike="noStrike" dirty="0">
                          <a:solidFill>
                            <a:srgbClr val="FFFF00"/>
                          </a:solidFill>
                          <a:effectLst/>
                        </a:rPr>
                        <a:t>0</a:t>
                      </a:r>
                      <a:endParaRPr lang="cs-CZ" sz="2800" b="1" i="0" u="none" strike="noStrike" dirty="0">
                        <a:solidFill>
                          <a:srgbClr val="FFFF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800" b="1" u="none" strike="noStrike" dirty="0">
                          <a:solidFill>
                            <a:srgbClr val="FFFF00"/>
                          </a:solidFill>
                          <a:effectLst/>
                        </a:rPr>
                        <a:t>1</a:t>
                      </a:r>
                      <a:endParaRPr lang="cs-CZ" sz="2800" b="1" i="0" u="none" strike="noStrike" dirty="0">
                        <a:solidFill>
                          <a:srgbClr val="FFFF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800" b="1" u="none" strike="noStrike" dirty="0">
                          <a:solidFill>
                            <a:srgbClr val="FFFF00"/>
                          </a:solidFill>
                          <a:effectLst/>
                        </a:rPr>
                        <a:t>6</a:t>
                      </a:r>
                      <a:endParaRPr lang="cs-CZ" sz="2800" b="1" i="0" u="none" strike="noStrike" dirty="0">
                        <a:solidFill>
                          <a:srgbClr val="FFFF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6 / 2 </a:t>
                      </a:r>
                      <a:r>
                        <a:rPr lang="cs-CZ" sz="2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= 3</a:t>
                      </a:r>
                      <a:endParaRPr lang="cs-CZ" sz="2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0070C0">
                        <a:alpha val="25000"/>
                      </a:srgbClr>
                    </a:solidFill>
                  </a:tcPr>
                </a:tc>
              </a:tr>
              <a:tr h="456501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cs-CZ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účelová </a:t>
                      </a:r>
                      <a:r>
                        <a:rPr lang="cs-CZ" sz="2000" b="1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fce</a:t>
                      </a:r>
                      <a:endParaRPr lang="cs-CZ" sz="20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cs-CZ" sz="2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cs-CZ" sz="2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cs-CZ" sz="2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cs-CZ" sz="2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8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0</a:t>
                      </a:r>
                      <a:endParaRPr lang="cs-CZ" sz="28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FFE0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24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52525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cs-CZ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optim. </a:t>
                      </a:r>
                      <a:r>
                        <a:rPr lang="cs-CZ" sz="2000" b="1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krit</a:t>
                      </a:r>
                      <a:r>
                        <a:rPr lang="cs-CZ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.</a:t>
                      </a:r>
                      <a:endParaRPr lang="cs-CZ" sz="20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‒1</a:t>
                      </a:r>
                      <a:endParaRPr lang="cs-CZ" sz="2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‒1</a:t>
                      </a:r>
                      <a:endParaRPr lang="cs-CZ" sz="2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cs-CZ" sz="2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cs-CZ" sz="2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24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24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52525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x</a:t>
                      </a:r>
                      <a:r>
                        <a:rPr lang="cs-CZ" sz="2400" b="1" u="none" strike="noStrike" baseline="-25000" dirty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cs-CZ" sz="2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cs-CZ" sz="2400" b="1" u="none" strike="noStrike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lang="cs-CZ" sz="2400" b="1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cs-CZ" sz="2800" b="1" u="none" strike="noStrike" kern="1200" dirty="0" smtClean="0">
                          <a:solidFill>
                            <a:srgbClr val="FFFF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lang="cs-CZ" sz="2800" b="1" u="none" strike="noStrike" kern="1200" dirty="0">
                        <a:solidFill>
                          <a:srgbClr val="FFFF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cs-CZ" sz="2800" b="1" u="none" strike="noStrike" kern="1200" dirty="0" smtClean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cs-CZ" sz="2800" b="1" u="none" strike="noStrike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cs-CZ" sz="2800" b="1" u="none" strike="noStrike" kern="1200" dirty="0" smtClean="0">
                          <a:solidFill>
                            <a:srgbClr val="FFFF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cs-CZ" sz="2800" b="1" u="none" strike="noStrike" kern="1200" dirty="0">
                        <a:solidFill>
                          <a:srgbClr val="FFFF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cs-CZ" sz="2800" b="1" u="none" strike="noStrike" kern="1200" dirty="0" smtClean="0">
                          <a:solidFill>
                            <a:srgbClr val="FFFF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-1</a:t>
                      </a:r>
                      <a:endParaRPr lang="cs-CZ" sz="2800" b="1" u="none" strike="noStrike" kern="1200" dirty="0">
                        <a:solidFill>
                          <a:srgbClr val="FFFF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cs-CZ" sz="2800" b="1" u="none" strike="noStrike" kern="1200" dirty="0" smtClean="0">
                          <a:solidFill>
                            <a:srgbClr val="FFFF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  <a:endParaRPr lang="cs-CZ" sz="2800" b="1" u="none" strike="noStrike" kern="1200" dirty="0">
                        <a:solidFill>
                          <a:srgbClr val="FFFF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cs-CZ" sz="24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 / 2 = 3</a:t>
                      </a:r>
                      <a:endParaRPr lang="cs-CZ" sz="2400" b="1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52525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x</a:t>
                      </a:r>
                      <a:r>
                        <a:rPr lang="cs-CZ" sz="2400" b="1" u="none" strike="noStrike" baseline="-25000" dirty="0" smtClean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cs-CZ" sz="2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cs-CZ" sz="2400" b="1" u="none" strike="noStrike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cs-CZ" sz="2400" b="1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cs-CZ" sz="2800" b="1" u="none" strike="noStrike" kern="1200" dirty="0" smtClean="0">
                          <a:solidFill>
                            <a:srgbClr val="FFFF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cs-CZ" sz="2800" b="1" u="none" strike="noStrike" kern="1200" dirty="0">
                        <a:solidFill>
                          <a:srgbClr val="FFFF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cs-CZ" sz="2800" b="1" u="none" strike="noStrike" kern="1200" dirty="0" smtClean="0">
                          <a:solidFill>
                            <a:srgbClr val="FFFF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½</a:t>
                      </a:r>
                      <a:endParaRPr lang="cs-CZ" sz="2800" b="1" u="none" strike="noStrike" kern="1200" dirty="0">
                        <a:solidFill>
                          <a:srgbClr val="FFFF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cs-CZ" sz="2800" b="1" u="none" strike="noStrike" kern="1200" dirty="0" smtClean="0">
                          <a:solidFill>
                            <a:srgbClr val="FFFF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lang="cs-CZ" sz="2800" b="1" u="none" strike="noStrike" kern="1200" dirty="0">
                        <a:solidFill>
                          <a:srgbClr val="FFFF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cs-CZ" sz="2800" b="1" u="none" strike="noStrike" kern="1200" dirty="0" smtClean="0">
                          <a:solidFill>
                            <a:srgbClr val="FFFF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½</a:t>
                      </a:r>
                      <a:endParaRPr lang="cs-CZ" sz="2800" b="1" u="none" strike="noStrike" kern="1200" dirty="0">
                        <a:solidFill>
                          <a:srgbClr val="FFFF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cs-CZ" sz="2800" b="1" u="none" strike="noStrike" kern="1200" dirty="0" smtClean="0">
                          <a:solidFill>
                            <a:srgbClr val="FFFF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cs-CZ" sz="2800" b="1" u="none" strike="noStrike" kern="1200" dirty="0">
                        <a:solidFill>
                          <a:srgbClr val="FFFF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cs-CZ" sz="24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 / ½ = 6</a:t>
                      </a:r>
                      <a:endParaRPr lang="cs-CZ" sz="2400" b="1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52525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cs-CZ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účelová </a:t>
                      </a:r>
                      <a:r>
                        <a:rPr lang="cs-CZ" sz="2000" b="1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fce</a:t>
                      </a:r>
                      <a:endParaRPr lang="cs-CZ" sz="20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cs-CZ" sz="24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cs-CZ" sz="2400" b="1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½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cs-CZ" sz="24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lang="cs-CZ" sz="2400" b="1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½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cs-CZ" sz="2800" b="1" u="none" strike="noStrike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cs-CZ" sz="2800" b="1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rgbClr val="FFE07D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cs-CZ" sz="2400" b="1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52525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cs-CZ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optim. </a:t>
                      </a:r>
                      <a:r>
                        <a:rPr lang="cs-CZ" sz="2000" b="1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krit</a:t>
                      </a:r>
                      <a:r>
                        <a:rPr lang="cs-CZ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.</a:t>
                      </a:r>
                      <a:endParaRPr lang="cs-CZ" sz="20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cs-CZ" sz="24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lang="cs-CZ" sz="2400" b="1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‒</a:t>
                      </a:r>
                      <a:r>
                        <a:rPr lang="cs-CZ" sz="24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½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cs-CZ" sz="24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lang="cs-CZ" sz="2400" b="1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½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cs-CZ" sz="2400" b="1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cs-CZ" sz="2400" b="1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grpSp>
        <p:nvGrpSpPr>
          <p:cNvPr id="13" name="Skupina 12"/>
          <p:cNvGrpSpPr/>
          <p:nvPr/>
        </p:nvGrpSpPr>
        <p:grpSpPr>
          <a:xfrm>
            <a:off x="359532" y="2780928"/>
            <a:ext cx="1044116" cy="1872208"/>
            <a:chOff x="359532" y="2780928"/>
            <a:chExt cx="1044116" cy="1872208"/>
          </a:xfrm>
        </p:grpSpPr>
        <p:sp>
          <p:nvSpPr>
            <p:cNvPr id="25" name="Zaoblený obdélník 24"/>
            <p:cNvSpPr/>
            <p:nvPr/>
          </p:nvSpPr>
          <p:spPr>
            <a:xfrm>
              <a:off x="359532" y="2780928"/>
              <a:ext cx="828092" cy="720080"/>
            </a:xfrm>
            <a:prstGeom prst="roundRect">
              <a:avLst/>
            </a:prstGeom>
            <a:noFill/>
            <a:ln>
              <a:solidFill>
                <a:srgbClr val="045C0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cs-CZ" sz="1600" b="1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nová báze</a:t>
              </a:r>
              <a:endParaRPr lang="cs-CZ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26" name="Přímá spojnice se šipkou 25"/>
            <p:cNvCxnSpPr>
              <a:stCxn id="25" idx="2"/>
            </p:cNvCxnSpPr>
            <p:nvPr/>
          </p:nvCxnSpPr>
          <p:spPr>
            <a:xfrm>
              <a:off x="773578" y="3501008"/>
              <a:ext cx="0" cy="864096"/>
            </a:xfrm>
            <a:prstGeom prst="straightConnector1">
              <a:avLst/>
            </a:prstGeom>
            <a:ln w="28575">
              <a:solidFill>
                <a:srgbClr val="045C04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Přímá spojnice se šipkou 26"/>
            <p:cNvCxnSpPr/>
            <p:nvPr/>
          </p:nvCxnSpPr>
          <p:spPr>
            <a:xfrm flipV="1">
              <a:off x="773578" y="4077072"/>
              <a:ext cx="630070" cy="288032"/>
            </a:xfrm>
            <a:prstGeom prst="straightConnector1">
              <a:avLst/>
            </a:prstGeom>
            <a:ln w="28575">
              <a:solidFill>
                <a:srgbClr val="045C04"/>
              </a:solidFill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Přímá spojnice se šipkou 28"/>
            <p:cNvCxnSpPr/>
            <p:nvPr/>
          </p:nvCxnSpPr>
          <p:spPr>
            <a:xfrm>
              <a:off x="773578" y="4365104"/>
              <a:ext cx="630070" cy="288032"/>
            </a:xfrm>
            <a:prstGeom prst="straightConnector1">
              <a:avLst/>
            </a:prstGeom>
            <a:ln w="28575">
              <a:solidFill>
                <a:srgbClr val="045C04"/>
              </a:solidFill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9" name="Skupina 38"/>
          <p:cNvGrpSpPr/>
          <p:nvPr/>
        </p:nvGrpSpPr>
        <p:grpSpPr>
          <a:xfrm>
            <a:off x="3041928" y="5580000"/>
            <a:ext cx="1872208" cy="765288"/>
            <a:chOff x="2267744" y="5256000"/>
            <a:chExt cx="1872208" cy="765288"/>
          </a:xfrm>
        </p:grpSpPr>
        <p:sp>
          <p:nvSpPr>
            <p:cNvPr id="40" name="Zaoblený obdélník 39"/>
            <p:cNvSpPr/>
            <p:nvPr/>
          </p:nvSpPr>
          <p:spPr>
            <a:xfrm>
              <a:off x="2267744" y="5544000"/>
              <a:ext cx="1872208" cy="477288"/>
            </a:xfrm>
            <a:prstGeom prst="roundRect">
              <a:avLst/>
            </a:prstGeom>
            <a:noFill/>
            <a:ln>
              <a:solidFill>
                <a:srgbClr val="045C0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cs-CZ" sz="1600" b="1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klíčový sloupec</a:t>
              </a:r>
              <a:endParaRPr lang="cs-CZ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41" name="Přímá spojnice se šipkou 40"/>
            <p:cNvCxnSpPr/>
            <p:nvPr/>
          </p:nvCxnSpPr>
          <p:spPr>
            <a:xfrm flipV="1">
              <a:off x="3203848" y="5256000"/>
              <a:ext cx="0" cy="288000"/>
            </a:xfrm>
            <a:prstGeom prst="straightConnector1">
              <a:avLst/>
            </a:prstGeom>
            <a:ln w="28575">
              <a:solidFill>
                <a:srgbClr val="045C04"/>
              </a:solidFill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" name="Skupina 14"/>
          <p:cNvGrpSpPr/>
          <p:nvPr/>
        </p:nvGrpSpPr>
        <p:grpSpPr>
          <a:xfrm>
            <a:off x="7668344" y="3134896"/>
            <a:ext cx="1224136" cy="1027152"/>
            <a:chOff x="7668344" y="3134896"/>
            <a:chExt cx="1224136" cy="1027152"/>
          </a:xfrm>
        </p:grpSpPr>
        <p:sp>
          <p:nvSpPr>
            <p:cNvPr id="43" name="Zaoblený obdélník 42"/>
            <p:cNvSpPr/>
            <p:nvPr/>
          </p:nvSpPr>
          <p:spPr>
            <a:xfrm>
              <a:off x="7812360" y="3134896"/>
              <a:ext cx="1080120" cy="576064"/>
            </a:xfrm>
            <a:prstGeom prst="roundRect">
              <a:avLst/>
            </a:prstGeom>
            <a:noFill/>
            <a:ln>
              <a:solidFill>
                <a:srgbClr val="045C0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cs-CZ" sz="1600" b="1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klíčový řádek</a:t>
              </a:r>
              <a:endParaRPr lang="cs-CZ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46" name="Přímá spojnice 45"/>
            <p:cNvCxnSpPr/>
            <p:nvPr/>
          </p:nvCxnSpPr>
          <p:spPr>
            <a:xfrm>
              <a:off x="8352420" y="3730000"/>
              <a:ext cx="0" cy="432048"/>
            </a:xfrm>
            <a:prstGeom prst="line">
              <a:avLst/>
            </a:prstGeom>
            <a:ln w="28575">
              <a:solidFill>
                <a:srgbClr val="045C0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Přímá spojnice se šipkou 47"/>
            <p:cNvCxnSpPr/>
            <p:nvPr/>
          </p:nvCxnSpPr>
          <p:spPr>
            <a:xfrm flipH="1">
              <a:off x="7668344" y="4162048"/>
              <a:ext cx="684076" cy="0"/>
            </a:xfrm>
            <a:prstGeom prst="straightConnector1">
              <a:avLst/>
            </a:prstGeom>
            <a:ln w="28575">
              <a:solidFill>
                <a:srgbClr val="045C04"/>
              </a:solidFill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1" name="Skupina 20"/>
          <p:cNvGrpSpPr/>
          <p:nvPr/>
        </p:nvGrpSpPr>
        <p:grpSpPr>
          <a:xfrm>
            <a:off x="4139952" y="4221088"/>
            <a:ext cx="3096344" cy="2124200"/>
            <a:chOff x="4139952" y="4221088"/>
            <a:chExt cx="3096344" cy="2124200"/>
          </a:xfrm>
        </p:grpSpPr>
        <p:sp>
          <p:nvSpPr>
            <p:cNvPr id="50" name="Zaoblený obdélník 49"/>
            <p:cNvSpPr/>
            <p:nvPr/>
          </p:nvSpPr>
          <p:spPr>
            <a:xfrm>
              <a:off x="5544108" y="5868000"/>
              <a:ext cx="1692188" cy="477288"/>
            </a:xfrm>
            <a:prstGeom prst="roundRect">
              <a:avLst/>
            </a:prstGeom>
            <a:noFill/>
            <a:ln>
              <a:solidFill>
                <a:srgbClr val="045C0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cs-CZ" sz="1600" b="1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klíčový prvek</a:t>
              </a:r>
              <a:endParaRPr lang="cs-CZ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53" name="Přímá spojnice se šipkou 52"/>
            <p:cNvCxnSpPr>
              <a:stCxn id="50" idx="0"/>
            </p:cNvCxnSpPr>
            <p:nvPr/>
          </p:nvCxnSpPr>
          <p:spPr>
            <a:xfrm flipH="1" flipV="1">
              <a:off x="4139952" y="4221088"/>
              <a:ext cx="2250250" cy="1646912"/>
            </a:xfrm>
            <a:prstGeom prst="straightConnector1">
              <a:avLst/>
            </a:prstGeom>
            <a:ln w="28575">
              <a:solidFill>
                <a:srgbClr val="045C04"/>
              </a:solidFill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9" name="Skupina 18"/>
          <p:cNvGrpSpPr/>
          <p:nvPr/>
        </p:nvGrpSpPr>
        <p:grpSpPr>
          <a:xfrm>
            <a:off x="251520" y="820163"/>
            <a:ext cx="2790408" cy="1960764"/>
            <a:chOff x="251520" y="2780931"/>
            <a:chExt cx="2790408" cy="3217365"/>
          </a:xfrm>
        </p:grpSpPr>
        <p:sp>
          <p:nvSpPr>
            <p:cNvPr id="20" name="Zaoblený obdélník 19"/>
            <p:cNvSpPr/>
            <p:nvPr/>
          </p:nvSpPr>
          <p:spPr>
            <a:xfrm>
              <a:off x="251520" y="2780931"/>
              <a:ext cx="1152128" cy="1584175"/>
            </a:xfrm>
            <a:prstGeom prst="roundRect">
              <a:avLst/>
            </a:prstGeom>
            <a:noFill/>
            <a:ln>
              <a:solidFill>
                <a:srgbClr val="045C0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cs-CZ" b="1" i="1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x</a:t>
              </a:r>
              <a:r>
                <a:rPr lang="cs-CZ" b="1" baseline="-25000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</a:t>
              </a:r>
              <a:r>
                <a:rPr lang="cs-CZ" sz="1600" b="1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 nahradí v bázi </a:t>
              </a:r>
              <a:r>
                <a:rPr lang="cs-CZ" b="1" i="1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x</a:t>
              </a:r>
              <a:r>
                <a:rPr lang="cs-CZ" b="1" baseline="-25000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4</a:t>
              </a:r>
              <a:endParaRPr lang="cs-CZ" b="1" baseline="-25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24" name="Přímá spojnice se šipkou 23"/>
            <p:cNvCxnSpPr/>
            <p:nvPr/>
          </p:nvCxnSpPr>
          <p:spPr>
            <a:xfrm>
              <a:off x="1403648" y="4221088"/>
              <a:ext cx="1638280" cy="1777208"/>
            </a:xfrm>
            <a:prstGeom prst="straightConnector1">
              <a:avLst/>
            </a:prstGeom>
            <a:ln w="28575">
              <a:solidFill>
                <a:srgbClr val="045C04"/>
              </a:solidFill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Přímá spojnice se šipkou 27"/>
            <p:cNvCxnSpPr/>
            <p:nvPr/>
          </p:nvCxnSpPr>
          <p:spPr>
            <a:xfrm flipH="1">
              <a:off x="1835696" y="4221088"/>
              <a:ext cx="1181597" cy="1777208"/>
            </a:xfrm>
            <a:prstGeom prst="straightConnector1">
              <a:avLst/>
            </a:prstGeom>
            <a:ln w="28575">
              <a:solidFill>
                <a:srgbClr val="045C04"/>
              </a:solidFill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502629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/>
          <p:cNvSpPr txBox="1"/>
          <p:nvPr/>
        </p:nvSpPr>
        <p:spPr>
          <a:xfrm>
            <a:off x="877888" y="404664"/>
            <a:ext cx="734481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Třetí krok v s-tabulce</a:t>
            </a:r>
            <a:endParaRPr lang="cs-CZ" sz="48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9897009"/>
              </p:ext>
            </p:extLst>
          </p:nvPr>
        </p:nvGraphicFramePr>
        <p:xfrm>
          <a:off x="1381944" y="1412777"/>
          <a:ext cx="6336701" cy="416635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32468"/>
                <a:gridCol w="732468"/>
                <a:gridCol w="732468"/>
                <a:gridCol w="732468"/>
                <a:gridCol w="732468"/>
                <a:gridCol w="732468"/>
                <a:gridCol w="732468"/>
                <a:gridCol w="1209425"/>
              </a:tblGrid>
              <a:tr h="423031">
                <a:tc rowSpan="2" gridSpan="2">
                  <a:txBody>
                    <a:bodyPr/>
                    <a:lstStyle/>
                    <a:p>
                      <a:pPr algn="ctr" fontAlgn="ctr"/>
                      <a:endParaRPr lang="cs-CZ" sz="20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x</a:t>
                      </a:r>
                      <a:r>
                        <a:rPr lang="cs-CZ" sz="2400" b="1" u="none" strike="noStrike" baseline="-250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cs-CZ" sz="2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x</a:t>
                      </a:r>
                      <a:r>
                        <a:rPr lang="cs-CZ" sz="2400" b="1" u="none" strike="noStrike" baseline="-250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cs-CZ" sz="2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x</a:t>
                      </a:r>
                      <a:r>
                        <a:rPr lang="cs-CZ" sz="2400" b="1" u="none" strike="noStrike" baseline="-250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cs-CZ" sz="2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x</a:t>
                      </a:r>
                      <a:r>
                        <a:rPr lang="cs-CZ" sz="2400" b="1" u="none" strike="noStrike" baseline="-250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</a:t>
                      </a:r>
                      <a:r>
                        <a:rPr lang="cs-CZ" sz="2400" b="1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cs-CZ" sz="2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cs-CZ" sz="2400" b="1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P</a:t>
                      </a:r>
                      <a:endParaRPr lang="cs-CZ" sz="2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24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52525">
                <a:tc gridSpan="2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cs-CZ" sz="2400" b="1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cs-CZ" sz="2400" b="1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cs-CZ" sz="2400" b="1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cs-CZ" sz="2400" b="1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24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52525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x</a:t>
                      </a:r>
                      <a:r>
                        <a:rPr lang="cs-CZ" sz="2400" b="1" u="none" strike="noStrike" baseline="-250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cs-CZ" sz="2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cs-CZ" sz="2400" b="1" u="none" strike="noStrike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lang="cs-CZ" sz="2400" b="1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cs-CZ" sz="2800" b="1" u="none" strike="noStrike" kern="1200" dirty="0" smtClean="0">
                          <a:solidFill>
                            <a:srgbClr val="FFFF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lang="cs-CZ" sz="2800" b="1" u="none" strike="noStrike" kern="1200" dirty="0">
                        <a:solidFill>
                          <a:srgbClr val="FFFF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cs-CZ" sz="2800" b="1" u="none" strike="noStrike" kern="1200" dirty="0" smtClean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cs-CZ" sz="2800" b="1" u="none" strike="noStrike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cs-CZ" sz="2800" b="1" u="none" strike="noStrike" kern="1200" dirty="0" smtClean="0">
                          <a:solidFill>
                            <a:srgbClr val="FFFF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cs-CZ" sz="2800" b="1" u="none" strike="noStrike" kern="1200" dirty="0">
                        <a:solidFill>
                          <a:srgbClr val="FFFF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cs-CZ" sz="2800" b="1" u="none" strike="noStrike" kern="1200" dirty="0" smtClean="0">
                          <a:solidFill>
                            <a:srgbClr val="FFFF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-1</a:t>
                      </a:r>
                      <a:endParaRPr lang="cs-CZ" sz="2800" b="1" u="none" strike="noStrike" kern="1200" dirty="0">
                        <a:solidFill>
                          <a:srgbClr val="FFFF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cs-CZ" sz="2800" b="1" u="none" strike="noStrike" kern="1200" dirty="0" smtClean="0">
                          <a:solidFill>
                            <a:srgbClr val="FFFF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  <a:endParaRPr lang="cs-CZ" sz="2800" b="1" u="none" strike="noStrike" kern="1200" dirty="0">
                        <a:solidFill>
                          <a:srgbClr val="FFFF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cs-CZ" sz="24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 / 2 = 3</a:t>
                      </a:r>
                      <a:endParaRPr lang="cs-CZ" sz="2400" b="1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52525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x</a:t>
                      </a:r>
                      <a:r>
                        <a:rPr lang="cs-CZ" sz="2400" b="1" u="none" strike="noStrike" baseline="-250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cs-CZ" sz="2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cs-CZ" sz="2400" b="1" u="none" strike="noStrike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cs-CZ" sz="2400" b="1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cs-CZ" sz="2800" b="1" u="none" strike="noStrike" kern="1200" dirty="0" smtClean="0">
                          <a:solidFill>
                            <a:srgbClr val="FFFF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cs-CZ" sz="2800" b="1" u="none" strike="noStrike" kern="1200" dirty="0">
                        <a:solidFill>
                          <a:srgbClr val="FFFF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cs-CZ" sz="2800" b="1" u="none" strike="noStrike" kern="1200" dirty="0" smtClean="0">
                          <a:solidFill>
                            <a:srgbClr val="FFFF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½</a:t>
                      </a:r>
                      <a:endParaRPr lang="cs-CZ" sz="2800" b="1" u="none" strike="noStrike" kern="1200" dirty="0">
                        <a:solidFill>
                          <a:srgbClr val="FFFF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cs-CZ" sz="2800" b="1" u="none" strike="noStrike" kern="1200" dirty="0" smtClean="0">
                          <a:solidFill>
                            <a:srgbClr val="FFFF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lang="cs-CZ" sz="2800" b="1" u="none" strike="noStrike" kern="1200" dirty="0">
                        <a:solidFill>
                          <a:srgbClr val="FFFF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cs-CZ" sz="2800" b="1" u="none" strike="noStrike" kern="1200" dirty="0" smtClean="0">
                          <a:solidFill>
                            <a:srgbClr val="FFFF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½</a:t>
                      </a:r>
                      <a:endParaRPr lang="cs-CZ" sz="2800" b="1" u="none" strike="noStrike" kern="1200" dirty="0">
                        <a:solidFill>
                          <a:srgbClr val="FFFF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cs-CZ" sz="2800" b="1" u="none" strike="noStrike" kern="1200" dirty="0" smtClean="0">
                          <a:solidFill>
                            <a:srgbClr val="FFFF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cs-CZ" sz="2800" b="1" u="none" strike="noStrike" kern="1200" dirty="0">
                        <a:solidFill>
                          <a:srgbClr val="FFFF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cs-CZ" sz="24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 / ½ = 6</a:t>
                      </a:r>
                      <a:endParaRPr lang="cs-CZ" sz="2400" b="1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52525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cs-CZ" sz="2000" b="1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účelová </a:t>
                      </a:r>
                      <a:r>
                        <a:rPr lang="cs-CZ" sz="2000" b="1" u="none" strike="noStrike" dirty="0" err="1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fce</a:t>
                      </a:r>
                      <a:endParaRPr lang="cs-CZ" sz="20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cs-CZ" sz="24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cs-CZ" sz="2400" b="1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½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cs-CZ" sz="24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lang="cs-CZ" sz="2400" b="1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½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cs-CZ" sz="2800" b="1" u="none" strike="noStrike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cs-CZ" sz="2800" b="1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rgbClr val="FFE07D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cs-CZ" sz="2400" b="1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52525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cs-CZ" sz="2000" b="1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optim. </a:t>
                      </a:r>
                      <a:r>
                        <a:rPr lang="cs-CZ" sz="2000" b="1" u="none" strike="noStrike" dirty="0" err="1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krit</a:t>
                      </a:r>
                      <a:r>
                        <a:rPr lang="cs-CZ" sz="2000" b="1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.</a:t>
                      </a:r>
                      <a:endParaRPr lang="cs-CZ" sz="20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cs-CZ" sz="24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lang="cs-CZ" sz="2400" b="1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‒</a:t>
                      </a:r>
                      <a:r>
                        <a:rPr lang="cs-CZ" sz="24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½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cs-CZ" sz="24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lang="cs-CZ" sz="2400" b="1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½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cs-CZ" sz="2400" b="1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cs-CZ" sz="2400" b="1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52525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x</a:t>
                      </a:r>
                      <a:r>
                        <a:rPr lang="cs-CZ" sz="2400" b="1" u="none" strike="noStrike" baseline="-250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cs-CZ" sz="2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cs-CZ" sz="2400" b="1" u="none" strike="noStrike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cs-CZ" sz="2400" b="1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cs-CZ" sz="2800" b="1" u="none" strike="noStrike" kern="1200" dirty="0" smtClean="0">
                          <a:solidFill>
                            <a:srgbClr val="FFFF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lang="cs-CZ" sz="2800" b="1" u="none" strike="noStrike" kern="1200" dirty="0">
                        <a:solidFill>
                          <a:srgbClr val="FFFF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1" u="none" strike="noStrike" kern="1200" dirty="0" smtClean="0">
                          <a:solidFill>
                            <a:srgbClr val="FFFF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1" u="none" strike="noStrike" kern="1200" dirty="0" smtClean="0">
                          <a:solidFill>
                            <a:srgbClr val="FFFF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½</a:t>
                      </a: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1" u="none" strike="noStrike" dirty="0" smtClean="0">
                          <a:solidFill>
                            <a:srgbClr val="FFFF00"/>
                          </a:solidFill>
                          <a:effectLst/>
                          <a:latin typeface="+mn-lt"/>
                        </a:rPr>
                        <a:t>‒</a:t>
                      </a:r>
                      <a:r>
                        <a:rPr lang="cs-CZ" sz="2800" b="1" u="none" strike="noStrike" kern="1200" dirty="0" smtClean="0">
                          <a:solidFill>
                            <a:srgbClr val="FFFF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½</a:t>
                      </a: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cs-CZ" sz="2800" b="1" u="none" strike="noStrike" kern="1200" dirty="0" smtClean="0">
                          <a:solidFill>
                            <a:srgbClr val="045C0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cs-CZ" sz="2800" b="1" u="none" strike="noStrike" kern="1200" dirty="0">
                        <a:solidFill>
                          <a:srgbClr val="045C04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cs-CZ" sz="2400" b="1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52525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x</a:t>
                      </a:r>
                      <a:r>
                        <a:rPr lang="cs-CZ" sz="2400" b="1" u="none" strike="noStrike" baseline="-250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cs-CZ" sz="2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cs-CZ" sz="2400" b="1" u="none" strike="noStrike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cs-CZ" sz="2400" b="1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cs-CZ" sz="2800" b="1" u="none" strike="noStrike" kern="1200" dirty="0" smtClean="0">
                          <a:solidFill>
                            <a:srgbClr val="FFFF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cs-CZ" sz="2800" b="1" u="none" strike="noStrike" kern="1200" dirty="0">
                        <a:solidFill>
                          <a:srgbClr val="FFFF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1" u="none" strike="noStrike" kern="1200" dirty="0" smtClean="0">
                          <a:solidFill>
                            <a:srgbClr val="FFFF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cs-CZ" sz="2800" b="1" u="none" strike="noStrike" dirty="0" smtClean="0">
                          <a:solidFill>
                            <a:srgbClr val="FFFF00"/>
                          </a:solidFill>
                          <a:effectLst/>
                          <a:latin typeface="+mn-lt"/>
                        </a:rPr>
                        <a:t>‒</a:t>
                      </a:r>
                      <a:r>
                        <a:rPr lang="cs-CZ" sz="2800" b="1" u="none" strike="noStrike" kern="1200" dirty="0" smtClean="0">
                          <a:solidFill>
                            <a:srgbClr val="FFFF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¼</a:t>
                      </a:r>
                      <a:endParaRPr lang="cs-CZ" sz="2800" b="1" u="none" strike="noStrike" kern="1200" dirty="0">
                        <a:solidFill>
                          <a:srgbClr val="FFFF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1" u="none" strike="noStrike" kern="1200" dirty="0" smtClean="0">
                          <a:solidFill>
                            <a:srgbClr val="FFFF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¾</a:t>
                      </a: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cs-CZ" sz="2800" b="1" u="none" strike="noStrike" kern="1200" dirty="0" smtClean="0">
                          <a:solidFill>
                            <a:srgbClr val="045C0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1,5</a:t>
                      </a:r>
                      <a:endParaRPr lang="cs-CZ" sz="2800" b="1" u="none" strike="noStrike" kern="1200" dirty="0">
                        <a:solidFill>
                          <a:srgbClr val="045C04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cs-CZ" sz="2400" b="1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52525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cs-CZ" sz="2000" b="1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účelová </a:t>
                      </a:r>
                      <a:r>
                        <a:rPr lang="cs-CZ" sz="2000" b="1" u="none" strike="noStrike" dirty="0" err="1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fce</a:t>
                      </a:r>
                      <a:endParaRPr lang="cs-CZ" sz="20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cs-CZ" sz="24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cs-CZ" sz="2400" b="1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cs-CZ" sz="24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¼</a:t>
                      </a:r>
                      <a:endParaRPr lang="cs-CZ" sz="2400" b="1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¼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cs-CZ" sz="2800" b="1" u="none" strike="noStrike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4,5</a:t>
                      </a:r>
                      <a:endParaRPr lang="cs-CZ" sz="2800" b="1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rgbClr val="FFE07D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cs-CZ" sz="2400" b="1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52525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cs-CZ" sz="2000" b="1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optim. </a:t>
                      </a:r>
                      <a:r>
                        <a:rPr lang="cs-CZ" sz="2000" b="1" u="none" strike="noStrike" dirty="0" err="1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krit</a:t>
                      </a:r>
                      <a:r>
                        <a:rPr lang="cs-CZ" sz="2000" b="1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.</a:t>
                      </a:r>
                      <a:endParaRPr lang="cs-CZ" sz="20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cs-CZ" sz="24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lang="cs-CZ" sz="2400" b="1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cs-CZ" sz="24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¼</a:t>
                      </a:r>
                      <a:endParaRPr lang="cs-CZ" sz="2400" b="1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¼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cs-CZ" sz="2400" b="1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cs-CZ" sz="2400" b="1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grpSp>
        <p:nvGrpSpPr>
          <p:cNvPr id="80" name="Skupina 79"/>
          <p:cNvGrpSpPr/>
          <p:nvPr/>
        </p:nvGrpSpPr>
        <p:grpSpPr>
          <a:xfrm>
            <a:off x="359532" y="3212976"/>
            <a:ext cx="1044116" cy="1224136"/>
            <a:chOff x="359532" y="3212976"/>
            <a:chExt cx="1044116" cy="1224136"/>
          </a:xfrm>
        </p:grpSpPr>
        <p:sp>
          <p:nvSpPr>
            <p:cNvPr id="25" name="Zaoblený obdélník 24"/>
            <p:cNvSpPr/>
            <p:nvPr/>
          </p:nvSpPr>
          <p:spPr>
            <a:xfrm>
              <a:off x="359532" y="3212976"/>
              <a:ext cx="828092" cy="720080"/>
            </a:xfrm>
            <a:prstGeom prst="roundRect">
              <a:avLst/>
            </a:prstGeom>
            <a:noFill/>
            <a:ln>
              <a:solidFill>
                <a:srgbClr val="045C0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cs-CZ" sz="1600" b="1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nová báze</a:t>
              </a:r>
              <a:endParaRPr lang="cs-CZ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26" name="Přímá spojnice se šipkou 25"/>
            <p:cNvCxnSpPr>
              <a:stCxn id="25" idx="2"/>
            </p:cNvCxnSpPr>
            <p:nvPr/>
          </p:nvCxnSpPr>
          <p:spPr>
            <a:xfrm>
              <a:off x="773578" y="3933056"/>
              <a:ext cx="0" cy="288032"/>
            </a:xfrm>
            <a:prstGeom prst="straightConnector1">
              <a:avLst/>
            </a:prstGeom>
            <a:ln w="28575">
              <a:solidFill>
                <a:srgbClr val="045C04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Přímá spojnice se šipkou 26"/>
            <p:cNvCxnSpPr/>
            <p:nvPr/>
          </p:nvCxnSpPr>
          <p:spPr>
            <a:xfrm flipV="1">
              <a:off x="773578" y="4077072"/>
              <a:ext cx="630070" cy="144016"/>
            </a:xfrm>
            <a:prstGeom prst="straightConnector1">
              <a:avLst/>
            </a:prstGeom>
            <a:ln w="28575">
              <a:solidFill>
                <a:srgbClr val="045C04"/>
              </a:solidFill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Přímá spojnice se šipkou 28"/>
            <p:cNvCxnSpPr/>
            <p:nvPr/>
          </p:nvCxnSpPr>
          <p:spPr>
            <a:xfrm>
              <a:off x="773578" y="4221088"/>
              <a:ext cx="630070" cy="216024"/>
            </a:xfrm>
            <a:prstGeom prst="straightConnector1">
              <a:avLst/>
            </a:prstGeom>
            <a:ln w="28575">
              <a:solidFill>
                <a:srgbClr val="045C04"/>
              </a:solidFill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9" name="Skupina 78"/>
          <p:cNvGrpSpPr/>
          <p:nvPr/>
        </p:nvGrpSpPr>
        <p:grpSpPr>
          <a:xfrm>
            <a:off x="6372200" y="3429000"/>
            <a:ext cx="2232248" cy="1728192"/>
            <a:chOff x="6372200" y="3429000"/>
            <a:chExt cx="2232248" cy="1728192"/>
          </a:xfrm>
        </p:grpSpPr>
        <p:sp>
          <p:nvSpPr>
            <p:cNvPr id="64" name="Zaoblený obdélník 63"/>
            <p:cNvSpPr/>
            <p:nvPr/>
          </p:nvSpPr>
          <p:spPr>
            <a:xfrm>
              <a:off x="7020272" y="3429000"/>
              <a:ext cx="1584176" cy="1728192"/>
            </a:xfrm>
            <a:prstGeom prst="roundRect">
              <a:avLst/>
            </a:prstGeom>
            <a:solidFill>
              <a:schemeClr val="bg1"/>
            </a:solidFill>
            <a:ln>
              <a:solidFill>
                <a:srgbClr val="045C0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cs-CZ" b="1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pro tyto hodnoty </a:t>
              </a:r>
              <a:r>
                <a:rPr lang="cs-CZ" sz="2000" b="1" dirty="0" smtClean="0">
                  <a:solidFill>
                    <a:srgbClr val="045C04"/>
                  </a:solidFill>
                  <a:cs typeface="Arial" panose="020B0604020202020204" pitchFamily="34" charset="0"/>
                </a:rPr>
                <a:t>x</a:t>
              </a:r>
              <a:r>
                <a:rPr lang="cs-CZ" sz="2000" b="1" baseline="-25000" dirty="0" smtClean="0">
                  <a:solidFill>
                    <a:srgbClr val="045C04"/>
                  </a:solidFill>
                  <a:cs typeface="Arial" panose="020B0604020202020204" pitchFamily="34" charset="0"/>
                </a:rPr>
                <a:t>2</a:t>
              </a:r>
              <a:r>
                <a:rPr lang="cs-CZ" b="1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a </a:t>
              </a:r>
              <a:r>
                <a:rPr lang="cs-CZ" sz="2000" b="1" dirty="0" smtClean="0">
                  <a:solidFill>
                    <a:srgbClr val="045C04"/>
                  </a:solidFill>
                  <a:cs typeface="Arial" panose="020B0604020202020204" pitchFamily="34" charset="0"/>
                </a:rPr>
                <a:t>x</a:t>
              </a:r>
              <a:r>
                <a:rPr lang="cs-CZ" sz="2000" b="1" baseline="-25000" dirty="0" smtClean="0">
                  <a:solidFill>
                    <a:srgbClr val="045C04"/>
                  </a:solidFill>
                  <a:cs typeface="Arial" panose="020B0604020202020204" pitchFamily="34" charset="0"/>
                </a:rPr>
                <a:t>1</a:t>
              </a:r>
              <a:r>
                <a:rPr lang="cs-CZ" b="1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máme tento </a:t>
              </a:r>
              <a:r>
                <a:rPr lang="cs-CZ" b="1" dirty="0" smtClean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maximální zisk </a:t>
              </a:r>
              <a:r>
                <a:rPr lang="cs-CZ" b="1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.</a:t>
              </a:r>
              <a:endParaRPr lang="cs-CZ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66" name="Přímá spojnice se šipkou 65"/>
            <p:cNvCxnSpPr/>
            <p:nvPr/>
          </p:nvCxnSpPr>
          <p:spPr>
            <a:xfrm flipH="1">
              <a:off x="6372200" y="4032000"/>
              <a:ext cx="1850503" cy="72008"/>
            </a:xfrm>
            <a:prstGeom prst="straightConnector1">
              <a:avLst/>
            </a:prstGeom>
            <a:ln w="28575">
              <a:solidFill>
                <a:srgbClr val="045C04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Přímá spojnice se šipkou 66"/>
            <p:cNvCxnSpPr/>
            <p:nvPr/>
          </p:nvCxnSpPr>
          <p:spPr>
            <a:xfrm flipH="1">
              <a:off x="6405696" y="4329100"/>
              <a:ext cx="1118632" cy="180020"/>
            </a:xfrm>
            <a:prstGeom prst="straightConnector1">
              <a:avLst/>
            </a:prstGeom>
            <a:ln w="28575">
              <a:solidFill>
                <a:srgbClr val="045C04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Přímá spojnice se šipkou 69"/>
            <p:cNvCxnSpPr/>
            <p:nvPr/>
          </p:nvCxnSpPr>
          <p:spPr>
            <a:xfrm flipH="1">
              <a:off x="6405696" y="4977172"/>
              <a:ext cx="1118632" cy="0"/>
            </a:xfrm>
            <a:prstGeom prst="straightConnector1">
              <a:avLst/>
            </a:prstGeom>
            <a:ln w="28575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8" name="Skupina 77"/>
          <p:cNvGrpSpPr/>
          <p:nvPr/>
        </p:nvGrpSpPr>
        <p:grpSpPr>
          <a:xfrm>
            <a:off x="2699792" y="5517232"/>
            <a:ext cx="5112568" cy="792088"/>
            <a:chOff x="2699792" y="5517232"/>
            <a:chExt cx="5112568" cy="792088"/>
          </a:xfrm>
        </p:grpSpPr>
        <p:sp>
          <p:nvSpPr>
            <p:cNvPr id="72" name="Zaoblený obdélník 71"/>
            <p:cNvSpPr/>
            <p:nvPr/>
          </p:nvSpPr>
          <p:spPr>
            <a:xfrm>
              <a:off x="2699792" y="5877272"/>
              <a:ext cx="5112568" cy="432048"/>
            </a:xfrm>
            <a:prstGeom prst="roundRect">
              <a:avLst/>
            </a:prstGeom>
            <a:noFill/>
            <a:ln>
              <a:solidFill>
                <a:srgbClr val="045C0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cs-CZ" b="1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žádná záporná hodnota !! </a:t>
              </a:r>
              <a:r>
                <a:rPr lang="cs-CZ" b="1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  <a:sym typeface="Symbol"/>
                </a:rPr>
                <a:t></a:t>
              </a:r>
              <a:r>
                <a:rPr lang="cs-CZ" b="1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 </a:t>
              </a:r>
              <a:r>
                <a:rPr lang="cs-CZ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k</a:t>
              </a:r>
              <a:r>
                <a:rPr lang="cs-CZ" b="1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onec výpočtu</a:t>
              </a:r>
              <a:endParaRPr lang="cs-CZ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74" name="Přímá spojnice se šipkou 73"/>
            <p:cNvCxnSpPr/>
            <p:nvPr/>
          </p:nvCxnSpPr>
          <p:spPr>
            <a:xfrm flipV="1">
              <a:off x="3203848" y="5517232"/>
              <a:ext cx="0" cy="360040"/>
            </a:xfrm>
            <a:prstGeom prst="straightConnector1">
              <a:avLst/>
            </a:prstGeom>
            <a:ln w="28575">
              <a:solidFill>
                <a:srgbClr val="045C04"/>
              </a:solidFill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Přímá spojnice se šipkou 74"/>
            <p:cNvCxnSpPr/>
            <p:nvPr/>
          </p:nvCxnSpPr>
          <p:spPr>
            <a:xfrm flipV="1">
              <a:off x="3923928" y="5529964"/>
              <a:ext cx="0" cy="360040"/>
            </a:xfrm>
            <a:prstGeom prst="straightConnector1">
              <a:avLst/>
            </a:prstGeom>
            <a:ln w="28575">
              <a:solidFill>
                <a:srgbClr val="045C04"/>
              </a:solidFill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Přímá spojnice se šipkou 75"/>
            <p:cNvCxnSpPr/>
            <p:nvPr/>
          </p:nvCxnSpPr>
          <p:spPr>
            <a:xfrm flipV="1">
              <a:off x="4716016" y="5529964"/>
              <a:ext cx="0" cy="360040"/>
            </a:xfrm>
            <a:prstGeom prst="straightConnector1">
              <a:avLst/>
            </a:prstGeom>
            <a:ln w="28575">
              <a:solidFill>
                <a:srgbClr val="045C04"/>
              </a:solidFill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Přímá spojnice se šipkou 76"/>
            <p:cNvCxnSpPr/>
            <p:nvPr/>
          </p:nvCxnSpPr>
          <p:spPr>
            <a:xfrm flipV="1">
              <a:off x="5436096" y="5529964"/>
              <a:ext cx="0" cy="360040"/>
            </a:xfrm>
            <a:prstGeom prst="straightConnector1">
              <a:avLst/>
            </a:prstGeom>
            <a:ln w="28575">
              <a:solidFill>
                <a:srgbClr val="045C04"/>
              </a:solidFill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503288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ovéPole 18"/>
          <p:cNvSpPr txBox="1"/>
          <p:nvPr/>
        </p:nvSpPr>
        <p:spPr>
          <a:xfrm>
            <a:off x="3630054" y="719691"/>
            <a:ext cx="4216353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Řešení problému LP </a:t>
            </a:r>
            <a:r>
              <a:rPr lang="cs-CZ" sz="4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ověříme</a:t>
            </a:r>
            <a:r>
              <a:rPr lang="cs-CZ" sz="32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grafickou metodou:</a:t>
            </a:r>
          </a:p>
          <a:p>
            <a:r>
              <a:rPr lang="cs-CZ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množina </a:t>
            </a:r>
          </a:p>
          <a:p>
            <a:r>
              <a:rPr lang="cs-CZ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přípustných řešení</a:t>
            </a:r>
            <a:r>
              <a:rPr lang="cs-CZ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sz="32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123" name="Skupina 122"/>
          <p:cNvGrpSpPr/>
          <p:nvPr/>
        </p:nvGrpSpPr>
        <p:grpSpPr>
          <a:xfrm>
            <a:off x="971600" y="709042"/>
            <a:ext cx="7272808" cy="5528270"/>
            <a:chOff x="971600" y="709042"/>
            <a:chExt cx="7272808" cy="5528270"/>
          </a:xfrm>
        </p:grpSpPr>
        <p:grpSp>
          <p:nvGrpSpPr>
            <p:cNvPr id="108" name="Skupina 107"/>
            <p:cNvGrpSpPr/>
            <p:nvPr/>
          </p:nvGrpSpPr>
          <p:grpSpPr>
            <a:xfrm>
              <a:off x="1331640" y="1086339"/>
              <a:ext cx="6803910" cy="5134630"/>
              <a:chOff x="1331640" y="1086339"/>
              <a:chExt cx="6803910" cy="5134630"/>
            </a:xfrm>
          </p:grpSpPr>
          <p:grpSp>
            <p:nvGrpSpPr>
              <p:cNvPr id="106" name="Skupina 105"/>
              <p:cNvGrpSpPr/>
              <p:nvPr/>
            </p:nvGrpSpPr>
            <p:grpSpPr>
              <a:xfrm>
                <a:off x="1545892" y="1224839"/>
                <a:ext cx="6589658" cy="4655709"/>
                <a:chOff x="1545892" y="1224839"/>
                <a:chExt cx="6589658" cy="4655709"/>
              </a:xfrm>
            </p:grpSpPr>
            <p:cxnSp>
              <p:nvCxnSpPr>
                <p:cNvPr id="29" name="Přímá spojnice 28"/>
                <p:cNvCxnSpPr/>
                <p:nvPr/>
              </p:nvCxnSpPr>
              <p:spPr>
                <a:xfrm>
                  <a:off x="7618254" y="5769912"/>
                  <a:ext cx="517296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  <a:tailEnd type="arrow" w="lg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33" name="Skupina 32"/>
                <p:cNvGrpSpPr/>
                <p:nvPr/>
              </p:nvGrpSpPr>
              <p:grpSpPr>
                <a:xfrm>
                  <a:off x="1625015" y="5769912"/>
                  <a:ext cx="5993239" cy="110636"/>
                  <a:chOff x="1619672" y="6525344"/>
                  <a:chExt cx="5993239" cy="218648"/>
                </a:xfrm>
              </p:grpSpPr>
              <p:grpSp>
                <p:nvGrpSpPr>
                  <p:cNvPr id="32" name="Skupina 31"/>
                  <p:cNvGrpSpPr/>
                  <p:nvPr/>
                </p:nvGrpSpPr>
                <p:grpSpPr>
                  <a:xfrm>
                    <a:off x="1619672" y="6525344"/>
                    <a:ext cx="1004242" cy="216024"/>
                    <a:chOff x="1619672" y="6525344"/>
                    <a:chExt cx="1004242" cy="216024"/>
                  </a:xfrm>
                </p:grpSpPr>
                <p:cxnSp>
                  <p:nvCxnSpPr>
                    <p:cNvPr id="22" name="Přímá spojnice 21"/>
                    <p:cNvCxnSpPr/>
                    <p:nvPr/>
                  </p:nvCxnSpPr>
                  <p:spPr>
                    <a:xfrm>
                      <a:off x="1619672" y="6525344"/>
                      <a:ext cx="1004242" cy="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1" name="Přímá spojnice 30"/>
                    <p:cNvCxnSpPr/>
                    <p:nvPr/>
                  </p:nvCxnSpPr>
                  <p:spPr>
                    <a:xfrm>
                      <a:off x="2620469" y="6525344"/>
                      <a:ext cx="0" cy="216024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43" name="Skupina 42"/>
                  <p:cNvGrpSpPr/>
                  <p:nvPr/>
                </p:nvGrpSpPr>
                <p:grpSpPr>
                  <a:xfrm>
                    <a:off x="2623914" y="6525344"/>
                    <a:ext cx="1004242" cy="216024"/>
                    <a:chOff x="1619672" y="6525344"/>
                    <a:chExt cx="1004242" cy="216024"/>
                  </a:xfrm>
                </p:grpSpPr>
                <p:cxnSp>
                  <p:nvCxnSpPr>
                    <p:cNvPr id="44" name="Přímá spojnice 43"/>
                    <p:cNvCxnSpPr/>
                    <p:nvPr/>
                  </p:nvCxnSpPr>
                  <p:spPr>
                    <a:xfrm>
                      <a:off x="1619672" y="6525344"/>
                      <a:ext cx="1004242" cy="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5" name="Přímá spojnice 44"/>
                    <p:cNvCxnSpPr/>
                    <p:nvPr/>
                  </p:nvCxnSpPr>
                  <p:spPr>
                    <a:xfrm>
                      <a:off x="2620469" y="6525344"/>
                      <a:ext cx="0" cy="216024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46" name="Skupina 45"/>
                  <p:cNvGrpSpPr/>
                  <p:nvPr/>
                </p:nvGrpSpPr>
                <p:grpSpPr>
                  <a:xfrm>
                    <a:off x="3598778" y="6525344"/>
                    <a:ext cx="1004242" cy="216024"/>
                    <a:chOff x="1619672" y="6525344"/>
                    <a:chExt cx="1004242" cy="216024"/>
                  </a:xfrm>
                </p:grpSpPr>
                <p:cxnSp>
                  <p:nvCxnSpPr>
                    <p:cNvPr id="47" name="Přímá spojnice 46"/>
                    <p:cNvCxnSpPr/>
                    <p:nvPr/>
                  </p:nvCxnSpPr>
                  <p:spPr>
                    <a:xfrm>
                      <a:off x="1619672" y="6525344"/>
                      <a:ext cx="1004242" cy="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8" name="Přímá spojnice 47"/>
                    <p:cNvCxnSpPr/>
                    <p:nvPr/>
                  </p:nvCxnSpPr>
                  <p:spPr>
                    <a:xfrm>
                      <a:off x="2620469" y="6525344"/>
                      <a:ext cx="0" cy="216024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49" name="Skupina 48"/>
                  <p:cNvGrpSpPr/>
                  <p:nvPr/>
                </p:nvGrpSpPr>
                <p:grpSpPr>
                  <a:xfrm>
                    <a:off x="4616990" y="6527968"/>
                    <a:ext cx="1004242" cy="216024"/>
                    <a:chOff x="1619672" y="6525344"/>
                    <a:chExt cx="1004242" cy="216024"/>
                  </a:xfrm>
                </p:grpSpPr>
                <p:cxnSp>
                  <p:nvCxnSpPr>
                    <p:cNvPr id="50" name="Přímá spojnice 49"/>
                    <p:cNvCxnSpPr/>
                    <p:nvPr/>
                  </p:nvCxnSpPr>
                  <p:spPr>
                    <a:xfrm>
                      <a:off x="1619672" y="6525344"/>
                      <a:ext cx="1004242" cy="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51" name="Přímá spojnice 50"/>
                    <p:cNvCxnSpPr/>
                    <p:nvPr/>
                  </p:nvCxnSpPr>
                  <p:spPr>
                    <a:xfrm>
                      <a:off x="2620469" y="6525344"/>
                      <a:ext cx="0" cy="216024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52" name="Skupina 51"/>
                  <p:cNvGrpSpPr/>
                  <p:nvPr/>
                </p:nvGrpSpPr>
                <p:grpSpPr>
                  <a:xfrm>
                    <a:off x="5617787" y="6527968"/>
                    <a:ext cx="1004242" cy="216024"/>
                    <a:chOff x="1619672" y="6525344"/>
                    <a:chExt cx="1004242" cy="216024"/>
                  </a:xfrm>
                </p:grpSpPr>
                <p:cxnSp>
                  <p:nvCxnSpPr>
                    <p:cNvPr id="57" name="Přímá spojnice 56"/>
                    <p:cNvCxnSpPr/>
                    <p:nvPr/>
                  </p:nvCxnSpPr>
                  <p:spPr>
                    <a:xfrm>
                      <a:off x="1619672" y="6525344"/>
                      <a:ext cx="1004242" cy="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58" name="Přímá spojnice 57"/>
                    <p:cNvCxnSpPr/>
                    <p:nvPr/>
                  </p:nvCxnSpPr>
                  <p:spPr>
                    <a:xfrm>
                      <a:off x="2620469" y="6525344"/>
                      <a:ext cx="0" cy="216024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62" name="Skupina 61"/>
                  <p:cNvGrpSpPr/>
                  <p:nvPr/>
                </p:nvGrpSpPr>
                <p:grpSpPr>
                  <a:xfrm>
                    <a:off x="6608669" y="6527968"/>
                    <a:ext cx="1004242" cy="216024"/>
                    <a:chOff x="1619672" y="6525344"/>
                    <a:chExt cx="1004242" cy="216024"/>
                  </a:xfrm>
                </p:grpSpPr>
                <p:cxnSp>
                  <p:nvCxnSpPr>
                    <p:cNvPr id="66" name="Přímá spojnice 65"/>
                    <p:cNvCxnSpPr/>
                    <p:nvPr/>
                  </p:nvCxnSpPr>
                  <p:spPr>
                    <a:xfrm>
                      <a:off x="1619672" y="6525344"/>
                      <a:ext cx="1004242" cy="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67" name="Přímá spojnice 66"/>
                    <p:cNvCxnSpPr/>
                    <p:nvPr/>
                  </p:nvCxnSpPr>
                  <p:spPr>
                    <a:xfrm>
                      <a:off x="2620469" y="6525344"/>
                      <a:ext cx="0" cy="216024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</p:grpSp>
            <p:grpSp>
              <p:nvGrpSpPr>
                <p:cNvPr id="42" name="Skupina 41"/>
                <p:cNvGrpSpPr/>
                <p:nvPr/>
              </p:nvGrpSpPr>
              <p:grpSpPr>
                <a:xfrm>
                  <a:off x="1545892" y="4966638"/>
                  <a:ext cx="82326" cy="758064"/>
                  <a:chOff x="846826" y="5013176"/>
                  <a:chExt cx="288800" cy="758064"/>
                </a:xfrm>
              </p:grpSpPr>
              <p:cxnSp>
                <p:nvCxnSpPr>
                  <p:cNvPr id="39" name="Přímá spojnice 38"/>
                  <p:cNvCxnSpPr/>
                  <p:nvPr/>
                </p:nvCxnSpPr>
                <p:spPr>
                  <a:xfrm flipV="1">
                    <a:off x="1135626" y="5013176"/>
                    <a:ext cx="0" cy="758064"/>
                  </a:xfrm>
                  <a:prstGeom prst="line">
                    <a:avLst/>
                  </a:prstGeom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1" name="Přímá spojnice 40"/>
                  <p:cNvCxnSpPr/>
                  <p:nvPr/>
                </p:nvCxnSpPr>
                <p:spPr>
                  <a:xfrm flipH="1">
                    <a:off x="846826" y="5013176"/>
                    <a:ext cx="288800" cy="0"/>
                  </a:xfrm>
                  <a:prstGeom prst="line">
                    <a:avLst/>
                  </a:prstGeom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76" name="Skupina 75"/>
                <p:cNvGrpSpPr/>
                <p:nvPr/>
              </p:nvGrpSpPr>
              <p:grpSpPr>
                <a:xfrm>
                  <a:off x="1545892" y="4208574"/>
                  <a:ext cx="82326" cy="758064"/>
                  <a:chOff x="846826" y="5013176"/>
                  <a:chExt cx="288800" cy="758064"/>
                </a:xfrm>
              </p:grpSpPr>
              <p:cxnSp>
                <p:nvCxnSpPr>
                  <p:cNvPr id="77" name="Přímá spojnice 76"/>
                  <p:cNvCxnSpPr/>
                  <p:nvPr/>
                </p:nvCxnSpPr>
                <p:spPr>
                  <a:xfrm flipV="1">
                    <a:off x="1135626" y="5013176"/>
                    <a:ext cx="0" cy="758064"/>
                  </a:xfrm>
                  <a:prstGeom prst="line">
                    <a:avLst/>
                  </a:prstGeom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8" name="Přímá spojnice 77"/>
                  <p:cNvCxnSpPr/>
                  <p:nvPr/>
                </p:nvCxnSpPr>
                <p:spPr>
                  <a:xfrm flipH="1">
                    <a:off x="846826" y="5013176"/>
                    <a:ext cx="288800" cy="0"/>
                  </a:xfrm>
                  <a:prstGeom prst="line">
                    <a:avLst/>
                  </a:prstGeom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79" name="Skupina 78"/>
                <p:cNvGrpSpPr/>
                <p:nvPr/>
              </p:nvGrpSpPr>
              <p:grpSpPr>
                <a:xfrm>
                  <a:off x="1546070" y="3488494"/>
                  <a:ext cx="82326" cy="758064"/>
                  <a:chOff x="846826" y="5013176"/>
                  <a:chExt cx="288800" cy="758064"/>
                </a:xfrm>
              </p:grpSpPr>
              <p:cxnSp>
                <p:nvCxnSpPr>
                  <p:cNvPr id="80" name="Přímá spojnice 79"/>
                  <p:cNvCxnSpPr/>
                  <p:nvPr/>
                </p:nvCxnSpPr>
                <p:spPr>
                  <a:xfrm flipV="1">
                    <a:off x="1135626" y="5013176"/>
                    <a:ext cx="0" cy="758064"/>
                  </a:xfrm>
                  <a:prstGeom prst="line">
                    <a:avLst/>
                  </a:prstGeom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1" name="Přímá spojnice 80"/>
                  <p:cNvCxnSpPr/>
                  <p:nvPr/>
                </p:nvCxnSpPr>
                <p:spPr>
                  <a:xfrm flipH="1">
                    <a:off x="846826" y="5013176"/>
                    <a:ext cx="288800" cy="0"/>
                  </a:xfrm>
                  <a:prstGeom prst="line">
                    <a:avLst/>
                  </a:prstGeom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82" name="Skupina 81"/>
                <p:cNvGrpSpPr/>
                <p:nvPr/>
              </p:nvGrpSpPr>
              <p:grpSpPr>
                <a:xfrm>
                  <a:off x="1546070" y="2740183"/>
                  <a:ext cx="82326" cy="758064"/>
                  <a:chOff x="846826" y="5013176"/>
                  <a:chExt cx="288800" cy="758064"/>
                </a:xfrm>
              </p:grpSpPr>
              <p:cxnSp>
                <p:nvCxnSpPr>
                  <p:cNvPr id="83" name="Přímá spojnice 82"/>
                  <p:cNvCxnSpPr/>
                  <p:nvPr/>
                </p:nvCxnSpPr>
                <p:spPr>
                  <a:xfrm flipV="1">
                    <a:off x="1135626" y="5013176"/>
                    <a:ext cx="0" cy="758064"/>
                  </a:xfrm>
                  <a:prstGeom prst="line">
                    <a:avLst/>
                  </a:prstGeom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4" name="Přímá spojnice 83"/>
                  <p:cNvCxnSpPr/>
                  <p:nvPr/>
                </p:nvCxnSpPr>
                <p:spPr>
                  <a:xfrm flipH="1">
                    <a:off x="846826" y="5013176"/>
                    <a:ext cx="288800" cy="0"/>
                  </a:xfrm>
                  <a:prstGeom prst="line">
                    <a:avLst/>
                  </a:prstGeom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85" name="Skupina 84"/>
                <p:cNvGrpSpPr/>
                <p:nvPr/>
              </p:nvGrpSpPr>
              <p:grpSpPr>
                <a:xfrm>
                  <a:off x="1546070" y="1982119"/>
                  <a:ext cx="82326" cy="758064"/>
                  <a:chOff x="846826" y="5013176"/>
                  <a:chExt cx="288800" cy="758064"/>
                </a:xfrm>
              </p:grpSpPr>
              <p:cxnSp>
                <p:nvCxnSpPr>
                  <p:cNvPr id="86" name="Přímá spojnice 85"/>
                  <p:cNvCxnSpPr/>
                  <p:nvPr/>
                </p:nvCxnSpPr>
                <p:spPr>
                  <a:xfrm flipV="1">
                    <a:off x="1135626" y="5013176"/>
                    <a:ext cx="0" cy="758064"/>
                  </a:xfrm>
                  <a:prstGeom prst="line">
                    <a:avLst/>
                  </a:prstGeom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7" name="Přímá spojnice 86"/>
                  <p:cNvCxnSpPr/>
                  <p:nvPr/>
                </p:nvCxnSpPr>
                <p:spPr>
                  <a:xfrm flipH="1">
                    <a:off x="846826" y="5013176"/>
                    <a:ext cx="288800" cy="0"/>
                  </a:xfrm>
                  <a:prstGeom prst="line">
                    <a:avLst/>
                  </a:prstGeom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88" name="Skupina 87"/>
                <p:cNvGrpSpPr/>
                <p:nvPr/>
              </p:nvGrpSpPr>
              <p:grpSpPr>
                <a:xfrm>
                  <a:off x="1546070" y="1224839"/>
                  <a:ext cx="82326" cy="758064"/>
                  <a:chOff x="846826" y="5013176"/>
                  <a:chExt cx="288800" cy="758064"/>
                </a:xfrm>
              </p:grpSpPr>
              <p:cxnSp>
                <p:nvCxnSpPr>
                  <p:cNvPr id="89" name="Přímá spojnice 88"/>
                  <p:cNvCxnSpPr/>
                  <p:nvPr/>
                </p:nvCxnSpPr>
                <p:spPr>
                  <a:xfrm flipV="1">
                    <a:off x="1135626" y="5013176"/>
                    <a:ext cx="0" cy="758064"/>
                  </a:xfrm>
                  <a:prstGeom prst="line">
                    <a:avLst/>
                  </a:prstGeom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0" name="Přímá spojnice 89"/>
                  <p:cNvCxnSpPr/>
                  <p:nvPr/>
                </p:nvCxnSpPr>
                <p:spPr>
                  <a:xfrm flipH="1">
                    <a:off x="846826" y="5013176"/>
                    <a:ext cx="288800" cy="0"/>
                  </a:xfrm>
                  <a:prstGeom prst="line">
                    <a:avLst/>
                  </a:prstGeom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grpSp>
            <p:nvGrpSpPr>
              <p:cNvPr id="107" name="Skupina 106"/>
              <p:cNvGrpSpPr/>
              <p:nvPr/>
            </p:nvGrpSpPr>
            <p:grpSpPr>
              <a:xfrm>
                <a:off x="1331640" y="1086339"/>
                <a:ext cx="6408712" cy="5134630"/>
                <a:chOff x="1331640" y="1086339"/>
                <a:chExt cx="6408712" cy="5134630"/>
              </a:xfrm>
            </p:grpSpPr>
            <p:sp>
              <p:nvSpPr>
                <p:cNvPr id="92" name="TextovéPole 91"/>
                <p:cNvSpPr txBox="1"/>
                <p:nvPr/>
              </p:nvSpPr>
              <p:spPr>
                <a:xfrm>
                  <a:off x="7578334" y="5943970"/>
                  <a:ext cx="162018" cy="276999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r>
                    <a:rPr lang="cs-CZ" dirty="0" smtClean="0"/>
                    <a:t>6</a:t>
                  </a:r>
                  <a:endParaRPr lang="cs-CZ" dirty="0"/>
                </a:p>
              </p:txBody>
            </p:sp>
            <p:sp>
              <p:nvSpPr>
                <p:cNvPr id="93" name="TextovéPole 92"/>
                <p:cNvSpPr txBox="1"/>
                <p:nvPr/>
              </p:nvSpPr>
              <p:spPr>
                <a:xfrm>
                  <a:off x="6588224" y="5943970"/>
                  <a:ext cx="162018" cy="276999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r>
                    <a:rPr lang="cs-CZ" dirty="0" smtClean="0"/>
                    <a:t>5</a:t>
                  </a:r>
                  <a:endParaRPr lang="cs-CZ" dirty="0"/>
                </a:p>
              </p:txBody>
            </p:sp>
            <p:sp>
              <p:nvSpPr>
                <p:cNvPr id="94" name="TextovéPole 93"/>
                <p:cNvSpPr txBox="1"/>
                <p:nvPr/>
              </p:nvSpPr>
              <p:spPr>
                <a:xfrm>
                  <a:off x="5562110" y="5943969"/>
                  <a:ext cx="162018" cy="276999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r>
                    <a:rPr lang="cs-CZ" dirty="0" smtClean="0"/>
                    <a:t>4</a:t>
                  </a:r>
                  <a:endParaRPr lang="cs-CZ" dirty="0"/>
                </a:p>
              </p:txBody>
            </p:sp>
            <p:sp>
              <p:nvSpPr>
                <p:cNvPr id="95" name="TextovéPole 94"/>
                <p:cNvSpPr txBox="1"/>
                <p:nvPr/>
              </p:nvSpPr>
              <p:spPr>
                <a:xfrm>
                  <a:off x="4572000" y="5943968"/>
                  <a:ext cx="162018" cy="276999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r>
                    <a:rPr lang="cs-CZ" dirty="0" smtClean="0"/>
                    <a:t>3</a:t>
                  </a:r>
                  <a:endParaRPr lang="cs-CZ" dirty="0"/>
                </a:p>
              </p:txBody>
            </p:sp>
            <p:sp>
              <p:nvSpPr>
                <p:cNvPr id="96" name="TextovéPole 95"/>
                <p:cNvSpPr txBox="1"/>
                <p:nvPr/>
              </p:nvSpPr>
              <p:spPr>
                <a:xfrm>
                  <a:off x="3563888" y="5943970"/>
                  <a:ext cx="162018" cy="276999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r>
                    <a:rPr lang="cs-CZ" dirty="0" smtClean="0"/>
                    <a:t>2</a:t>
                  </a:r>
                  <a:endParaRPr lang="cs-CZ" dirty="0"/>
                </a:p>
              </p:txBody>
            </p:sp>
            <p:sp>
              <p:nvSpPr>
                <p:cNvPr id="97" name="TextovéPole 96"/>
                <p:cNvSpPr txBox="1"/>
                <p:nvPr/>
              </p:nvSpPr>
              <p:spPr>
                <a:xfrm>
                  <a:off x="2555776" y="5943967"/>
                  <a:ext cx="162018" cy="276999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r>
                    <a:rPr lang="cs-CZ" dirty="0" smtClean="0"/>
                    <a:t>1</a:t>
                  </a:r>
                  <a:endParaRPr lang="cs-CZ" dirty="0"/>
                </a:p>
              </p:txBody>
            </p:sp>
            <p:sp>
              <p:nvSpPr>
                <p:cNvPr id="98" name="TextovéPole 97"/>
                <p:cNvSpPr txBox="1"/>
                <p:nvPr/>
              </p:nvSpPr>
              <p:spPr>
                <a:xfrm>
                  <a:off x="1616227" y="5912734"/>
                  <a:ext cx="162018" cy="276999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r>
                    <a:rPr lang="cs-CZ" dirty="0" smtClean="0"/>
                    <a:t>0</a:t>
                  </a:r>
                  <a:endParaRPr lang="cs-CZ" dirty="0"/>
                </a:p>
              </p:txBody>
            </p:sp>
            <p:sp>
              <p:nvSpPr>
                <p:cNvPr id="99" name="TextovéPole 98"/>
                <p:cNvSpPr txBox="1"/>
                <p:nvPr/>
              </p:nvSpPr>
              <p:spPr>
                <a:xfrm>
                  <a:off x="1331640" y="5563760"/>
                  <a:ext cx="162018" cy="276999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r>
                    <a:rPr lang="cs-CZ" dirty="0" smtClean="0"/>
                    <a:t>0</a:t>
                  </a:r>
                  <a:endParaRPr lang="cs-CZ" dirty="0"/>
                </a:p>
              </p:txBody>
            </p:sp>
            <p:sp>
              <p:nvSpPr>
                <p:cNvPr id="100" name="TextovéPole 99"/>
                <p:cNvSpPr txBox="1"/>
                <p:nvPr/>
              </p:nvSpPr>
              <p:spPr>
                <a:xfrm>
                  <a:off x="1331640" y="4828138"/>
                  <a:ext cx="162018" cy="276999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r>
                    <a:rPr lang="cs-CZ" dirty="0" smtClean="0"/>
                    <a:t>1</a:t>
                  </a:r>
                  <a:endParaRPr lang="cs-CZ" dirty="0"/>
                </a:p>
              </p:txBody>
            </p:sp>
            <p:sp>
              <p:nvSpPr>
                <p:cNvPr id="101" name="TextovéPole 100"/>
                <p:cNvSpPr txBox="1"/>
                <p:nvPr/>
              </p:nvSpPr>
              <p:spPr>
                <a:xfrm>
                  <a:off x="1331640" y="4088105"/>
                  <a:ext cx="162018" cy="276999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r>
                    <a:rPr lang="cs-CZ" dirty="0" smtClean="0"/>
                    <a:t>2</a:t>
                  </a:r>
                  <a:endParaRPr lang="cs-CZ" dirty="0"/>
                </a:p>
              </p:txBody>
            </p:sp>
            <p:sp>
              <p:nvSpPr>
                <p:cNvPr id="102" name="TextovéPole 101"/>
                <p:cNvSpPr txBox="1"/>
                <p:nvPr/>
              </p:nvSpPr>
              <p:spPr>
                <a:xfrm>
                  <a:off x="1331640" y="3359747"/>
                  <a:ext cx="162018" cy="276999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r>
                    <a:rPr lang="cs-CZ" dirty="0" smtClean="0"/>
                    <a:t>3</a:t>
                  </a:r>
                  <a:endParaRPr lang="cs-CZ" dirty="0"/>
                </a:p>
              </p:txBody>
            </p:sp>
            <p:sp>
              <p:nvSpPr>
                <p:cNvPr id="103" name="TextovéPole 102"/>
                <p:cNvSpPr txBox="1"/>
                <p:nvPr/>
              </p:nvSpPr>
              <p:spPr>
                <a:xfrm>
                  <a:off x="1331640" y="2601683"/>
                  <a:ext cx="162018" cy="276999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r>
                    <a:rPr lang="cs-CZ" dirty="0" smtClean="0"/>
                    <a:t>4</a:t>
                  </a:r>
                  <a:endParaRPr lang="cs-CZ" dirty="0"/>
                </a:p>
              </p:txBody>
            </p:sp>
            <p:sp>
              <p:nvSpPr>
                <p:cNvPr id="104" name="TextovéPole 103"/>
                <p:cNvSpPr txBox="1"/>
                <p:nvPr/>
              </p:nvSpPr>
              <p:spPr>
                <a:xfrm>
                  <a:off x="1331640" y="1841807"/>
                  <a:ext cx="162018" cy="276999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r>
                    <a:rPr lang="cs-CZ" dirty="0" smtClean="0"/>
                    <a:t>5</a:t>
                  </a:r>
                  <a:endParaRPr lang="cs-CZ" dirty="0"/>
                </a:p>
              </p:txBody>
            </p:sp>
            <p:sp>
              <p:nvSpPr>
                <p:cNvPr id="105" name="TextovéPole 104"/>
                <p:cNvSpPr txBox="1"/>
                <p:nvPr/>
              </p:nvSpPr>
              <p:spPr>
                <a:xfrm>
                  <a:off x="1331640" y="1086339"/>
                  <a:ext cx="162018" cy="276999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r>
                    <a:rPr lang="cs-CZ" dirty="0" smtClean="0"/>
                    <a:t>6</a:t>
                  </a:r>
                  <a:endParaRPr lang="cs-CZ" dirty="0"/>
                </a:p>
              </p:txBody>
            </p:sp>
          </p:grpSp>
        </p:grpSp>
        <p:grpSp>
          <p:nvGrpSpPr>
            <p:cNvPr id="122" name="Skupina 121"/>
            <p:cNvGrpSpPr/>
            <p:nvPr/>
          </p:nvGrpSpPr>
          <p:grpSpPr>
            <a:xfrm>
              <a:off x="971600" y="709042"/>
              <a:ext cx="7272808" cy="5528270"/>
              <a:chOff x="971600" y="709042"/>
              <a:chExt cx="7272808" cy="5528270"/>
            </a:xfrm>
          </p:grpSpPr>
          <p:sp>
            <p:nvSpPr>
              <p:cNvPr id="3" name="Rovnoramenný trojúhelník 2"/>
              <p:cNvSpPr/>
              <p:nvPr/>
            </p:nvSpPr>
            <p:spPr>
              <a:xfrm>
                <a:off x="1616227" y="1086339"/>
                <a:ext cx="3013905" cy="4698750"/>
              </a:xfrm>
              <a:custGeom>
                <a:avLst/>
                <a:gdLst>
                  <a:gd name="connsiteX0" fmla="*/ 0 w 3063784"/>
                  <a:gd name="connsiteY0" fmla="*/ 2127347 h 2127347"/>
                  <a:gd name="connsiteX1" fmla="*/ 1531892 w 3063784"/>
                  <a:gd name="connsiteY1" fmla="*/ 0 h 2127347"/>
                  <a:gd name="connsiteX2" fmla="*/ 3063784 w 3063784"/>
                  <a:gd name="connsiteY2" fmla="*/ 2127347 h 2127347"/>
                  <a:gd name="connsiteX3" fmla="*/ 0 w 3063784"/>
                  <a:gd name="connsiteY3" fmla="*/ 2127347 h 2127347"/>
                  <a:gd name="connsiteX0" fmla="*/ 0 w 3063784"/>
                  <a:gd name="connsiteY0" fmla="*/ 2310227 h 2310227"/>
                  <a:gd name="connsiteX1" fmla="*/ 7892 w 3063784"/>
                  <a:gd name="connsiteY1" fmla="*/ 0 h 2310227"/>
                  <a:gd name="connsiteX2" fmla="*/ 3063784 w 3063784"/>
                  <a:gd name="connsiteY2" fmla="*/ 2310227 h 2310227"/>
                  <a:gd name="connsiteX3" fmla="*/ 0 w 3063784"/>
                  <a:gd name="connsiteY3" fmla="*/ 2310227 h 2310227"/>
                  <a:gd name="connsiteX0" fmla="*/ 0 w 3124744"/>
                  <a:gd name="connsiteY0" fmla="*/ 2310227 h 2310227"/>
                  <a:gd name="connsiteX1" fmla="*/ 7892 w 3124744"/>
                  <a:gd name="connsiteY1" fmla="*/ 0 h 2310227"/>
                  <a:gd name="connsiteX2" fmla="*/ 3124744 w 3124744"/>
                  <a:gd name="connsiteY2" fmla="*/ 2310227 h 2310227"/>
                  <a:gd name="connsiteX3" fmla="*/ 0 w 3124744"/>
                  <a:gd name="connsiteY3" fmla="*/ 2310227 h 2310227"/>
                  <a:gd name="connsiteX0" fmla="*/ 0 w 3139984"/>
                  <a:gd name="connsiteY0" fmla="*/ 2310227 h 2310227"/>
                  <a:gd name="connsiteX1" fmla="*/ 7892 w 3139984"/>
                  <a:gd name="connsiteY1" fmla="*/ 0 h 2310227"/>
                  <a:gd name="connsiteX2" fmla="*/ 3139984 w 3139984"/>
                  <a:gd name="connsiteY2" fmla="*/ 2310227 h 2310227"/>
                  <a:gd name="connsiteX3" fmla="*/ 0 w 3139984"/>
                  <a:gd name="connsiteY3" fmla="*/ 2310227 h 231022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139984" h="2310227">
                    <a:moveTo>
                      <a:pt x="0" y="2310227"/>
                    </a:moveTo>
                    <a:cubicBezTo>
                      <a:pt x="2631" y="1540151"/>
                      <a:pt x="5261" y="770076"/>
                      <a:pt x="7892" y="0"/>
                    </a:cubicBezTo>
                    <a:lnTo>
                      <a:pt x="3139984" y="2310227"/>
                    </a:lnTo>
                    <a:lnTo>
                      <a:pt x="0" y="2310227"/>
                    </a:lnTo>
                    <a:close/>
                  </a:path>
                </a:pathLst>
              </a:custGeom>
              <a:solidFill>
                <a:schemeClr val="bg2">
                  <a:lumMod val="50000"/>
                  <a:alpha val="54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8" name="Pravoúhlý trojúhelník 7"/>
              <p:cNvSpPr/>
              <p:nvPr/>
            </p:nvSpPr>
            <p:spPr>
              <a:xfrm>
                <a:off x="1616226" y="2740182"/>
                <a:ext cx="6002027" cy="3044907"/>
              </a:xfrm>
              <a:prstGeom prst="rtTriangle">
                <a:avLst/>
              </a:prstGeom>
              <a:solidFill>
                <a:srgbClr val="00B050">
                  <a:alpha val="54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cxnSp>
            <p:nvCxnSpPr>
              <p:cNvPr id="9" name="Přímá spojnice 8"/>
              <p:cNvCxnSpPr/>
              <p:nvPr/>
            </p:nvCxnSpPr>
            <p:spPr>
              <a:xfrm>
                <a:off x="1331640" y="709042"/>
                <a:ext cx="3600400" cy="5528270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Přímá spojnice 11"/>
              <p:cNvCxnSpPr/>
              <p:nvPr/>
            </p:nvCxnSpPr>
            <p:spPr>
              <a:xfrm>
                <a:off x="971600" y="2403214"/>
                <a:ext cx="7272808" cy="3690082"/>
              </a:xfrm>
              <a:prstGeom prst="line">
                <a:avLst/>
              </a:prstGeom>
              <a:ln w="25400">
                <a:solidFill>
                  <a:srgbClr val="045C04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" name="Obdélník 9"/>
              <p:cNvSpPr/>
              <p:nvPr/>
            </p:nvSpPr>
            <p:spPr>
              <a:xfrm>
                <a:off x="1625014" y="2740183"/>
                <a:ext cx="2992225" cy="3048617"/>
              </a:xfrm>
              <a:custGeom>
                <a:avLst/>
                <a:gdLst>
                  <a:gd name="connsiteX0" fmla="*/ 0 w 2198012"/>
                  <a:gd name="connsiteY0" fmla="*/ 0 h 2313939"/>
                  <a:gd name="connsiteX1" fmla="*/ 2198012 w 2198012"/>
                  <a:gd name="connsiteY1" fmla="*/ 0 h 2313939"/>
                  <a:gd name="connsiteX2" fmla="*/ 2198012 w 2198012"/>
                  <a:gd name="connsiteY2" fmla="*/ 2313939 h 2313939"/>
                  <a:gd name="connsiteX3" fmla="*/ 0 w 2198012"/>
                  <a:gd name="connsiteY3" fmla="*/ 2313939 h 2313939"/>
                  <a:gd name="connsiteX4" fmla="*/ 0 w 2198012"/>
                  <a:gd name="connsiteY4" fmla="*/ 0 h 2313939"/>
                  <a:gd name="connsiteX0" fmla="*/ 0 w 2198012"/>
                  <a:gd name="connsiteY0" fmla="*/ 0 h 2313939"/>
                  <a:gd name="connsiteX1" fmla="*/ 1344572 w 2198012"/>
                  <a:gd name="connsiteY1" fmla="*/ 1173480 h 2313939"/>
                  <a:gd name="connsiteX2" fmla="*/ 2198012 w 2198012"/>
                  <a:gd name="connsiteY2" fmla="*/ 2313939 h 2313939"/>
                  <a:gd name="connsiteX3" fmla="*/ 0 w 2198012"/>
                  <a:gd name="connsiteY3" fmla="*/ 2313939 h 2313939"/>
                  <a:gd name="connsiteX4" fmla="*/ 0 w 2198012"/>
                  <a:gd name="connsiteY4" fmla="*/ 0 h 2313939"/>
                  <a:gd name="connsiteX0" fmla="*/ 0 w 2198012"/>
                  <a:gd name="connsiteY0" fmla="*/ 0 h 2313939"/>
                  <a:gd name="connsiteX1" fmla="*/ 1283612 w 2198012"/>
                  <a:gd name="connsiteY1" fmla="*/ 914400 h 2313939"/>
                  <a:gd name="connsiteX2" fmla="*/ 2198012 w 2198012"/>
                  <a:gd name="connsiteY2" fmla="*/ 2313939 h 2313939"/>
                  <a:gd name="connsiteX3" fmla="*/ 0 w 2198012"/>
                  <a:gd name="connsiteY3" fmla="*/ 2313939 h 2313939"/>
                  <a:gd name="connsiteX4" fmla="*/ 0 w 2198012"/>
                  <a:gd name="connsiteY4" fmla="*/ 0 h 2313939"/>
                  <a:gd name="connsiteX0" fmla="*/ 0 w 2198012"/>
                  <a:gd name="connsiteY0" fmla="*/ 0 h 2313939"/>
                  <a:gd name="connsiteX1" fmla="*/ 1207412 w 2198012"/>
                  <a:gd name="connsiteY1" fmla="*/ 899160 h 2313939"/>
                  <a:gd name="connsiteX2" fmla="*/ 2198012 w 2198012"/>
                  <a:gd name="connsiteY2" fmla="*/ 2313939 h 2313939"/>
                  <a:gd name="connsiteX3" fmla="*/ 0 w 2198012"/>
                  <a:gd name="connsiteY3" fmla="*/ 2313939 h 2313939"/>
                  <a:gd name="connsiteX4" fmla="*/ 0 w 2198012"/>
                  <a:gd name="connsiteY4" fmla="*/ 0 h 2313939"/>
                  <a:gd name="connsiteX0" fmla="*/ 0 w 2198012"/>
                  <a:gd name="connsiteY0" fmla="*/ 0 h 2313939"/>
                  <a:gd name="connsiteX1" fmla="*/ 1253132 w 2198012"/>
                  <a:gd name="connsiteY1" fmla="*/ 899160 h 2313939"/>
                  <a:gd name="connsiteX2" fmla="*/ 2198012 w 2198012"/>
                  <a:gd name="connsiteY2" fmla="*/ 2313939 h 2313939"/>
                  <a:gd name="connsiteX3" fmla="*/ 0 w 2198012"/>
                  <a:gd name="connsiteY3" fmla="*/ 2313939 h 2313939"/>
                  <a:gd name="connsiteX4" fmla="*/ 0 w 2198012"/>
                  <a:gd name="connsiteY4" fmla="*/ 0 h 2313939"/>
                  <a:gd name="connsiteX0" fmla="*/ 0 w 2198012"/>
                  <a:gd name="connsiteY0" fmla="*/ 0 h 2313939"/>
                  <a:gd name="connsiteX1" fmla="*/ 1222652 w 2198012"/>
                  <a:gd name="connsiteY1" fmla="*/ 868680 h 2313939"/>
                  <a:gd name="connsiteX2" fmla="*/ 2198012 w 2198012"/>
                  <a:gd name="connsiteY2" fmla="*/ 2313939 h 2313939"/>
                  <a:gd name="connsiteX3" fmla="*/ 0 w 2198012"/>
                  <a:gd name="connsiteY3" fmla="*/ 2313939 h 2313939"/>
                  <a:gd name="connsiteX4" fmla="*/ 0 w 2198012"/>
                  <a:gd name="connsiteY4" fmla="*/ 0 h 2313939"/>
                  <a:gd name="connsiteX0" fmla="*/ 0 w 2198012"/>
                  <a:gd name="connsiteY0" fmla="*/ 0 h 2313939"/>
                  <a:gd name="connsiteX1" fmla="*/ 1110703 w 2198012"/>
                  <a:gd name="connsiteY1" fmla="*/ 556362 h 2313939"/>
                  <a:gd name="connsiteX2" fmla="*/ 2198012 w 2198012"/>
                  <a:gd name="connsiteY2" fmla="*/ 2313939 h 2313939"/>
                  <a:gd name="connsiteX3" fmla="*/ 0 w 2198012"/>
                  <a:gd name="connsiteY3" fmla="*/ 2313939 h 2313939"/>
                  <a:gd name="connsiteX4" fmla="*/ 0 w 2198012"/>
                  <a:gd name="connsiteY4" fmla="*/ 0 h 2313939"/>
                  <a:gd name="connsiteX0" fmla="*/ 0 w 2198012"/>
                  <a:gd name="connsiteY0" fmla="*/ 0 h 2313939"/>
                  <a:gd name="connsiteX1" fmla="*/ 1099508 w 2198012"/>
                  <a:gd name="connsiteY1" fmla="*/ 567930 h 2313939"/>
                  <a:gd name="connsiteX2" fmla="*/ 2198012 w 2198012"/>
                  <a:gd name="connsiteY2" fmla="*/ 2313939 h 2313939"/>
                  <a:gd name="connsiteX3" fmla="*/ 0 w 2198012"/>
                  <a:gd name="connsiteY3" fmla="*/ 2313939 h 2313939"/>
                  <a:gd name="connsiteX4" fmla="*/ 0 w 2198012"/>
                  <a:gd name="connsiteY4" fmla="*/ 0 h 23139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198012" h="2313939">
                    <a:moveTo>
                      <a:pt x="0" y="0"/>
                    </a:moveTo>
                    <a:lnTo>
                      <a:pt x="1099508" y="567930"/>
                    </a:lnTo>
                    <a:lnTo>
                      <a:pt x="2198012" y="2313939"/>
                    </a:lnTo>
                    <a:lnTo>
                      <a:pt x="0" y="2313939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0000"/>
              </a:solidFill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cxnSp>
            <p:nvCxnSpPr>
              <p:cNvPr id="120" name="Přímá spojnice se šipkou 119"/>
              <p:cNvCxnSpPr>
                <a:stCxn id="3" idx="1"/>
              </p:cNvCxnSpPr>
              <p:nvPr/>
            </p:nvCxnSpPr>
            <p:spPr>
              <a:xfrm flipV="1">
                <a:off x="1623802" y="709043"/>
                <a:ext cx="24998" cy="377296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148535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ovéPole 18"/>
          <p:cNvSpPr txBox="1"/>
          <p:nvPr/>
        </p:nvSpPr>
        <p:spPr>
          <a:xfrm>
            <a:off x="2717794" y="951851"/>
            <a:ext cx="581464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smtClean="0">
                <a:solidFill>
                  <a:srgbClr val="C00000"/>
                </a:solidFill>
                <a:cs typeface="Times New Roman" panose="02020603050405020304" pitchFamily="18" charset="0"/>
              </a:rPr>
              <a:t>účelová funkce:  x</a:t>
            </a:r>
            <a:r>
              <a:rPr lang="cs-CZ" sz="3200" baseline="-25000" dirty="0" smtClean="0">
                <a:solidFill>
                  <a:srgbClr val="C00000"/>
                </a:solidFill>
                <a:cs typeface="Times New Roman" panose="02020603050405020304" pitchFamily="18" charset="0"/>
              </a:rPr>
              <a:t>1</a:t>
            </a:r>
            <a:r>
              <a:rPr lang="cs-CZ" sz="3200" dirty="0" smtClean="0">
                <a:solidFill>
                  <a:srgbClr val="C00000"/>
                </a:solidFill>
                <a:cs typeface="Times New Roman" panose="02020603050405020304" pitchFamily="18" charset="0"/>
              </a:rPr>
              <a:t> + x</a:t>
            </a:r>
            <a:r>
              <a:rPr lang="cs-CZ" sz="3200" baseline="-25000" dirty="0" smtClean="0">
                <a:solidFill>
                  <a:srgbClr val="C00000"/>
                </a:solidFill>
                <a:cs typeface="Times New Roman" panose="02020603050405020304" pitchFamily="18" charset="0"/>
              </a:rPr>
              <a:t>2</a:t>
            </a:r>
            <a:r>
              <a:rPr lang="cs-CZ" sz="3200" dirty="0" smtClean="0">
                <a:solidFill>
                  <a:srgbClr val="C00000"/>
                </a:solidFill>
                <a:cs typeface="Times New Roman" panose="02020603050405020304" pitchFamily="18" charset="0"/>
              </a:rPr>
              <a:t> = c = 6</a:t>
            </a:r>
          </a:p>
          <a:p>
            <a:r>
              <a:rPr lang="cs-CZ" sz="3200" dirty="0" smtClean="0">
                <a:solidFill>
                  <a:srgbClr val="C00000"/>
                </a:solidFill>
                <a:cs typeface="Times New Roman" panose="02020603050405020304" pitchFamily="18" charset="0"/>
              </a:rPr>
              <a:t>dotykový bod:  P</a:t>
            </a:r>
            <a:r>
              <a:rPr lang="en-US" sz="3200" dirty="0" smtClean="0">
                <a:solidFill>
                  <a:srgbClr val="C00000"/>
                </a:solidFill>
                <a:cs typeface="Times New Roman" panose="02020603050405020304" pitchFamily="18" charset="0"/>
              </a:rPr>
              <a:t>[</a:t>
            </a:r>
            <a:r>
              <a:rPr lang="cs-CZ" sz="3200" dirty="0" smtClean="0">
                <a:solidFill>
                  <a:srgbClr val="C00000"/>
                </a:solidFill>
                <a:cs typeface="Times New Roman" panose="02020603050405020304" pitchFamily="18" charset="0"/>
              </a:rPr>
              <a:t> </a:t>
            </a:r>
            <a:r>
              <a:rPr lang="cs-CZ" sz="3200" b="1" dirty="0" smtClean="0">
                <a:solidFill>
                  <a:srgbClr val="0070C0"/>
                </a:solidFill>
                <a:cs typeface="Times New Roman" panose="02020603050405020304" pitchFamily="18" charset="0"/>
              </a:rPr>
              <a:t>1,5</a:t>
            </a:r>
            <a:r>
              <a:rPr lang="cs-CZ" sz="3200" dirty="0" smtClean="0">
                <a:solidFill>
                  <a:srgbClr val="C00000"/>
                </a:solidFill>
                <a:cs typeface="Times New Roman" panose="02020603050405020304" pitchFamily="18" charset="0"/>
              </a:rPr>
              <a:t> ; </a:t>
            </a:r>
            <a:r>
              <a:rPr lang="cs-CZ" sz="3200" b="1" dirty="0" smtClean="0">
                <a:solidFill>
                  <a:srgbClr val="0070C0"/>
                </a:solidFill>
                <a:cs typeface="Times New Roman" panose="02020603050405020304" pitchFamily="18" charset="0"/>
              </a:rPr>
              <a:t>3</a:t>
            </a:r>
            <a:r>
              <a:rPr lang="cs-CZ" sz="3200" b="1" dirty="0" smtClean="0">
                <a:solidFill>
                  <a:srgbClr val="FF0000"/>
                </a:solidFill>
                <a:cs typeface="Times New Roman" panose="02020603050405020304" pitchFamily="18" charset="0"/>
              </a:rPr>
              <a:t> </a:t>
            </a:r>
            <a:r>
              <a:rPr lang="en-US" sz="3200" dirty="0" smtClean="0">
                <a:solidFill>
                  <a:srgbClr val="C00000"/>
                </a:solidFill>
                <a:cs typeface="Times New Roman" panose="02020603050405020304" pitchFamily="18" charset="0"/>
              </a:rPr>
              <a:t>]</a:t>
            </a:r>
            <a:endParaRPr lang="cs-CZ" sz="3200" dirty="0" smtClean="0">
              <a:solidFill>
                <a:srgbClr val="C00000"/>
              </a:solidFill>
              <a:cs typeface="Times New Roman" panose="02020603050405020304" pitchFamily="18" charset="0"/>
            </a:endParaRPr>
          </a:p>
          <a:p>
            <a:r>
              <a:rPr lang="cs-CZ" sz="3200" dirty="0" smtClean="0">
                <a:solidFill>
                  <a:srgbClr val="C00000"/>
                </a:solidFill>
                <a:cs typeface="Times New Roman" panose="02020603050405020304" pitchFamily="18" charset="0"/>
              </a:rPr>
              <a:t>hledané maximum: </a:t>
            </a:r>
            <a:r>
              <a:rPr lang="cs-CZ" sz="3200" dirty="0" smtClean="0">
                <a:solidFill>
                  <a:srgbClr val="0070C0"/>
                </a:solidFill>
                <a:cs typeface="Times New Roman" panose="02020603050405020304" pitchFamily="18" charset="0"/>
              </a:rPr>
              <a:t>1,5</a:t>
            </a:r>
            <a:r>
              <a:rPr lang="cs-CZ" sz="3200" dirty="0" smtClean="0">
                <a:solidFill>
                  <a:srgbClr val="C00000"/>
                </a:solidFill>
                <a:cs typeface="Times New Roman" panose="02020603050405020304" pitchFamily="18" charset="0"/>
              </a:rPr>
              <a:t> + </a:t>
            </a:r>
            <a:r>
              <a:rPr lang="cs-CZ" sz="3200" dirty="0" smtClean="0">
                <a:solidFill>
                  <a:srgbClr val="0070C0"/>
                </a:solidFill>
                <a:cs typeface="Times New Roman" panose="02020603050405020304" pitchFamily="18" charset="0"/>
              </a:rPr>
              <a:t>3</a:t>
            </a:r>
            <a:r>
              <a:rPr lang="cs-CZ" sz="3200" dirty="0" smtClean="0">
                <a:solidFill>
                  <a:srgbClr val="C00000"/>
                </a:solidFill>
                <a:cs typeface="Times New Roman" panose="02020603050405020304" pitchFamily="18" charset="0"/>
              </a:rPr>
              <a:t> = </a:t>
            </a:r>
            <a:r>
              <a:rPr lang="cs-CZ" sz="3200" b="1" dirty="0" smtClean="0">
                <a:solidFill>
                  <a:srgbClr val="FF0000"/>
                </a:solidFill>
                <a:cs typeface="Times New Roman" panose="02020603050405020304" pitchFamily="18" charset="0"/>
              </a:rPr>
              <a:t>4,5</a:t>
            </a:r>
            <a:endParaRPr lang="cs-CZ" sz="3200" b="1" dirty="0">
              <a:solidFill>
                <a:srgbClr val="FF0000"/>
              </a:solidFill>
              <a:cs typeface="Times New Roman" panose="02020603050405020304" pitchFamily="18" charset="0"/>
            </a:endParaRPr>
          </a:p>
        </p:txBody>
      </p:sp>
      <p:grpSp>
        <p:nvGrpSpPr>
          <p:cNvPr id="14" name="Skupina 13"/>
          <p:cNvGrpSpPr/>
          <p:nvPr/>
        </p:nvGrpSpPr>
        <p:grpSpPr>
          <a:xfrm>
            <a:off x="707421" y="709042"/>
            <a:ext cx="7536987" cy="5797740"/>
            <a:chOff x="707421" y="709042"/>
            <a:chExt cx="7536987" cy="5797740"/>
          </a:xfrm>
        </p:grpSpPr>
        <p:grpSp>
          <p:nvGrpSpPr>
            <p:cNvPr id="123" name="Skupina 122"/>
            <p:cNvGrpSpPr/>
            <p:nvPr/>
          </p:nvGrpSpPr>
          <p:grpSpPr>
            <a:xfrm>
              <a:off x="971600" y="709042"/>
              <a:ext cx="7272808" cy="5528270"/>
              <a:chOff x="971600" y="709042"/>
              <a:chExt cx="7272808" cy="5528270"/>
            </a:xfrm>
          </p:grpSpPr>
          <p:grpSp>
            <p:nvGrpSpPr>
              <p:cNvPr id="108" name="Skupina 107"/>
              <p:cNvGrpSpPr/>
              <p:nvPr/>
            </p:nvGrpSpPr>
            <p:grpSpPr>
              <a:xfrm>
                <a:off x="1331640" y="1086339"/>
                <a:ext cx="6803910" cy="5134630"/>
                <a:chOff x="1331640" y="1086339"/>
                <a:chExt cx="6803910" cy="5134630"/>
              </a:xfrm>
            </p:grpSpPr>
            <p:grpSp>
              <p:nvGrpSpPr>
                <p:cNvPr id="106" name="Skupina 105"/>
                <p:cNvGrpSpPr/>
                <p:nvPr/>
              </p:nvGrpSpPr>
              <p:grpSpPr>
                <a:xfrm>
                  <a:off x="1545892" y="1224839"/>
                  <a:ext cx="6589658" cy="4655709"/>
                  <a:chOff x="1545892" y="1224839"/>
                  <a:chExt cx="6589658" cy="4655709"/>
                </a:xfrm>
              </p:grpSpPr>
              <p:cxnSp>
                <p:nvCxnSpPr>
                  <p:cNvPr id="29" name="Přímá spojnice 28"/>
                  <p:cNvCxnSpPr/>
                  <p:nvPr/>
                </p:nvCxnSpPr>
                <p:spPr>
                  <a:xfrm>
                    <a:off x="7618254" y="5769912"/>
                    <a:ext cx="517296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  <a:tailEnd type="arrow" w="lg" len="me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grpSp>
                <p:nvGrpSpPr>
                  <p:cNvPr id="33" name="Skupina 32"/>
                  <p:cNvGrpSpPr/>
                  <p:nvPr/>
                </p:nvGrpSpPr>
                <p:grpSpPr>
                  <a:xfrm>
                    <a:off x="1625015" y="5769912"/>
                    <a:ext cx="5993239" cy="110636"/>
                    <a:chOff x="1619672" y="6525344"/>
                    <a:chExt cx="5993239" cy="218648"/>
                  </a:xfrm>
                </p:grpSpPr>
                <p:grpSp>
                  <p:nvGrpSpPr>
                    <p:cNvPr id="32" name="Skupina 31"/>
                    <p:cNvGrpSpPr/>
                    <p:nvPr/>
                  </p:nvGrpSpPr>
                  <p:grpSpPr>
                    <a:xfrm>
                      <a:off x="1619672" y="6525344"/>
                      <a:ext cx="1004242" cy="216024"/>
                      <a:chOff x="1619672" y="6525344"/>
                      <a:chExt cx="1004242" cy="216024"/>
                    </a:xfrm>
                  </p:grpSpPr>
                  <p:cxnSp>
                    <p:nvCxnSpPr>
                      <p:cNvPr id="22" name="Přímá spojnice 21"/>
                      <p:cNvCxnSpPr/>
                      <p:nvPr/>
                    </p:nvCxnSpPr>
                    <p:spPr>
                      <a:xfrm>
                        <a:off x="1619672" y="6525344"/>
                        <a:ext cx="1004242" cy="0"/>
                      </a:xfrm>
                      <a:prstGeom prst="line">
                        <a:avLst/>
                      </a:prstGeom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1" name="Přímá spojnice 30"/>
                      <p:cNvCxnSpPr/>
                      <p:nvPr/>
                    </p:nvCxnSpPr>
                    <p:spPr>
                      <a:xfrm>
                        <a:off x="2620469" y="6525344"/>
                        <a:ext cx="0" cy="216024"/>
                      </a:xfrm>
                      <a:prstGeom prst="line">
                        <a:avLst/>
                      </a:prstGeom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43" name="Skupina 42"/>
                    <p:cNvGrpSpPr/>
                    <p:nvPr/>
                  </p:nvGrpSpPr>
                  <p:grpSpPr>
                    <a:xfrm>
                      <a:off x="2623914" y="6525344"/>
                      <a:ext cx="1004242" cy="216024"/>
                      <a:chOff x="1619672" y="6525344"/>
                      <a:chExt cx="1004242" cy="216024"/>
                    </a:xfrm>
                  </p:grpSpPr>
                  <p:cxnSp>
                    <p:nvCxnSpPr>
                      <p:cNvPr id="44" name="Přímá spojnice 43"/>
                      <p:cNvCxnSpPr/>
                      <p:nvPr/>
                    </p:nvCxnSpPr>
                    <p:spPr>
                      <a:xfrm>
                        <a:off x="1619672" y="6525344"/>
                        <a:ext cx="1004242" cy="0"/>
                      </a:xfrm>
                      <a:prstGeom prst="line">
                        <a:avLst/>
                      </a:prstGeom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45" name="Přímá spojnice 44"/>
                      <p:cNvCxnSpPr/>
                      <p:nvPr/>
                    </p:nvCxnSpPr>
                    <p:spPr>
                      <a:xfrm>
                        <a:off x="2620469" y="6525344"/>
                        <a:ext cx="0" cy="216024"/>
                      </a:xfrm>
                      <a:prstGeom prst="line">
                        <a:avLst/>
                      </a:prstGeom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46" name="Skupina 45"/>
                    <p:cNvGrpSpPr/>
                    <p:nvPr/>
                  </p:nvGrpSpPr>
                  <p:grpSpPr>
                    <a:xfrm>
                      <a:off x="3598778" y="6525344"/>
                      <a:ext cx="1004242" cy="216024"/>
                      <a:chOff x="1619672" y="6525344"/>
                      <a:chExt cx="1004242" cy="216024"/>
                    </a:xfrm>
                  </p:grpSpPr>
                  <p:cxnSp>
                    <p:nvCxnSpPr>
                      <p:cNvPr id="47" name="Přímá spojnice 46"/>
                      <p:cNvCxnSpPr/>
                      <p:nvPr/>
                    </p:nvCxnSpPr>
                    <p:spPr>
                      <a:xfrm>
                        <a:off x="1619672" y="6525344"/>
                        <a:ext cx="1004242" cy="0"/>
                      </a:xfrm>
                      <a:prstGeom prst="line">
                        <a:avLst/>
                      </a:prstGeom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48" name="Přímá spojnice 47"/>
                      <p:cNvCxnSpPr/>
                      <p:nvPr/>
                    </p:nvCxnSpPr>
                    <p:spPr>
                      <a:xfrm>
                        <a:off x="2620469" y="6525344"/>
                        <a:ext cx="0" cy="216024"/>
                      </a:xfrm>
                      <a:prstGeom prst="line">
                        <a:avLst/>
                      </a:prstGeom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49" name="Skupina 48"/>
                    <p:cNvGrpSpPr/>
                    <p:nvPr/>
                  </p:nvGrpSpPr>
                  <p:grpSpPr>
                    <a:xfrm>
                      <a:off x="4616990" y="6527968"/>
                      <a:ext cx="1004242" cy="216024"/>
                      <a:chOff x="1619672" y="6525344"/>
                      <a:chExt cx="1004242" cy="216024"/>
                    </a:xfrm>
                  </p:grpSpPr>
                  <p:cxnSp>
                    <p:nvCxnSpPr>
                      <p:cNvPr id="50" name="Přímá spojnice 49"/>
                      <p:cNvCxnSpPr/>
                      <p:nvPr/>
                    </p:nvCxnSpPr>
                    <p:spPr>
                      <a:xfrm>
                        <a:off x="1619672" y="6525344"/>
                        <a:ext cx="1004242" cy="0"/>
                      </a:xfrm>
                      <a:prstGeom prst="line">
                        <a:avLst/>
                      </a:prstGeom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51" name="Přímá spojnice 50"/>
                      <p:cNvCxnSpPr/>
                      <p:nvPr/>
                    </p:nvCxnSpPr>
                    <p:spPr>
                      <a:xfrm>
                        <a:off x="2620469" y="6525344"/>
                        <a:ext cx="0" cy="216024"/>
                      </a:xfrm>
                      <a:prstGeom prst="line">
                        <a:avLst/>
                      </a:prstGeom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52" name="Skupina 51"/>
                    <p:cNvGrpSpPr/>
                    <p:nvPr/>
                  </p:nvGrpSpPr>
                  <p:grpSpPr>
                    <a:xfrm>
                      <a:off x="5617787" y="6527968"/>
                      <a:ext cx="1004242" cy="216024"/>
                      <a:chOff x="1619672" y="6525344"/>
                      <a:chExt cx="1004242" cy="216024"/>
                    </a:xfrm>
                  </p:grpSpPr>
                  <p:cxnSp>
                    <p:nvCxnSpPr>
                      <p:cNvPr id="57" name="Přímá spojnice 56"/>
                      <p:cNvCxnSpPr/>
                      <p:nvPr/>
                    </p:nvCxnSpPr>
                    <p:spPr>
                      <a:xfrm>
                        <a:off x="1619672" y="6525344"/>
                        <a:ext cx="1004242" cy="0"/>
                      </a:xfrm>
                      <a:prstGeom prst="line">
                        <a:avLst/>
                      </a:prstGeom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58" name="Přímá spojnice 57"/>
                      <p:cNvCxnSpPr/>
                      <p:nvPr/>
                    </p:nvCxnSpPr>
                    <p:spPr>
                      <a:xfrm>
                        <a:off x="2620469" y="6525344"/>
                        <a:ext cx="0" cy="216024"/>
                      </a:xfrm>
                      <a:prstGeom prst="line">
                        <a:avLst/>
                      </a:prstGeom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62" name="Skupina 61"/>
                    <p:cNvGrpSpPr/>
                    <p:nvPr/>
                  </p:nvGrpSpPr>
                  <p:grpSpPr>
                    <a:xfrm>
                      <a:off x="6608669" y="6527968"/>
                      <a:ext cx="1004242" cy="216024"/>
                      <a:chOff x="1619672" y="6525344"/>
                      <a:chExt cx="1004242" cy="216024"/>
                    </a:xfrm>
                  </p:grpSpPr>
                  <p:cxnSp>
                    <p:nvCxnSpPr>
                      <p:cNvPr id="66" name="Přímá spojnice 65"/>
                      <p:cNvCxnSpPr/>
                      <p:nvPr/>
                    </p:nvCxnSpPr>
                    <p:spPr>
                      <a:xfrm>
                        <a:off x="1619672" y="6525344"/>
                        <a:ext cx="1004242" cy="0"/>
                      </a:xfrm>
                      <a:prstGeom prst="line">
                        <a:avLst/>
                      </a:prstGeom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67" name="Přímá spojnice 66"/>
                      <p:cNvCxnSpPr/>
                      <p:nvPr/>
                    </p:nvCxnSpPr>
                    <p:spPr>
                      <a:xfrm>
                        <a:off x="2620469" y="6525344"/>
                        <a:ext cx="0" cy="216024"/>
                      </a:xfrm>
                      <a:prstGeom prst="line">
                        <a:avLst/>
                      </a:prstGeom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</p:grpSp>
              <p:grpSp>
                <p:nvGrpSpPr>
                  <p:cNvPr id="42" name="Skupina 41"/>
                  <p:cNvGrpSpPr/>
                  <p:nvPr/>
                </p:nvGrpSpPr>
                <p:grpSpPr>
                  <a:xfrm>
                    <a:off x="1545892" y="4966638"/>
                    <a:ext cx="82326" cy="758064"/>
                    <a:chOff x="846826" y="5013176"/>
                    <a:chExt cx="288800" cy="758064"/>
                  </a:xfrm>
                </p:grpSpPr>
                <p:cxnSp>
                  <p:nvCxnSpPr>
                    <p:cNvPr id="39" name="Přímá spojnice 38"/>
                    <p:cNvCxnSpPr/>
                    <p:nvPr/>
                  </p:nvCxnSpPr>
                  <p:spPr>
                    <a:xfrm flipV="1">
                      <a:off x="1135626" y="5013176"/>
                      <a:ext cx="0" cy="758064"/>
                    </a:xfrm>
                    <a:prstGeom prst="line">
                      <a:avLst/>
                    </a:prstGeom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1" name="Přímá spojnice 40"/>
                    <p:cNvCxnSpPr/>
                    <p:nvPr/>
                  </p:nvCxnSpPr>
                  <p:spPr>
                    <a:xfrm flipH="1">
                      <a:off x="846826" y="5013176"/>
                      <a:ext cx="288800" cy="0"/>
                    </a:xfrm>
                    <a:prstGeom prst="line">
                      <a:avLst/>
                    </a:prstGeom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76" name="Skupina 75"/>
                  <p:cNvGrpSpPr/>
                  <p:nvPr/>
                </p:nvGrpSpPr>
                <p:grpSpPr>
                  <a:xfrm>
                    <a:off x="1545892" y="4208574"/>
                    <a:ext cx="82326" cy="758064"/>
                    <a:chOff x="846826" y="5013176"/>
                    <a:chExt cx="288800" cy="758064"/>
                  </a:xfrm>
                </p:grpSpPr>
                <p:cxnSp>
                  <p:nvCxnSpPr>
                    <p:cNvPr id="77" name="Přímá spojnice 76"/>
                    <p:cNvCxnSpPr/>
                    <p:nvPr/>
                  </p:nvCxnSpPr>
                  <p:spPr>
                    <a:xfrm flipV="1">
                      <a:off x="1135626" y="5013176"/>
                      <a:ext cx="0" cy="758064"/>
                    </a:xfrm>
                    <a:prstGeom prst="line">
                      <a:avLst/>
                    </a:prstGeom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78" name="Přímá spojnice 77"/>
                    <p:cNvCxnSpPr/>
                    <p:nvPr/>
                  </p:nvCxnSpPr>
                  <p:spPr>
                    <a:xfrm flipH="1">
                      <a:off x="846826" y="5013176"/>
                      <a:ext cx="288800" cy="0"/>
                    </a:xfrm>
                    <a:prstGeom prst="line">
                      <a:avLst/>
                    </a:prstGeom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79" name="Skupina 78"/>
                  <p:cNvGrpSpPr/>
                  <p:nvPr/>
                </p:nvGrpSpPr>
                <p:grpSpPr>
                  <a:xfrm>
                    <a:off x="1546070" y="3488494"/>
                    <a:ext cx="82326" cy="758064"/>
                    <a:chOff x="846826" y="5013176"/>
                    <a:chExt cx="288800" cy="758064"/>
                  </a:xfrm>
                </p:grpSpPr>
                <p:cxnSp>
                  <p:nvCxnSpPr>
                    <p:cNvPr id="80" name="Přímá spojnice 79"/>
                    <p:cNvCxnSpPr/>
                    <p:nvPr/>
                  </p:nvCxnSpPr>
                  <p:spPr>
                    <a:xfrm flipV="1">
                      <a:off x="1135626" y="5013176"/>
                      <a:ext cx="0" cy="758064"/>
                    </a:xfrm>
                    <a:prstGeom prst="line">
                      <a:avLst/>
                    </a:prstGeom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81" name="Přímá spojnice 80"/>
                    <p:cNvCxnSpPr/>
                    <p:nvPr/>
                  </p:nvCxnSpPr>
                  <p:spPr>
                    <a:xfrm flipH="1">
                      <a:off x="846826" y="5013176"/>
                      <a:ext cx="288800" cy="0"/>
                    </a:xfrm>
                    <a:prstGeom prst="line">
                      <a:avLst/>
                    </a:prstGeom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82" name="Skupina 81"/>
                  <p:cNvGrpSpPr/>
                  <p:nvPr/>
                </p:nvGrpSpPr>
                <p:grpSpPr>
                  <a:xfrm>
                    <a:off x="1546070" y="2740183"/>
                    <a:ext cx="82326" cy="758064"/>
                    <a:chOff x="846826" y="5013176"/>
                    <a:chExt cx="288800" cy="758064"/>
                  </a:xfrm>
                </p:grpSpPr>
                <p:cxnSp>
                  <p:nvCxnSpPr>
                    <p:cNvPr id="83" name="Přímá spojnice 82"/>
                    <p:cNvCxnSpPr/>
                    <p:nvPr/>
                  </p:nvCxnSpPr>
                  <p:spPr>
                    <a:xfrm flipV="1">
                      <a:off x="1135626" y="5013176"/>
                      <a:ext cx="0" cy="758064"/>
                    </a:xfrm>
                    <a:prstGeom prst="line">
                      <a:avLst/>
                    </a:prstGeom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84" name="Přímá spojnice 83"/>
                    <p:cNvCxnSpPr/>
                    <p:nvPr/>
                  </p:nvCxnSpPr>
                  <p:spPr>
                    <a:xfrm flipH="1">
                      <a:off x="846826" y="5013176"/>
                      <a:ext cx="288800" cy="0"/>
                    </a:xfrm>
                    <a:prstGeom prst="line">
                      <a:avLst/>
                    </a:prstGeom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85" name="Skupina 84"/>
                  <p:cNvGrpSpPr/>
                  <p:nvPr/>
                </p:nvGrpSpPr>
                <p:grpSpPr>
                  <a:xfrm>
                    <a:off x="1546070" y="1982119"/>
                    <a:ext cx="82326" cy="758064"/>
                    <a:chOff x="846826" y="5013176"/>
                    <a:chExt cx="288800" cy="758064"/>
                  </a:xfrm>
                </p:grpSpPr>
                <p:cxnSp>
                  <p:nvCxnSpPr>
                    <p:cNvPr id="86" name="Přímá spojnice 85"/>
                    <p:cNvCxnSpPr/>
                    <p:nvPr/>
                  </p:nvCxnSpPr>
                  <p:spPr>
                    <a:xfrm flipV="1">
                      <a:off x="1135626" y="5013176"/>
                      <a:ext cx="0" cy="758064"/>
                    </a:xfrm>
                    <a:prstGeom prst="line">
                      <a:avLst/>
                    </a:prstGeom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87" name="Přímá spojnice 86"/>
                    <p:cNvCxnSpPr/>
                    <p:nvPr/>
                  </p:nvCxnSpPr>
                  <p:spPr>
                    <a:xfrm flipH="1">
                      <a:off x="846826" y="5013176"/>
                      <a:ext cx="288800" cy="0"/>
                    </a:xfrm>
                    <a:prstGeom prst="line">
                      <a:avLst/>
                    </a:prstGeom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88" name="Skupina 87"/>
                  <p:cNvGrpSpPr/>
                  <p:nvPr/>
                </p:nvGrpSpPr>
                <p:grpSpPr>
                  <a:xfrm>
                    <a:off x="1546070" y="1224839"/>
                    <a:ext cx="82326" cy="758064"/>
                    <a:chOff x="846826" y="5013176"/>
                    <a:chExt cx="288800" cy="758064"/>
                  </a:xfrm>
                </p:grpSpPr>
                <p:cxnSp>
                  <p:nvCxnSpPr>
                    <p:cNvPr id="89" name="Přímá spojnice 88"/>
                    <p:cNvCxnSpPr/>
                    <p:nvPr/>
                  </p:nvCxnSpPr>
                  <p:spPr>
                    <a:xfrm flipV="1">
                      <a:off x="1135626" y="5013176"/>
                      <a:ext cx="0" cy="758064"/>
                    </a:xfrm>
                    <a:prstGeom prst="line">
                      <a:avLst/>
                    </a:prstGeom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90" name="Přímá spojnice 89"/>
                    <p:cNvCxnSpPr/>
                    <p:nvPr/>
                  </p:nvCxnSpPr>
                  <p:spPr>
                    <a:xfrm flipH="1">
                      <a:off x="846826" y="5013176"/>
                      <a:ext cx="288800" cy="0"/>
                    </a:xfrm>
                    <a:prstGeom prst="line">
                      <a:avLst/>
                    </a:prstGeom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</p:grpSp>
            <p:grpSp>
              <p:nvGrpSpPr>
                <p:cNvPr id="107" name="Skupina 106"/>
                <p:cNvGrpSpPr/>
                <p:nvPr/>
              </p:nvGrpSpPr>
              <p:grpSpPr>
                <a:xfrm>
                  <a:off x="1331640" y="1086339"/>
                  <a:ext cx="6408712" cy="5134630"/>
                  <a:chOff x="1331640" y="1086339"/>
                  <a:chExt cx="6408712" cy="5134630"/>
                </a:xfrm>
              </p:grpSpPr>
              <p:sp>
                <p:nvSpPr>
                  <p:cNvPr id="92" name="TextovéPole 91"/>
                  <p:cNvSpPr txBox="1"/>
                  <p:nvPr/>
                </p:nvSpPr>
                <p:spPr>
                  <a:xfrm>
                    <a:off x="7578334" y="5943970"/>
                    <a:ext cx="162018" cy="276999"/>
                  </a:xfrm>
                  <a:prstGeom prst="rect">
                    <a:avLst/>
                  </a:prstGeom>
                  <a:noFill/>
                </p:spPr>
                <p:txBody>
                  <a:bodyPr wrap="square" lIns="0" tIns="0" rIns="0" bIns="0" rtlCol="0">
                    <a:spAutoFit/>
                  </a:bodyPr>
                  <a:lstStyle/>
                  <a:p>
                    <a:r>
                      <a:rPr lang="cs-CZ" dirty="0" smtClean="0"/>
                      <a:t>6</a:t>
                    </a:r>
                    <a:endParaRPr lang="cs-CZ" dirty="0"/>
                  </a:p>
                </p:txBody>
              </p:sp>
              <p:sp>
                <p:nvSpPr>
                  <p:cNvPr id="93" name="TextovéPole 92"/>
                  <p:cNvSpPr txBox="1"/>
                  <p:nvPr/>
                </p:nvSpPr>
                <p:spPr>
                  <a:xfrm>
                    <a:off x="6588224" y="5943970"/>
                    <a:ext cx="162018" cy="276999"/>
                  </a:xfrm>
                  <a:prstGeom prst="rect">
                    <a:avLst/>
                  </a:prstGeom>
                  <a:noFill/>
                </p:spPr>
                <p:txBody>
                  <a:bodyPr wrap="square" lIns="0" tIns="0" rIns="0" bIns="0" rtlCol="0">
                    <a:spAutoFit/>
                  </a:bodyPr>
                  <a:lstStyle/>
                  <a:p>
                    <a:r>
                      <a:rPr lang="cs-CZ" dirty="0" smtClean="0"/>
                      <a:t>5</a:t>
                    </a:r>
                    <a:endParaRPr lang="cs-CZ" dirty="0"/>
                  </a:p>
                </p:txBody>
              </p:sp>
              <p:sp>
                <p:nvSpPr>
                  <p:cNvPr id="94" name="TextovéPole 93"/>
                  <p:cNvSpPr txBox="1"/>
                  <p:nvPr/>
                </p:nvSpPr>
                <p:spPr>
                  <a:xfrm>
                    <a:off x="5562110" y="5943969"/>
                    <a:ext cx="162018" cy="276999"/>
                  </a:xfrm>
                  <a:prstGeom prst="rect">
                    <a:avLst/>
                  </a:prstGeom>
                  <a:noFill/>
                </p:spPr>
                <p:txBody>
                  <a:bodyPr wrap="square" lIns="0" tIns="0" rIns="0" bIns="0" rtlCol="0">
                    <a:spAutoFit/>
                  </a:bodyPr>
                  <a:lstStyle/>
                  <a:p>
                    <a:r>
                      <a:rPr lang="cs-CZ" dirty="0" smtClean="0"/>
                      <a:t>4</a:t>
                    </a:r>
                    <a:endParaRPr lang="cs-CZ" dirty="0"/>
                  </a:p>
                </p:txBody>
              </p:sp>
              <p:sp>
                <p:nvSpPr>
                  <p:cNvPr id="95" name="TextovéPole 94"/>
                  <p:cNvSpPr txBox="1"/>
                  <p:nvPr/>
                </p:nvSpPr>
                <p:spPr>
                  <a:xfrm>
                    <a:off x="4572000" y="5943968"/>
                    <a:ext cx="162018" cy="276999"/>
                  </a:xfrm>
                  <a:prstGeom prst="rect">
                    <a:avLst/>
                  </a:prstGeom>
                  <a:noFill/>
                </p:spPr>
                <p:txBody>
                  <a:bodyPr wrap="square" lIns="0" tIns="0" rIns="0" bIns="0" rtlCol="0">
                    <a:spAutoFit/>
                  </a:bodyPr>
                  <a:lstStyle/>
                  <a:p>
                    <a:r>
                      <a:rPr lang="cs-CZ" dirty="0" smtClean="0"/>
                      <a:t>3</a:t>
                    </a:r>
                    <a:endParaRPr lang="cs-CZ" dirty="0"/>
                  </a:p>
                </p:txBody>
              </p:sp>
              <p:sp>
                <p:nvSpPr>
                  <p:cNvPr id="96" name="TextovéPole 95"/>
                  <p:cNvSpPr txBox="1"/>
                  <p:nvPr/>
                </p:nvSpPr>
                <p:spPr>
                  <a:xfrm>
                    <a:off x="3563888" y="5943970"/>
                    <a:ext cx="162018" cy="276999"/>
                  </a:xfrm>
                  <a:prstGeom prst="rect">
                    <a:avLst/>
                  </a:prstGeom>
                  <a:noFill/>
                </p:spPr>
                <p:txBody>
                  <a:bodyPr wrap="square" lIns="0" tIns="0" rIns="0" bIns="0" rtlCol="0">
                    <a:spAutoFit/>
                  </a:bodyPr>
                  <a:lstStyle/>
                  <a:p>
                    <a:r>
                      <a:rPr lang="cs-CZ" dirty="0" smtClean="0"/>
                      <a:t>2</a:t>
                    </a:r>
                    <a:endParaRPr lang="cs-CZ" dirty="0"/>
                  </a:p>
                </p:txBody>
              </p:sp>
              <p:sp>
                <p:nvSpPr>
                  <p:cNvPr id="97" name="TextovéPole 96"/>
                  <p:cNvSpPr txBox="1"/>
                  <p:nvPr/>
                </p:nvSpPr>
                <p:spPr>
                  <a:xfrm>
                    <a:off x="2555776" y="5943967"/>
                    <a:ext cx="162018" cy="276999"/>
                  </a:xfrm>
                  <a:prstGeom prst="rect">
                    <a:avLst/>
                  </a:prstGeom>
                  <a:noFill/>
                </p:spPr>
                <p:txBody>
                  <a:bodyPr wrap="square" lIns="0" tIns="0" rIns="0" bIns="0" rtlCol="0">
                    <a:spAutoFit/>
                  </a:bodyPr>
                  <a:lstStyle/>
                  <a:p>
                    <a:r>
                      <a:rPr lang="cs-CZ" dirty="0" smtClean="0"/>
                      <a:t>1</a:t>
                    </a:r>
                    <a:endParaRPr lang="cs-CZ" dirty="0"/>
                  </a:p>
                </p:txBody>
              </p:sp>
              <p:sp>
                <p:nvSpPr>
                  <p:cNvPr id="98" name="TextovéPole 97"/>
                  <p:cNvSpPr txBox="1"/>
                  <p:nvPr/>
                </p:nvSpPr>
                <p:spPr>
                  <a:xfrm>
                    <a:off x="1616227" y="5912734"/>
                    <a:ext cx="162018" cy="276999"/>
                  </a:xfrm>
                  <a:prstGeom prst="rect">
                    <a:avLst/>
                  </a:prstGeom>
                  <a:noFill/>
                </p:spPr>
                <p:txBody>
                  <a:bodyPr wrap="square" lIns="0" tIns="0" rIns="0" bIns="0" rtlCol="0">
                    <a:spAutoFit/>
                  </a:bodyPr>
                  <a:lstStyle/>
                  <a:p>
                    <a:r>
                      <a:rPr lang="cs-CZ" dirty="0" smtClean="0"/>
                      <a:t>0</a:t>
                    </a:r>
                    <a:endParaRPr lang="cs-CZ" dirty="0"/>
                  </a:p>
                </p:txBody>
              </p:sp>
              <p:sp>
                <p:nvSpPr>
                  <p:cNvPr id="99" name="TextovéPole 98"/>
                  <p:cNvSpPr txBox="1"/>
                  <p:nvPr/>
                </p:nvSpPr>
                <p:spPr>
                  <a:xfrm>
                    <a:off x="1331640" y="5563760"/>
                    <a:ext cx="162018" cy="276999"/>
                  </a:xfrm>
                  <a:prstGeom prst="rect">
                    <a:avLst/>
                  </a:prstGeom>
                  <a:noFill/>
                </p:spPr>
                <p:txBody>
                  <a:bodyPr wrap="square" lIns="0" tIns="0" rIns="0" bIns="0" rtlCol="0">
                    <a:spAutoFit/>
                  </a:bodyPr>
                  <a:lstStyle/>
                  <a:p>
                    <a:r>
                      <a:rPr lang="cs-CZ" dirty="0" smtClean="0"/>
                      <a:t>0</a:t>
                    </a:r>
                    <a:endParaRPr lang="cs-CZ" dirty="0"/>
                  </a:p>
                </p:txBody>
              </p:sp>
              <p:sp>
                <p:nvSpPr>
                  <p:cNvPr id="100" name="TextovéPole 99"/>
                  <p:cNvSpPr txBox="1"/>
                  <p:nvPr/>
                </p:nvSpPr>
                <p:spPr>
                  <a:xfrm>
                    <a:off x="1331640" y="4828138"/>
                    <a:ext cx="162018" cy="276999"/>
                  </a:xfrm>
                  <a:prstGeom prst="rect">
                    <a:avLst/>
                  </a:prstGeom>
                  <a:noFill/>
                </p:spPr>
                <p:txBody>
                  <a:bodyPr wrap="square" lIns="0" tIns="0" rIns="0" bIns="0" rtlCol="0">
                    <a:spAutoFit/>
                  </a:bodyPr>
                  <a:lstStyle/>
                  <a:p>
                    <a:r>
                      <a:rPr lang="cs-CZ" dirty="0" smtClean="0"/>
                      <a:t>1</a:t>
                    </a:r>
                    <a:endParaRPr lang="cs-CZ" dirty="0"/>
                  </a:p>
                </p:txBody>
              </p:sp>
              <p:sp>
                <p:nvSpPr>
                  <p:cNvPr id="101" name="TextovéPole 100"/>
                  <p:cNvSpPr txBox="1"/>
                  <p:nvPr/>
                </p:nvSpPr>
                <p:spPr>
                  <a:xfrm>
                    <a:off x="1331640" y="4088105"/>
                    <a:ext cx="162018" cy="276999"/>
                  </a:xfrm>
                  <a:prstGeom prst="rect">
                    <a:avLst/>
                  </a:prstGeom>
                  <a:noFill/>
                </p:spPr>
                <p:txBody>
                  <a:bodyPr wrap="square" lIns="0" tIns="0" rIns="0" bIns="0" rtlCol="0">
                    <a:spAutoFit/>
                  </a:bodyPr>
                  <a:lstStyle/>
                  <a:p>
                    <a:r>
                      <a:rPr lang="cs-CZ" dirty="0" smtClean="0"/>
                      <a:t>2</a:t>
                    </a:r>
                    <a:endParaRPr lang="cs-CZ" dirty="0"/>
                  </a:p>
                </p:txBody>
              </p:sp>
              <p:sp>
                <p:nvSpPr>
                  <p:cNvPr id="102" name="TextovéPole 101"/>
                  <p:cNvSpPr txBox="1"/>
                  <p:nvPr/>
                </p:nvSpPr>
                <p:spPr>
                  <a:xfrm>
                    <a:off x="1331640" y="3359747"/>
                    <a:ext cx="162018" cy="276999"/>
                  </a:xfrm>
                  <a:prstGeom prst="rect">
                    <a:avLst/>
                  </a:prstGeom>
                  <a:noFill/>
                </p:spPr>
                <p:txBody>
                  <a:bodyPr wrap="square" lIns="0" tIns="0" rIns="0" bIns="0" rtlCol="0">
                    <a:spAutoFit/>
                  </a:bodyPr>
                  <a:lstStyle/>
                  <a:p>
                    <a:r>
                      <a:rPr lang="cs-CZ" dirty="0" smtClean="0"/>
                      <a:t>3</a:t>
                    </a:r>
                    <a:endParaRPr lang="cs-CZ" dirty="0"/>
                  </a:p>
                </p:txBody>
              </p:sp>
              <p:sp>
                <p:nvSpPr>
                  <p:cNvPr id="103" name="TextovéPole 102"/>
                  <p:cNvSpPr txBox="1"/>
                  <p:nvPr/>
                </p:nvSpPr>
                <p:spPr>
                  <a:xfrm>
                    <a:off x="1331640" y="2601683"/>
                    <a:ext cx="162018" cy="276999"/>
                  </a:xfrm>
                  <a:prstGeom prst="rect">
                    <a:avLst/>
                  </a:prstGeom>
                  <a:noFill/>
                </p:spPr>
                <p:txBody>
                  <a:bodyPr wrap="square" lIns="0" tIns="0" rIns="0" bIns="0" rtlCol="0">
                    <a:spAutoFit/>
                  </a:bodyPr>
                  <a:lstStyle/>
                  <a:p>
                    <a:r>
                      <a:rPr lang="cs-CZ" dirty="0" smtClean="0"/>
                      <a:t>4</a:t>
                    </a:r>
                    <a:endParaRPr lang="cs-CZ" dirty="0"/>
                  </a:p>
                </p:txBody>
              </p:sp>
              <p:sp>
                <p:nvSpPr>
                  <p:cNvPr id="104" name="TextovéPole 103"/>
                  <p:cNvSpPr txBox="1"/>
                  <p:nvPr/>
                </p:nvSpPr>
                <p:spPr>
                  <a:xfrm>
                    <a:off x="1331640" y="1841807"/>
                    <a:ext cx="162018" cy="276999"/>
                  </a:xfrm>
                  <a:prstGeom prst="rect">
                    <a:avLst/>
                  </a:prstGeom>
                  <a:noFill/>
                </p:spPr>
                <p:txBody>
                  <a:bodyPr wrap="square" lIns="0" tIns="0" rIns="0" bIns="0" rtlCol="0">
                    <a:spAutoFit/>
                  </a:bodyPr>
                  <a:lstStyle/>
                  <a:p>
                    <a:r>
                      <a:rPr lang="cs-CZ" dirty="0" smtClean="0"/>
                      <a:t>5</a:t>
                    </a:r>
                    <a:endParaRPr lang="cs-CZ" dirty="0"/>
                  </a:p>
                </p:txBody>
              </p:sp>
              <p:sp>
                <p:nvSpPr>
                  <p:cNvPr id="105" name="TextovéPole 104"/>
                  <p:cNvSpPr txBox="1"/>
                  <p:nvPr/>
                </p:nvSpPr>
                <p:spPr>
                  <a:xfrm>
                    <a:off x="1331640" y="1086339"/>
                    <a:ext cx="162018" cy="276999"/>
                  </a:xfrm>
                  <a:prstGeom prst="rect">
                    <a:avLst/>
                  </a:prstGeom>
                  <a:noFill/>
                </p:spPr>
                <p:txBody>
                  <a:bodyPr wrap="square" lIns="0" tIns="0" rIns="0" bIns="0" rtlCol="0">
                    <a:spAutoFit/>
                  </a:bodyPr>
                  <a:lstStyle/>
                  <a:p>
                    <a:r>
                      <a:rPr lang="cs-CZ" dirty="0" smtClean="0"/>
                      <a:t>6</a:t>
                    </a:r>
                    <a:endParaRPr lang="cs-CZ" dirty="0"/>
                  </a:p>
                </p:txBody>
              </p:sp>
            </p:grpSp>
          </p:grpSp>
          <p:grpSp>
            <p:nvGrpSpPr>
              <p:cNvPr id="122" name="Skupina 121"/>
              <p:cNvGrpSpPr/>
              <p:nvPr/>
            </p:nvGrpSpPr>
            <p:grpSpPr>
              <a:xfrm>
                <a:off x="971600" y="709042"/>
                <a:ext cx="7272808" cy="5528270"/>
                <a:chOff x="971600" y="709042"/>
                <a:chExt cx="7272808" cy="5528270"/>
              </a:xfrm>
            </p:grpSpPr>
            <p:sp>
              <p:nvSpPr>
                <p:cNvPr id="3" name="Rovnoramenný trojúhelník 2"/>
                <p:cNvSpPr/>
                <p:nvPr/>
              </p:nvSpPr>
              <p:spPr>
                <a:xfrm>
                  <a:off x="1628396" y="1225839"/>
                  <a:ext cx="2988844" cy="4559250"/>
                </a:xfrm>
                <a:custGeom>
                  <a:avLst/>
                  <a:gdLst>
                    <a:gd name="connsiteX0" fmla="*/ 0 w 3063784"/>
                    <a:gd name="connsiteY0" fmla="*/ 2127347 h 2127347"/>
                    <a:gd name="connsiteX1" fmla="*/ 1531892 w 3063784"/>
                    <a:gd name="connsiteY1" fmla="*/ 0 h 2127347"/>
                    <a:gd name="connsiteX2" fmla="*/ 3063784 w 3063784"/>
                    <a:gd name="connsiteY2" fmla="*/ 2127347 h 2127347"/>
                    <a:gd name="connsiteX3" fmla="*/ 0 w 3063784"/>
                    <a:gd name="connsiteY3" fmla="*/ 2127347 h 2127347"/>
                    <a:gd name="connsiteX0" fmla="*/ 0 w 3063784"/>
                    <a:gd name="connsiteY0" fmla="*/ 2310227 h 2310227"/>
                    <a:gd name="connsiteX1" fmla="*/ 7892 w 3063784"/>
                    <a:gd name="connsiteY1" fmla="*/ 0 h 2310227"/>
                    <a:gd name="connsiteX2" fmla="*/ 3063784 w 3063784"/>
                    <a:gd name="connsiteY2" fmla="*/ 2310227 h 2310227"/>
                    <a:gd name="connsiteX3" fmla="*/ 0 w 3063784"/>
                    <a:gd name="connsiteY3" fmla="*/ 2310227 h 2310227"/>
                    <a:gd name="connsiteX0" fmla="*/ 0 w 3124744"/>
                    <a:gd name="connsiteY0" fmla="*/ 2310227 h 2310227"/>
                    <a:gd name="connsiteX1" fmla="*/ 7892 w 3124744"/>
                    <a:gd name="connsiteY1" fmla="*/ 0 h 2310227"/>
                    <a:gd name="connsiteX2" fmla="*/ 3124744 w 3124744"/>
                    <a:gd name="connsiteY2" fmla="*/ 2310227 h 2310227"/>
                    <a:gd name="connsiteX3" fmla="*/ 0 w 3124744"/>
                    <a:gd name="connsiteY3" fmla="*/ 2310227 h 2310227"/>
                    <a:gd name="connsiteX0" fmla="*/ 0 w 3139984"/>
                    <a:gd name="connsiteY0" fmla="*/ 2310227 h 2310227"/>
                    <a:gd name="connsiteX1" fmla="*/ 7892 w 3139984"/>
                    <a:gd name="connsiteY1" fmla="*/ 0 h 2310227"/>
                    <a:gd name="connsiteX2" fmla="*/ 3139984 w 3139984"/>
                    <a:gd name="connsiteY2" fmla="*/ 2310227 h 2310227"/>
                    <a:gd name="connsiteX3" fmla="*/ 0 w 3139984"/>
                    <a:gd name="connsiteY3" fmla="*/ 2310227 h 231022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3139984" h="2310227">
                      <a:moveTo>
                        <a:pt x="0" y="2310227"/>
                      </a:moveTo>
                      <a:cubicBezTo>
                        <a:pt x="2631" y="1540151"/>
                        <a:pt x="5261" y="770076"/>
                        <a:pt x="7892" y="0"/>
                      </a:cubicBezTo>
                      <a:lnTo>
                        <a:pt x="3139984" y="2310227"/>
                      </a:lnTo>
                      <a:lnTo>
                        <a:pt x="0" y="2310227"/>
                      </a:lnTo>
                      <a:close/>
                    </a:path>
                  </a:pathLst>
                </a:custGeom>
                <a:solidFill>
                  <a:schemeClr val="bg2">
                    <a:lumMod val="50000"/>
                    <a:alpha val="54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/>
                </a:p>
              </p:txBody>
            </p:sp>
            <p:sp>
              <p:nvSpPr>
                <p:cNvPr id="8" name="Pravoúhlý trojúhelník 7"/>
                <p:cNvSpPr/>
                <p:nvPr/>
              </p:nvSpPr>
              <p:spPr>
                <a:xfrm>
                  <a:off x="1616226" y="2740182"/>
                  <a:ext cx="6002027" cy="3044907"/>
                </a:xfrm>
                <a:prstGeom prst="rtTriangle">
                  <a:avLst/>
                </a:prstGeom>
                <a:solidFill>
                  <a:srgbClr val="00B050">
                    <a:alpha val="54000"/>
                  </a:srgb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/>
                </a:p>
              </p:txBody>
            </p:sp>
            <p:cxnSp>
              <p:nvCxnSpPr>
                <p:cNvPr id="9" name="Přímá spojnice 8"/>
                <p:cNvCxnSpPr/>
                <p:nvPr/>
              </p:nvCxnSpPr>
              <p:spPr>
                <a:xfrm>
                  <a:off x="1331640" y="709042"/>
                  <a:ext cx="3600400" cy="552827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" name="Přímá spojnice 11"/>
                <p:cNvCxnSpPr/>
                <p:nvPr/>
              </p:nvCxnSpPr>
              <p:spPr>
                <a:xfrm>
                  <a:off x="971600" y="2403214"/>
                  <a:ext cx="7272808" cy="3690082"/>
                </a:xfrm>
                <a:prstGeom prst="line">
                  <a:avLst/>
                </a:prstGeom>
                <a:ln w="25400">
                  <a:solidFill>
                    <a:srgbClr val="045C04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0" name="Obdélník 9"/>
                <p:cNvSpPr/>
                <p:nvPr/>
              </p:nvSpPr>
              <p:spPr>
                <a:xfrm>
                  <a:off x="1625014" y="2740183"/>
                  <a:ext cx="2992225" cy="3048617"/>
                </a:xfrm>
                <a:custGeom>
                  <a:avLst/>
                  <a:gdLst>
                    <a:gd name="connsiteX0" fmla="*/ 0 w 2198012"/>
                    <a:gd name="connsiteY0" fmla="*/ 0 h 2313939"/>
                    <a:gd name="connsiteX1" fmla="*/ 2198012 w 2198012"/>
                    <a:gd name="connsiteY1" fmla="*/ 0 h 2313939"/>
                    <a:gd name="connsiteX2" fmla="*/ 2198012 w 2198012"/>
                    <a:gd name="connsiteY2" fmla="*/ 2313939 h 2313939"/>
                    <a:gd name="connsiteX3" fmla="*/ 0 w 2198012"/>
                    <a:gd name="connsiteY3" fmla="*/ 2313939 h 2313939"/>
                    <a:gd name="connsiteX4" fmla="*/ 0 w 2198012"/>
                    <a:gd name="connsiteY4" fmla="*/ 0 h 2313939"/>
                    <a:gd name="connsiteX0" fmla="*/ 0 w 2198012"/>
                    <a:gd name="connsiteY0" fmla="*/ 0 h 2313939"/>
                    <a:gd name="connsiteX1" fmla="*/ 1344572 w 2198012"/>
                    <a:gd name="connsiteY1" fmla="*/ 1173480 h 2313939"/>
                    <a:gd name="connsiteX2" fmla="*/ 2198012 w 2198012"/>
                    <a:gd name="connsiteY2" fmla="*/ 2313939 h 2313939"/>
                    <a:gd name="connsiteX3" fmla="*/ 0 w 2198012"/>
                    <a:gd name="connsiteY3" fmla="*/ 2313939 h 2313939"/>
                    <a:gd name="connsiteX4" fmla="*/ 0 w 2198012"/>
                    <a:gd name="connsiteY4" fmla="*/ 0 h 2313939"/>
                    <a:gd name="connsiteX0" fmla="*/ 0 w 2198012"/>
                    <a:gd name="connsiteY0" fmla="*/ 0 h 2313939"/>
                    <a:gd name="connsiteX1" fmla="*/ 1283612 w 2198012"/>
                    <a:gd name="connsiteY1" fmla="*/ 914400 h 2313939"/>
                    <a:gd name="connsiteX2" fmla="*/ 2198012 w 2198012"/>
                    <a:gd name="connsiteY2" fmla="*/ 2313939 h 2313939"/>
                    <a:gd name="connsiteX3" fmla="*/ 0 w 2198012"/>
                    <a:gd name="connsiteY3" fmla="*/ 2313939 h 2313939"/>
                    <a:gd name="connsiteX4" fmla="*/ 0 w 2198012"/>
                    <a:gd name="connsiteY4" fmla="*/ 0 h 2313939"/>
                    <a:gd name="connsiteX0" fmla="*/ 0 w 2198012"/>
                    <a:gd name="connsiteY0" fmla="*/ 0 h 2313939"/>
                    <a:gd name="connsiteX1" fmla="*/ 1207412 w 2198012"/>
                    <a:gd name="connsiteY1" fmla="*/ 899160 h 2313939"/>
                    <a:gd name="connsiteX2" fmla="*/ 2198012 w 2198012"/>
                    <a:gd name="connsiteY2" fmla="*/ 2313939 h 2313939"/>
                    <a:gd name="connsiteX3" fmla="*/ 0 w 2198012"/>
                    <a:gd name="connsiteY3" fmla="*/ 2313939 h 2313939"/>
                    <a:gd name="connsiteX4" fmla="*/ 0 w 2198012"/>
                    <a:gd name="connsiteY4" fmla="*/ 0 h 2313939"/>
                    <a:gd name="connsiteX0" fmla="*/ 0 w 2198012"/>
                    <a:gd name="connsiteY0" fmla="*/ 0 h 2313939"/>
                    <a:gd name="connsiteX1" fmla="*/ 1253132 w 2198012"/>
                    <a:gd name="connsiteY1" fmla="*/ 899160 h 2313939"/>
                    <a:gd name="connsiteX2" fmla="*/ 2198012 w 2198012"/>
                    <a:gd name="connsiteY2" fmla="*/ 2313939 h 2313939"/>
                    <a:gd name="connsiteX3" fmla="*/ 0 w 2198012"/>
                    <a:gd name="connsiteY3" fmla="*/ 2313939 h 2313939"/>
                    <a:gd name="connsiteX4" fmla="*/ 0 w 2198012"/>
                    <a:gd name="connsiteY4" fmla="*/ 0 h 2313939"/>
                    <a:gd name="connsiteX0" fmla="*/ 0 w 2198012"/>
                    <a:gd name="connsiteY0" fmla="*/ 0 h 2313939"/>
                    <a:gd name="connsiteX1" fmla="*/ 1222652 w 2198012"/>
                    <a:gd name="connsiteY1" fmla="*/ 868680 h 2313939"/>
                    <a:gd name="connsiteX2" fmla="*/ 2198012 w 2198012"/>
                    <a:gd name="connsiteY2" fmla="*/ 2313939 h 2313939"/>
                    <a:gd name="connsiteX3" fmla="*/ 0 w 2198012"/>
                    <a:gd name="connsiteY3" fmla="*/ 2313939 h 2313939"/>
                    <a:gd name="connsiteX4" fmla="*/ 0 w 2198012"/>
                    <a:gd name="connsiteY4" fmla="*/ 0 h 2313939"/>
                    <a:gd name="connsiteX0" fmla="*/ 0 w 2198012"/>
                    <a:gd name="connsiteY0" fmla="*/ 0 h 2313939"/>
                    <a:gd name="connsiteX1" fmla="*/ 1110703 w 2198012"/>
                    <a:gd name="connsiteY1" fmla="*/ 556362 h 2313939"/>
                    <a:gd name="connsiteX2" fmla="*/ 2198012 w 2198012"/>
                    <a:gd name="connsiteY2" fmla="*/ 2313939 h 2313939"/>
                    <a:gd name="connsiteX3" fmla="*/ 0 w 2198012"/>
                    <a:gd name="connsiteY3" fmla="*/ 2313939 h 2313939"/>
                    <a:gd name="connsiteX4" fmla="*/ 0 w 2198012"/>
                    <a:gd name="connsiteY4" fmla="*/ 0 h 2313939"/>
                    <a:gd name="connsiteX0" fmla="*/ 0 w 2198012"/>
                    <a:gd name="connsiteY0" fmla="*/ 0 h 2313939"/>
                    <a:gd name="connsiteX1" fmla="*/ 1099508 w 2198012"/>
                    <a:gd name="connsiteY1" fmla="*/ 567930 h 2313939"/>
                    <a:gd name="connsiteX2" fmla="*/ 2198012 w 2198012"/>
                    <a:gd name="connsiteY2" fmla="*/ 2313939 h 2313939"/>
                    <a:gd name="connsiteX3" fmla="*/ 0 w 2198012"/>
                    <a:gd name="connsiteY3" fmla="*/ 2313939 h 2313939"/>
                    <a:gd name="connsiteX4" fmla="*/ 0 w 2198012"/>
                    <a:gd name="connsiteY4" fmla="*/ 0 h 231393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2198012" h="2313939">
                      <a:moveTo>
                        <a:pt x="0" y="0"/>
                      </a:moveTo>
                      <a:lnTo>
                        <a:pt x="1099508" y="567930"/>
                      </a:lnTo>
                      <a:lnTo>
                        <a:pt x="2198012" y="2313939"/>
                      </a:lnTo>
                      <a:lnTo>
                        <a:pt x="0" y="2313939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0000"/>
                </a:solidFill>
                <a:ln>
                  <a:solidFill>
                    <a:srgbClr val="C0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/>
                </a:p>
              </p:txBody>
            </p:sp>
            <p:cxnSp>
              <p:nvCxnSpPr>
                <p:cNvPr id="120" name="Přímá spojnice se šipkou 119"/>
                <p:cNvCxnSpPr>
                  <a:stCxn id="3" idx="1"/>
                </p:cNvCxnSpPr>
                <p:nvPr/>
              </p:nvCxnSpPr>
              <p:spPr>
                <a:xfrm flipH="1" flipV="1">
                  <a:off x="1632152" y="709042"/>
                  <a:ext cx="3756" cy="516797"/>
                </a:xfrm>
                <a:prstGeom prst="straightConnector1">
                  <a:avLst/>
                </a:prstGeom>
                <a:ln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cxnSp>
          <p:nvCxnSpPr>
            <p:cNvPr id="4" name="Přímá spojnice 3"/>
            <p:cNvCxnSpPr/>
            <p:nvPr/>
          </p:nvCxnSpPr>
          <p:spPr>
            <a:xfrm>
              <a:off x="1206097" y="887020"/>
              <a:ext cx="7038311" cy="5350292"/>
            </a:xfrm>
            <a:prstGeom prst="line">
              <a:avLst/>
            </a:prstGeom>
            <a:ln w="25400">
              <a:solidFill>
                <a:srgbClr val="FF0000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Přímá spojnice 67"/>
            <p:cNvCxnSpPr/>
            <p:nvPr/>
          </p:nvCxnSpPr>
          <p:spPr>
            <a:xfrm>
              <a:off x="707421" y="1632808"/>
              <a:ext cx="6408712" cy="4873974"/>
            </a:xfrm>
            <a:prstGeom prst="line">
              <a:avLst/>
            </a:prstGeom>
            <a:ln w="38100">
              <a:solidFill>
                <a:srgbClr val="FF0000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Přímá spojnice 5"/>
            <p:cNvCxnSpPr>
              <a:stCxn id="10" idx="1"/>
            </p:cNvCxnSpPr>
            <p:nvPr/>
          </p:nvCxnSpPr>
          <p:spPr>
            <a:xfrm>
              <a:off x="3121810" y="3488431"/>
              <a:ext cx="10030" cy="2300369"/>
            </a:xfrm>
            <a:prstGeom prst="line">
              <a:avLst/>
            </a:prstGeom>
            <a:ln w="25400">
              <a:solidFill>
                <a:schemeClr val="bg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Přímá spojnice 10"/>
            <p:cNvCxnSpPr>
              <a:stCxn id="10" idx="1"/>
            </p:cNvCxnSpPr>
            <p:nvPr/>
          </p:nvCxnSpPr>
          <p:spPr>
            <a:xfrm flipH="1" flipV="1">
              <a:off x="1616226" y="3473177"/>
              <a:ext cx="1505584" cy="15254"/>
            </a:xfrm>
            <a:prstGeom prst="line">
              <a:avLst/>
            </a:prstGeom>
            <a:ln w="25400">
              <a:solidFill>
                <a:schemeClr val="bg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Ovál 12"/>
            <p:cNvSpPr/>
            <p:nvPr/>
          </p:nvSpPr>
          <p:spPr>
            <a:xfrm>
              <a:off x="3059832" y="3429016"/>
              <a:ext cx="144000" cy="144000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</p:spTree>
    <p:extLst>
      <p:ext uri="{BB962C8B-B14F-4D97-AF65-F5344CB8AC3E}">
        <p14:creationId xmlns:p14="http://schemas.microsoft.com/office/powerpoint/2010/main" val="3440867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ovéPole 1"/>
              <p:cNvSpPr txBox="1"/>
              <p:nvPr/>
            </p:nvSpPr>
            <p:spPr>
              <a:xfrm>
                <a:off x="683568" y="692696"/>
                <a:ext cx="7920880" cy="529375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cs-CZ" sz="4400" b="1" dirty="0" smtClean="0">
                    <a:solidFill>
                      <a:srgbClr val="C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Závěr 1:</a:t>
                </a:r>
              </a:p>
              <a:p>
                <a:pPr algn="ctr"/>
                <a:endParaRPr lang="cs-CZ" sz="4400" b="1" dirty="0" smtClean="0">
                  <a:solidFill>
                    <a:srgbClr val="C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cs-CZ" sz="2800" u="sng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Řešením matematického modelu </a:t>
                </a:r>
                <a:r>
                  <a:rPr lang="cs-CZ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je dvojice čísel</a:t>
                </a:r>
              </a:p>
              <a:p>
                <a:endParaRPr lang="cs-CZ" sz="28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ctr"/>
                <a:r>
                  <a:rPr lang="cs-CZ" sz="3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cs-CZ" sz="3600" b="1" i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cs-CZ" sz="3600" b="1" baseline="-25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  <a:r>
                  <a:rPr lang="cs-CZ" sz="36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</a:t>
                </a:r>
                <a:r>
                  <a:rPr lang="cs-CZ" sz="3600" b="1" dirty="0" smtClean="0">
                    <a:solidFill>
                      <a:schemeClr val="tx2">
                        <a:lumMod val="7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1,5  </a:t>
                </a:r>
                <a:r>
                  <a:rPr lang="cs-CZ" sz="3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  </a:t>
                </a:r>
                <a:r>
                  <a:rPr lang="cs-CZ" sz="3600" b="1" i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cs-CZ" sz="3600" b="1" baseline="-25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cs-CZ" sz="36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</a:t>
                </a:r>
                <a:r>
                  <a:rPr lang="cs-CZ" sz="3600" b="1" dirty="0" smtClean="0">
                    <a:solidFill>
                      <a:schemeClr val="tx2">
                        <a:lumMod val="7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3 </a:t>
                </a:r>
                <a:r>
                  <a:rPr lang="cs-CZ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 </a:t>
                </a:r>
              </a:p>
              <a:p>
                <a:pPr algn="ctr"/>
                <a:endParaRPr lang="cs-CZ" sz="28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cs-CZ" sz="2800" u="sng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Maximální možná hodnota účelové funkce</a:t>
                </a:r>
                <a:r>
                  <a:rPr lang="cs-CZ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potom je</a:t>
                </a:r>
              </a:p>
              <a:p>
                <a:endParaRPr lang="cs-CZ" sz="28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3600" b="1" i="1" smtClean="0">
                          <a:solidFill>
                            <a:srgbClr val="FF0000"/>
                          </a:solidFill>
                          <a:latin typeface="Cambria Math"/>
                          <a:cs typeface="Times New Roman" panose="02020603050405020304" pitchFamily="18" charset="0"/>
                        </a:rPr>
                        <m:t>𝒇</m:t>
                      </m:r>
                      <m:d>
                        <m:dPr>
                          <m:ctrlPr>
                            <a:rPr lang="cs-CZ" sz="3600" b="1" i="1" smtClean="0">
                              <a:solidFill>
                                <a:srgbClr val="FF0000"/>
                              </a:solidFill>
                              <a:latin typeface="Cambria Math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m:rPr>
                              <m:nor/>
                            </m:rPr>
                            <a:rPr lang="cs-CZ" sz="3600" b="1" dirty="0" smtClean="0">
                              <a:solidFill>
                                <a:srgbClr val="002060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1,5</m:t>
                          </m:r>
                          <m:r>
                            <a:rPr lang="cs-CZ" sz="3600" b="1" i="1" dirty="0" smtClean="0">
                              <a:solidFill>
                                <a:srgbClr val="002060"/>
                              </a:solidFill>
                              <a:latin typeface="Cambria Math"/>
                              <a:cs typeface="Times New Roman" panose="02020603050405020304" pitchFamily="18" charset="0"/>
                            </a:rPr>
                            <m:t> </m:t>
                          </m:r>
                          <m:r>
                            <a:rPr lang="cs-CZ" sz="3600" b="1" i="1" smtClean="0">
                              <a:solidFill>
                                <a:srgbClr val="002060"/>
                              </a:solidFill>
                              <a:latin typeface="Cambria Math"/>
                              <a:cs typeface="Times New Roman" panose="02020603050405020304" pitchFamily="18" charset="0"/>
                            </a:rPr>
                            <m:t>;</m:t>
                          </m:r>
                          <m:r>
                            <a:rPr lang="cs-CZ" sz="3600" b="1" i="1" smtClean="0">
                              <a:solidFill>
                                <a:srgbClr val="002060"/>
                              </a:solidFill>
                              <a:latin typeface="Cambria Math"/>
                              <a:cs typeface="Times New Roman" panose="02020603050405020304" pitchFamily="18" charset="0"/>
                            </a:rPr>
                            <m:t>𝟑</m:t>
                          </m:r>
                        </m:e>
                      </m:d>
                      <m:r>
                        <a:rPr lang="cs-CZ" sz="3600" b="1" i="1" smtClean="0">
                          <a:solidFill>
                            <a:schemeClr val="tx1"/>
                          </a:solidFill>
                          <a:latin typeface="Cambria Math"/>
                          <a:cs typeface="Times New Roman" panose="02020603050405020304" pitchFamily="18" charset="0"/>
                        </a:rPr>
                        <m:t>=</m:t>
                      </m:r>
                      <m:r>
                        <m:rPr>
                          <m:nor/>
                        </m:rPr>
                        <a:rPr lang="cs-CZ" sz="36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1,5</m:t>
                      </m:r>
                      <m:r>
                        <a:rPr lang="cs-CZ" sz="3600" b="1" i="1" smtClean="0">
                          <a:solidFill>
                            <a:schemeClr val="tx1"/>
                          </a:solidFill>
                          <a:latin typeface="Cambria Math"/>
                          <a:cs typeface="Times New Roman" panose="02020603050405020304" pitchFamily="18" charset="0"/>
                        </a:rPr>
                        <m:t>+</m:t>
                      </m:r>
                      <m:r>
                        <a:rPr lang="cs-CZ" sz="3600" b="1" i="1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mbria Math"/>
                          <a:cs typeface="Times New Roman" panose="02020603050405020304" pitchFamily="18" charset="0"/>
                        </a:rPr>
                        <m:t>𝟑</m:t>
                      </m:r>
                      <m:r>
                        <a:rPr lang="cs-CZ" sz="3600" b="1" i="1" smtClean="0">
                          <a:solidFill>
                            <a:schemeClr val="tx1"/>
                          </a:solidFill>
                          <a:latin typeface="Cambria Math"/>
                          <a:cs typeface="Times New Roman" panose="02020603050405020304" pitchFamily="18" charset="0"/>
                        </a:rPr>
                        <m:t>=</m:t>
                      </m:r>
                      <m:r>
                        <m:rPr>
                          <m:nor/>
                        </m:rPr>
                        <a:rPr lang="cs-CZ" sz="36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4,5</m:t>
                      </m:r>
                    </m:oMath>
                  </m:oMathPara>
                </a14:m>
                <a:endParaRPr lang="cs-CZ" sz="3600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cs-CZ" sz="2800" b="1" dirty="0" smtClean="0">
                  <a:solidFill>
                    <a:schemeClr val="tx2">
                      <a:lumMod val="7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" name="TextovéPo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3568" y="692696"/>
                <a:ext cx="7920880" cy="5293757"/>
              </a:xfrm>
              <a:prstGeom prst="rect">
                <a:avLst/>
              </a:prstGeom>
              <a:blipFill rotWithShape="1">
                <a:blip r:embed="rId2"/>
                <a:stretch>
                  <a:fillRect l="-1540" t="-2189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3627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/>
          <p:cNvSpPr txBox="1"/>
          <p:nvPr/>
        </p:nvSpPr>
        <p:spPr>
          <a:xfrm>
            <a:off x="899591" y="476672"/>
            <a:ext cx="734481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Matematický </a:t>
            </a:r>
            <a:r>
              <a:rPr lang="cs-CZ" sz="4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model 2</a:t>
            </a:r>
            <a:endParaRPr lang="cs-CZ" sz="48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ovéPole 2"/>
              <p:cNvSpPr txBox="1"/>
              <p:nvPr/>
            </p:nvSpPr>
            <p:spPr>
              <a:xfrm>
                <a:off x="611560" y="1628800"/>
                <a:ext cx="7848872" cy="393954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endParaRPr lang="cs-CZ" sz="8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cs-CZ" sz="2800" u="sng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Vlastní omezení:</a:t>
                </a: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3200" b="1" i="1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mbria Math"/>
                        </a:rPr>
                        <m:t>𝟓</m:t>
                      </m:r>
                      <m:r>
                        <a:rPr lang="cs-CZ" sz="3200" b="1" i="1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mbria Math"/>
                        </a:rPr>
                        <m:t>𝒙</m:t>
                      </m:r>
                      <m:r>
                        <a:rPr lang="cs-CZ" sz="3200" b="1" i="1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mbria Math"/>
                        </a:rPr>
                        <m:t>+</m:t>
                      </m:r>
                      <m:r>
                        <a:rPr lang="cs-CZ" sz="3200" b="1" i="1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mbria Math"/>
                        </a:rPr>
                        <m:t>𝟑</m:t>
                      </m:r>
                      <m:r>
                        <a:rPr lang="cs-CZ" sz="3200" b="1" i="1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mbria Math"/>
                        </a:rPr>
                        <m:t>𝒚</m:t>
                      </m:r>
                      <m:r>
                        <a:rPr lang="cs-CZ" sz="3200" b="1" i="1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mbria Math"/>
                        </a:rPr>
                        <m:t> ≥ </m:t>
                      </m:r>
                      <m:r>
                        <a:rPr lang="cs-CZ" sz="3200" b="1" i="1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mbria Math"/>
                          <a:ea typeface="Cambria Math"/>
                        </a:rPr>
                        <m:t>𝟏𝟓𝟎</m:t>
                      </m:r>
                    </m:oMath>
                  </m:oMathPara>
                </a14:m>
                <a:endParaRPr lang="cs-CZ" sz="3200" b="1" dirty="0" smtClean="0">
                  <a:solidFill>
                    <a:schemeClr val="tx2">
                      <a:lumMod val="75000"/>
                    </a:schemeClr>
                  </a:solidFill>
                  <a:latin typeface="Times New Roman" panose="02020603050405020304" pitchFamily="18" charset="0"/>
                  <a:ea typeface="Cambria Math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3200" b="1" i="1" smtClean="0">
                          <a:solidFill>
                            <a:srgbClr val="045C04"/>
                          </a:solidFill>
                          <a:latin typeface="Cambria Math"/>
                        </a:rPr>
                        <m:t>𝟒</m:t>
                      </m:r>
                      <m:r>
                        <a:rPr lang="cs-CZ" sz="3200" b="1" i="1">
                          <a:solidFill>
                            <a:srgbClr val="045C04"/>
                          </a:solidFill>
                          <a:latin typeface="Cambria Math"/>
                        </a:rPr>
                        <m:t>𝒙</m:t>
                      </m:r>
                      <m:r>
                        <a:rPr lang="cs-CZ" sz="3200" b="1" i="1">
                          <a:solidFill>
                            <a:srgbClr val="045C04"/>
                          </a:solidFill>
                          <a:latin typeface="Cambria Math"/>
                        </a:rPr>
                        <m:t>+</m:t>
                      </m:r>
                      <m:r>
                        <a:rPr lang="cs-CZ" sz="3200" b="1" i="1" smtClean="0">
                          <a:solidFill>
                            <a:srgbClr val="045C04"/>
                          </a:solidFill>
                          <a:latin typeface="Cambria Math"/>
                        </a:rPr>
                        <m:t>𝟒</m:t>
                      </m:r>
                      <m:r>
                        <a:rPr lang="cs-CZ" sz="3200" b="1" i="1">
                          <a:solidFill>
                            <a:srgbClr val="045C04"/>
                          </a:solidFill>
                          <a:latin typeface="Cambria Math"/>
                        </a:rPr>
                        <m:t>𝒚</m:t>
                      </m:r>
                      <m:r>
                        <a:rPr lang="cs-CZ" sz="3200" b="1" i="1" smtClean="0">
                          <a:solidFill>
                            <a:srgbClr val="045C04"/>
                          </a:solidFill>
                          <a:latin typeface="Cambria Math"/>
                        </a:rPr>
                        <m:t> </m:t>
                      </m:r>
                      <m:r>
                        <a:rPr lang="cs-CZ" sz="3200" b="1" i="1" smtClean="0">
                          <a:solidFill>
                            <a:srgbClr val="045C04"/>
                          </a:solidFill>
                          <a:latin typeface="Cambria Math"/>
                          <a:ea typeface="Cambria Math"/>
                          <a:sym typeface="Symbol"/>
                        </a:rPr>
                        <m:t>≥</m:t>
                      </m:r>
                      <m:r>
                        <a:rPr lang="cs-CZ" sz="3200" b="1" i="1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mbria Math"/>
                          <a:ea typeface="Cambria Math"/>
                          <a:sym typeface="Symbol"/>
                        </a:rPr>
                        <m:t> </m:t>
                      </m:r>
                      <m:r>
                        <a:rPr lang="cs-CZ" sz="3200" b="1" i="1" smtClean="0">
                          <a:solidFill>
                            <a:srgbClr val="045C04"/>
                          </a:solidFill>
                          <a:latin typeface="Cambria Math"/>
                          <a:ea typeface="Cambria Math"/>
                        </a:rPr>
                        <m:t>𝟏𝟔𝟎</m:t>
                      </m:r>
                    </m:oMath>
                  </m:oMathPara>
                </a14:m>
                <a:endParaRPr lang="cs-CZ" sz="3200" b="1" dirty="0" smtClean="0">
                  <a:solidFill>
                    <a:srgbClr val="045C04"/>
                  </a:solidFill>
                  <a:latin typeface="Times New Roman" panose="02020603050405020304" pitchFamily="18" charset="0"/>
                  <a:ea typeface="Cambria Math"/>
                </a:endParaRPr>
              </a:p>
              <a:p>
                <a:pPr algn="ctr"/>
                <a:endParaRPr lang="cs-CZ" sz="1200" b="1" dirty="0" smtClean="0">
                  <a:solidFill>
                    <a:srgbClr val="045C04"/>
                  </a:solidFill>
                  <a:latin typeface="Times New Roman" panose="02020603050405020304" pitchFamily="18" charset="0"/>
                  <a:ea typeface="Cambria Math"/>
                </a:endParaRPr>
              </a:p>
              <a:p>
                <a:r>
                  <a:rPr lang="cs-CZ" sz="2800" u="sng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Podmínky nezápornosti proměnných :  </a:t>
                </a: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3200" b="1" i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Cambria Math"/>
                          <a:ea typeface="Cambria Math"/>
                        </a:rPr>
                        <m:t>𝒙</m:t>
                      </m:r>
                      <m:r>
                        <a:rPr lang="cs-CZ" sz="3200" b="1" i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Cambria Math"/>
                          <a:ea typeface="Cambria Math"/>
                        </a:rPr>
                        <m:t>≥</m:t>
                      </m:r>
                      <m:r>
                        <a:rPr lang="cs-CZ" sz="3200" b="1" i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Cambria Math"/>
                          <a:ea typeface="Cambria Math"/>
                        </a:rPr>
                        <m:t>𝟎</m:t>
                      </m:r>
                      <m:r>
                        <a:rPr lang="cs-CZ" sz="3200" b="0" i="1" smtClean="0">
                          <a:latin typeface="Cambria Math"/>
                          <a:ea typeface="Cambria Math"/>
                        </a:rPr>
                        <m:t>  ;  </m:t>
                      </m:r>
                      <m:r>
                        <a:rPr lang="cs-CZ" sz="3200" b="1" i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Cambria Math"/>
                          <a:ea typeface="Cambria Math"/>
                        </a:rPr>
                        <m:t>𝒚</m:t>
                      </m:r>
                      <m:r>
                        <a:rPr lang="cs-CZ" sz="3200" b="1" i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Cambria Math"/>
                          <a:ea typeface="Cambria Math"/>
                        </a:rPr>
                        <m:t>≥</m:t>
                      </m:r>
                      <m:r>
                        <a:rPr lang="cs-CZ" sz="3200" b="1" i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Cambria Math"/>
                          <a:ea typeface="Cambria Math"/>
                        </a:rPr>
                        <m:t>𝟎</m:t>
                      </m:r>
                    </m:oMath>
                  </m:oMathPara>
                </a14:m>
                <a:endParaRPr lang="cs-CZ" sz="3200" b="1" dirty="0" smtClean="0">
                  <a:latin typeface="Times New Roman" panose="02020603050405020304" pitchFamily="18" charset="0"/>
                  <a:ea typeface="Cambria Math"/>
                  <a:cs typeface="Times New Roman" panose="02020603050405020304" pitchFamily="18" charset="0"/>
                </a:endParaRPr>
              </a:p>
              <a:p>
                <a:pPr algn="ctr"/>
                <a:endParaRPr lang="cs-CZ" sz="1000" b="1" dirty="0" smtClean="0">
                  <a:latin typeface="Times New Roman" panose="02020603050405020304" pitchFamily="18" charset="0"/>
                  <a:ea typeface="Cambria Math"/>
                  <a:cs typeface="Times New Roman" panose="02020603050405020304" pitchFamily="18" charset="0"/>
                </a:endParaRPr>
              </a:p>
              <a:p>
                <a:r>
                  <a:rPr lang="cs-CZ" sz="2800" u="sng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Účelová funkce: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3200" b="1" i="1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𝒇</m:t>
                      </m:r>
                      <m:d>
                        <m:dPr>
                          <m:ctrlPr>
                            <a:rPr lang="cs-CZ" sz="3200" b="1" i="1" smtClean="0">
                              <a:solidFill>
                                <a:srgbClr val="FF0000"/>
                              </a:solidFill>
                              <a:latin typeface="Cambria Math"/>
                              <a:ea typeface="Cambria Math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cs-CZ" sz="3200" b="1" i="1" smtClean="0">
                              <a:solidFill>
                                <a:srgbClr val="FF0000"/>
                              </a:solidFill>
                              <a:latin typeface="Cambria Math"/>
                              <a:ea typeface="Cambria Math"/>
                              <a:cs typeface="Times New Roman" panose="02020603050405020304" pitchFamily="18" charset="0"/>
                            </a:rPr>
                            <m:t>𝒙</m:t>
                          </m:r>
                          <m:r>
                            <a:rPr lang="cs-CZ" sz="3200" b="1" i="1" smtClean="0">
                              <a:solidFill>
                                <a:srgbClr val="FF0000"/>
                              </a:solidFill>
                              <a:latin typeface="Cambria Math"/>
                              <a:ea typeface="Cambria Math"/>
                              <a:cs typeface="Times New Roman" panose="02020603050405020304" pitchFamily="18" charset="0"/>
                            </a:rPr>
                            <m:t>,</m:t>
                          </m:r>
                          <m:r>
                            <a:rPr lang="cs-CZ" sz="3200" b="1" i="1" smtClean="0">
                              <a:solidFill>
                                <a:srgbClr val="FF0000"/>
                              </a:solidFill>
                              <a:latin typeface="Cambria Math"/>
                              <a:ea typeface="Cambria Math"/>
                              <a:cs typeface="Times New Roman" panose="02020603050405020304" pitchFamily="18" charset="0"/>
                            </a:rPr>
                            <m:t>𝒚</m:t>
                          </m:r>
                        </m:e>
                      </m:d>
                      <m:r>
                        <a:rPr lang="cs-CZ" sz="3200" b="1" i="1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cs-CZ" sz="3200" b="1" i="1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𝟔𝟎</m:t>
                      </m:r>
                      <m:r>
                        <a:rPr lang="cs-CZ" sz="3200" b="1" i="1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𝒙</m:t>
                      </m:r>
                      <m:r>
                        <a:rPr lang="cs-CZ" sz="3200" b="1" i="1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+</m:t>
                      </m:r>
                      <m:r>
                        <a:rPr lang="cs-CZ" sz="3200" b="1" i="1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𝟒𝟓</m:t>
                      </m:r>
                      <m:r>
                        <a:rPr lang="cs-CZ" sz="3200" b="1" i="1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𝒚</m:t>
                      </m:r>
                      <m:r>
                        <a:rPr lang="cs-CZ" sz="3200" b="1" i="1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→ </m:t>
                      </m:r>
                      <m:r>
                        <a:rPr lang="cs-CZ" sz="3200" b="1" i="0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  <a:cs typeface="Times New Roman" panose="02020603050405020304" pitchFamily="18" charset="0"/>
                          <a:sym typeface="Symbol"/>
                        </a:rPr>
                        <m:t>𝐦𝐢𝐧</m:t>
                      </m:r>
                    </m:oMath>
                  </m:oMathPara>
                </a14:m>
                <a:endParaRPr lang="cs-CZ" sz="3200" b="1" dirty="0">
                  <a:solidFill>
                    <a:srgbClr val="FF0000"/>
                  </a:solidFill>
                  <a:latin typeface="Times New Roman" panose="02020603050405020304" pitchFamily="18" charset="0"/>
                  <a:ea typeface="Cambria Math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TextovéPole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560" y="1628800"/>
                <a:ext cx="7848872" cy="3939540"/>
              </a:xfrm>
              <a:prstGeom prst="rect">
                <a:avLst/>
              </a:prstGeom>
              <a:blipFill rotWithShape="1">
                <a:blip r:embed="rId2"/>
                <a:stretch>
                  <a:fillRect l="-1553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31302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/>
          <p:cNvSpPr txBox="1"/>
          <p:nvPr/>
        </p:nvSpPr>
        <p:spPr>
          <a:xfrm>
            <a:off x="1259631" y="2398236"/>
            <a:ext cx="6696745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cs-CZ" sz="3200" b="1" dirty="0" smtClean="0">
                <a:solidFill>
                  <a:srgbClr val="0070C0"/>
                </a:solidFill>
              </a:rPr>
              <a:t>Je </a:t>
            </a:r>
            <a:r>
              <a:rPr lang="cs-CZ" sz="3200" b="1" dirty="0">
                <a:solidFill>
                  <a:srgbClr val="0070C0"/>
                </a:solidFill>
              </a:rPr>
              <a:t>zadaný matematický model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3200" b="1" dirty="0" smtClean="0">
                <a:solidFill>
                  <a:srgbClr val="0070C0"/>
                </a:solidFill>
              </a:rPr>
              <a:t>Převedení na soustavu rovnic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3200" b="1" dirty="0" smtClean="0">
                <a:solidFill>
                  <a:srgbClr val="0070C0"/>
                </a:solidFill>
              </a:rPr>
              <a:t>Sestavení simplexové tabulky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3200" b="1" dirty="0" smtClean="0">
                <a:solidFill>
                  <a:srgbClr val="0070C0"/>
                </a:solidFill>
              </a:rPr>
              <a:t>Výpočty v simplexové tabulce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3200" b="1" dirty="0" smtClean="0">
                <a:solidFill>
                  <a:srgbClr val="0070C0"/>
                </a:solidFill>
              </a:rPr>
              <a:t>Interpretace výsledků</a:t>
            </a:r>
            <a:endParaRPr lang="cs-CZ" sz="3200" b="1" dirty="0">
              <a:solidFill>
                <a:srgbClr val="0070C0"/>
              </a:solidFill>
            </a:endParaRPr>
          </a:p>
          <a:p>
            <a:pPr algn="ctr"/>
            <a:endParaRPr lang="cs-CZ" sz="3200" dirty="0">
              <a:solidFill>
                <a:srgbClr val="FF0000"/>
              </a:solidFill>
            </a:endParaRPr>
          </a:p>
        </p:txBody>
      </p:sp>
      <p:sp>
        <p:nvSpPr>
          <p:cNvPr id="2" name="Obdélník 1"/>
          <p:cNvSpPr/>
          <p:nvPr/>
        </p:nvSpPr>
        <p:spPr>
          <a:xfrm>
            <a:off x="3491880" y="1052736"/>
            <a:ext cx="1999266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cs-CZ" sz="4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Postup</a:t>
            </a:r>
          </a:p>
        </p:txBody>
      </p:sp>
    </p:spTree>
    <p:extLst>
      <p:ext uri="{BB962C8B-B14F-4D97-AF65-F5344CB8AC3E}">
        <p14:creationId xmlns:p14="http://schemas.microsoft.com/office/powerpoint/2010/main" val="4255401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/>
          <p:cNvSpPr txBox="1"/>
          <p:nvPr/>
        </p:nvSpPr>
        <p:spPr>
          <a:xfrm>
            <a:off x="827584" y="260648"/>
            <a:ext cx="74888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Kanonický tvar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ovéPole 1"/>
              <p:cNvSpPr txBox="1"/>
              <p:nvPr/>
            </p:nvSpPr>
            <p:spPr>
              <a:xfrm>
                <a:off x="1074973" y="1772816"/>
                <a:ext cx="7350474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cs-CZ" sz="3200" b="1" i="1" smtClean="0">
                          <a:solidFill>
                            <a:srgbClr val="0070C0"/>
                          </a:solidFill>
                          <a:latin typeface="Cambria Math"/>
                        </a:rPr>
                        <m:t>𝟓</m:t>
                      </m:r>
                      <m:sSub>
                        <m:sSubPr>
                          <m:ctrlPr>
                            <a:rPr lang="cs-CZ" sz="3200" b="1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cs-CZ" sz="3200" b="1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𝒙</m:t>
                          </m:r>
                        </m:e>
                        <m:sub>
                          <m:r>
                            <a:rPr lang="cs-CZ" sz="3200" b="1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𝟏</m:t>
                          </m:r>
                        </m:sub>
                      </m:sSub>
                      <m:r>
                        <a:rPr lang="cs-CZ" sz="3200" b="1" i="1" smtClean="0">
                          <a:solidFill>
                            <a:srgbClr val="0070C0"/>
                          </a:solidFill>
                          <a:latin typeface="Cambria Math"/>
                        </a:rPr>
                        <m:t>+</m:t>
                      </m:r>
                      <m:r>
                        <a:rPr lang="cs-CZ" sz="3200" b="1" i="1" smtClean="0">
                          <a:solidFill>
                            <a:srgbClr val="0070C0"/>
                          </a:solidFill>
                          <a:latin typeface="Cambria Math"/>
                        </a:rPr>
                        <m:t>𝟑</m:t>
                      </m:r>
                      <m:sSub>
                        <m:sSubPr>
                          <m:ctrlPr>
                            <a:rPr lang="cs-CZ" sz="3200" b="1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cs-CZ" sz="3200" b="1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𝒙</m:t>
                          </m:r>
                        </m:e>
                        <m:sub>
                          <m:r>
                            <a:rPr lang="cs-CZ" sz="3200" b="1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𝟐</m:t>
                          </m:r>
                        </m:sub>
                      </m:sSub>
                      <m:r>
                        <a:rPr lang="cs-CZ" sz="3200" b="1" i="1" smtClean="0">
                          <a:solidFill>
                            <a:srgbClr val="0070C0"/>
                          </a:solidFill>
                          <a:latin typeface="Cambria Math"/>
                        </a:rPr>
                        <m:t>−</m:t>
                      </m:r>
                      <m:sSub>
                        <m:sSubPr>
                          <m:ctrlPr>
                            <a:rPr lang="cs-CZ" sz="3200" b="1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cs-CZ" sz="3200" b="1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𝒙</m:t>
                          </m:r>
                        </m:e>
                        <m:sub>
                          <m:r>
                            <a:rPr lang="cs-CZ" sz="3200" b="1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𝟑</m:t>
                          </m:r>
                        </m:sub>
                      </m:sSub>
                      <m:sSub>
                        <m:sSubPr>
                          <m:ctrlPr>
                            <a:rPr lang="cs-CZ" sz="3200" b="1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cs-CZ" sz="3200" b="1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+</m:t>
                          </m:r>
                          <m:r>
                            <a:rPr lang="cs-CZ" sz="3200" b="1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𝟎</m:t>
                          </m:r>
                          <m:r>
                            <a:rPr lang="cs-CZ" sz="3200" b="1" i="1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𝒙</m:t>
                          </m:r>
                        </m:e>
                        <m:sub>
                          <m:r>
                            <a:rPr lang="cs-CZ" sz="3200" b="1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𝟒</m:t>
                          </m:r>
                        </m:sub>
                      </m:sSub>
                      <m:r>
                        <a:rPr lang="cs-CZ" sz="3200" b="1" i="1" smtClean="0">
                          <a:solidFill>
                            <a:srgbClr val="0070C0"/>
                          </a:solidFill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cs-CZ" sz="3200" b="1" i="1">
                              <a:solidFill>
                                <a:srgbClr val="0070C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cs-CZ" sz="32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𝟏</m:t>
                          </m:r>
                          <m:r>
                            <a:rPr lang="cs-CZ" sz="3200" b="1" i="1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𝒙</m:t>
                          </m:r>
                        </m:e>
                        <m:sub>
                          <m:r>
                            <a:rPr lang="cs-CZ" sz="3200" b="1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𝟓</m:t>
                          </m:r>
                        </m:sub>
                      </m:sSub>
                      <m:sSub>
                        <m:sSubPr>
                          <m:ctrlPr>
                            <a:rPr lang="cs-CZ" sz="3200" b="1" i="1">
                              <a:solidFill>
                                <a:srgbClr val="0070C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cs-CZ" sz="3200" b="1" i="1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+</m:t>
                          </m:r>
                          <m:r>
                            <a:rPr lang="cs-CZ" sz="32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𝟎</m:t>
                          </m:r>
                          <m:r>
                            <a:rPr lang="cs-CZ" sz="3200" b="1" i="1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𝒙</m:t>
                          </m:r>
                        </m:e>
                        <m:sub>
                          <m:r>
                            <a:rPr lang="cs-CZ" sz="3200" b="1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𝟔</m:t>
                          </m:r>
                        </m:sub>
                      </m:sSub>
                      <m:r>
                        <a:rPr lang="cs-CZ" sz="3200" b="1" i="1" smtClean="0">
                          <a:solidFill>
                            <a:srgbClr val="0070C0"/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cs-CZ" sz="3200" b="1" i="1" smtClean="0">
                          <a:solidFill>
                            <a:srgbClr val="0070C0"/>
                          </a:solidFill>
                          <a:latin typeface="Cambria Math"/>
                          <a:ea typeface="Cambria Math"/>
                        </a:rPr>
                        <m:t>𝟏𝟓𝟎</m:t>
                      </m:r>
                    </m:oMath>
                  </m:oMathPara>
                </a14:m>
                <a:endParaRPr lang="cs-CZ" sz="3200" b="1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2" name="TextovéPo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4973" y="1772816"/>
                <a:ext cx="7350474" cy="584775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ovéPole 3"/>
              <p:cNvSpPr txBox="1"/>
              <p:nvPr/>
            </p:nvSpPr>
            <p:spPr>
              <a:xfrm>
                <a:off x="1064948" y="2276872"/>
                <a:ext cx="7350474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3200" b="1" i="1" smtClean="0">
                          <a:solidFill>
                            <a:srgbClr val="045C04"/>
                          </a:solidFill>
                          <a:latin typeface="Cambria Math"/>
                        </a:rPr>
                        <m:t>𝟒</m:t>
                      </m:r>
                      <m:sSub>
                        <m:sSubPr>
                          <m:ctrlPr>
                            <a:rPr lang="cs-CZ" sz="3200" b="1" i="1">
                              <a:solidFill>
                                <a:srgbClr val="045C04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cs-CZ" sz="3200" b="1" i="1">
                              <a:solidFill>
                                <a:srgbClr val="045C04"/>
                              </a:solidFill>
                              <a:latin typeface="Cambria Math"/>
                            </a:rPr>
                            <m:t>𝒙</m:t>
                          </m:r>
                        </m:e>
                        <m:sub>
                          <m:r>
                            <a:rPr lang="cs-CZ" sz="3200" b="1" i="1">
                              <a:solidFill>
                                <a:srgbClr val="045C04"/>
                              </a:solidFill>
                              <a:latin typeface="Cambria Math"/>
                            </a:rPr>
                            <m:t>𝟏</m:t>
                          </m:r>
                        </m:sub>
                      </m:sSub>
                      <m:r>
                        <a:rPr lang="cs-CZ" sz="3200" b="1" i="1">
                          <a:solidFill>
                            <a:srgbClr val="045C04"/>
                          </a:solidFill>
                          <a:latin typeface="Cambria Math"/>
                        </a:rPr>
                        <m:t>+</m:t>
                      </m:r>
                      <m:r>
                        <a:rPr lang="cs-CZ" sz="3200" b="1" i="1" smtClean="0">
                          <a:solidFill>
                            <a:srgbClr val="045C04"/>
                          </a:solidFill>
                          <a:latin typeface="Cambria Math"/>
                        </a:rPr>
                        <m:t>𝟒</m:t>
                      </m:r>
                      <m:sSub>
                        <m:sSubPr>
                          <m:ctrlPr>
                            <a:rPr lang="cs-CZ" sz="3200" b="1" i="1">
                              <a:solidFill>
                                <a:srgbClr val="045C04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cs-CZ" sz="3200" b="1" i="1">
                              <a:solidFill>
                                <a:srgbClr val="045C04"/>
                              </a:solidFill>
                              <a:latin typeface="Cambria Math"/>
                            </a:rPr>
                            <m:t>𝒙</m:t>
                          </m:r>
                        </m:e>
                        <m:sub>
                          <m:r>
                            <a:rPr lang="cs-CZ" sz="3200" b="1" i="1">
                              <a:solidFill>
                                <a:srgbClr val="045C04"/>
                              </a:solidFill>
                              <a:latin typeface="Cambria Math"/>
                            </a:rPr>
                            <m:t>𝟐</m:t>
                          </m:r>
                        </m:sub>
                      </m:sSub>
                      <m:r>
                        <a:rPr lang="cs-CZ" sz="3200" b="1" i="1" smtClean="0">
                          <a:solidFill>
                            <a:srgbClr val="045C04"/>
                          </a:solidFill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cs-CZ" sz="3200" b="1" i="1">
                              <a:solidFill>
                                <a:srgbClr val="045C04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cs-CZ" sz="3200" b="1" i="1" smtClean="0">
                              <a:solidFill>
                                <a:srgbClr val="045C04"/>
                              </a:solidFill>
                              <a:latin typeface="Cambria Math"/>
                            </a:rPr>
                            <m:t>𝟎</m:t>
                          </m:r>
                          <m:r>
                            <a:rPr lang="cs-CZ" sz="3200" b="1" i="1">
                              <a:solidFill>
                                <a:srgbClr val="045C04"/>
                              </a:solidFill>
                              <a:latin typeface="Cambria Math"/>
                            </a:rPr>
                            <m:t>𝒙</m:t>
                          </m:r>
                        </m:e>
                        <m:sub>
                          <m:r>
                            <a:rPr lang="cs-CZ" sz="3200" b="1" i="1">
                              <a:solidFill>
                                <a:srgbClr val="045C04"/>
                              </a:solidFill>
                              <a:latin typeface="Cambria Math"/>
                            </a:rPr>
                            <m:t>𝟑</m:t>
                          </m:r>
                        </m:sub>
                      </m:sSub>
                      <m:sSub>
                        <m:sSubPr>
                          <m:ctrlPr>
                            <a:rPr lang="cs-CZ" sz="3200" b="1" i="1">
                              <a:solidFill>
                                <a:srgbClr val="045C04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cs-CZ" sz="3200" b="1" i="1" smtClean="0">
                              <a:solidFill>
                                <a:srgbClr val="045C04"/>
                              </a:solidFill>
                              <a:latin typeface="Cambria Math"/>
                            </a:rPr>
                            <m:t>−</m:t>
                          </m:r>
                          <m:r>
                            <a:rPr lang="cs-CZ" sz="3200" b="1" i="1">
                              <a:solidFill>
                                <a:srgbClr val="045C04"/>
                              </a:solidFill>
                              <a:latin typeface="Cambria Math"/>
                            </a:rPr>
                            <m:t>𝒙</m:t>
                          </m:r>
                        </m:e>
                        <m:sub>
                          <m:r>
                            <a:rPr lang="cs-CZ" sz="3200" b="1" i="1">
                              <a:solidFill>
                                <a:srgbClr val="045C04"/>
                              </a:solidFill>
                              <a:latin typeface="Cambria Math"/>
                            </a:rPr>
                            <m:t>𝟒</m:t>
                          </m:r>
                        </m:sub>
                      </m:sSub>
                      <m:sSub>
                        <m:sSubPr>
                          <m:ctrlPr>
                            <a:rPr lang="cs-CZ" sz="3200" b="1" i="1" smtClean="0">
                              <a:solidFill>
                                <a:srgbClr val="045C04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cs-CZ" sz="3200" b="1" i="1" smtClean="0">
                              <a:solidFill>
                                <a:srgbClr val="045C04"/>
                              </a:solidFill>
                              <a:latin typeface="Cambria Math"/>
                            </a:rPr>
                            <m:t>+</m:t>
                          </m:r>
                          <m:r>
                            <a:rPr lang="cs-CZ" sz="32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𝟎</m:t>
                          </m:r>
                          <m:r>
                            <a:rPr lang="cs-CZ" sz="3200" b="1" i="1">
                              <a:solidFill>
                                <a:srgbClr val="045C04"/>
                              </a:solidFill>
                              <a:latin typeface="Cambria Math"/>
                            </a:rPr>
                            <m:t>𝒙</m:t>
                          </m:r>
                        </m:e>
                        <m:sub>
                          <m:r>
                            <a:rPr lang="cs-CZ" sz="3200" b="1" i="1" smtClean="0">
                              <a:solidFill>
                                <a:srgbClr val="045C04"/>
                              </a:solidFill>
                              <a:latin typeface="Cambria Math"/>
                            </a:rPr>
                            <m:t>𝟓</m:t>
                          </m:r>
                        </m:sub>
                      </m:sSub>
                      <m:sSub>
                        <m:sSubPr>
                          <m:ctrlPr>
                            <a:rPr lang="cs-CZ" sz="3200" b="1" i="1">
                              <a:solidFill>
                                <a:srgbClr val="045C04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cs-CZ" sz="3200" b="1" i="1">
                              <a:solidFill>
                                <a:srgbClr val="045C04"/>
                              </a:solidFill>
                              <a:latin typeface="Cambria Math"/>
                            </a:rPr>
                            <m:t>+</m:t>
                          </m:r>
                          <m:r>
                            <a:rPr lang="cs-CZ" sz="32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𝟏</m:t>
                          </m:r>
                          <m:r>
                            <a:rPr lang="cs-CZ" sz="3200" b="1" i="1">
                              <a:solidFill>
                                <a:srgbClr val="045C04"/>
                              </a:solidFill>
                              <a:latin typeface="Cambria Math"/>
                            </a:rPr>
                            <m:t>𝒙</m:t>
                          </m:r>
                        </m:e>
                        <m:sub>
                          <m:r>
                            <a:rPr lang="cs-CZ" sz="3200" b="1" i="1" smtClean="0">
                              <a:solidFill>
                                <a:srgbClr val="045C04"/>
                              </a:solidFill>
                              <a:latin typeface="Cambria Math"/>
                            </a:rPr>
                            <m:t>𝟔</m:t>
                          </m:r>
                        </m:sub>
                      </m:sSub>
                      <m:r>
                        <a:rPr lang="cs-CZ" sz="3200" b="1" i="1">
                          <a:solidFill>
                            <a:srgbClr val="045C04"/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cs-CZ" sz="3200" b="1" i="1" dirty="0" smtClean="0">
                          <a:solidFill>
                            <a:srgbClr val="045C04"/>
                          </a:solidFill>
                          <a:latin typeface="Cambria Math"/>
                          <a:ea typeface="Cambria Math"/>
                        </a:rPr>
                        <m:t>𝟏𝟔𝟎</m:t>
                      </m:r>
                    </m:oMath>
                  </m:oMathPara>
                </a14:m>
                <a:endParaRPr lang="cs-CZ" sz="3200" b="1" dirty="0">
                  <a:solidFill>
                    <a:srgbClr val="045C04"/>
                  </a:solidFill>
                </a:endParaRPr>
              </a:p>
            </p:txBody>
          </p:sp>
        </mc:Choice>
        <mc:Fallback xmlns="">
          <p:sp>
            <p:nvSpPr>
              <p:cNvPr id="4" name="TextovéPol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4948" y="2276872"/>
                <a:ext cx="7350474" cy="584775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ovéPole 6"/>
              <p:cNvSpPr txBox="1"/>
              <p:nvPr/>
            </p:nvSpPr>
            <p:spPr>
              <a:xfrm>
                <a:off x="1115615" y="4141529"/>
                <a:ext cx="7309832" cy="10156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sz="2800" u="sng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Účelová funkce (prohibitivní koeficienty 100):  </a:t>
                </a:r>
                <a:endParaRPr lang="cs-CZ" sz="2800" b="0" i="1" u="sng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sz="32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𝒇</m:t>
                      </m:r>
                      <m:d>
                        <m:dPr>
                          <m:ctrlPr>
                            <a:rPr lang="cs-CZ" sz="32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cs-CZ" sz="3200" b="1" i="1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cs-CZ" sz="3200" b="1" i="1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𝒙</m:t>
                              </m:r>
                            </m:e>
                            <m:sub>
                              <m:r>
                                <a:rPr lang="cs-CZ" sz="3200" b="1" i="1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𝟏</m:t>
                              </m:r>
                            </m:sub>
                          </m:sSub>
                          <m:r>
                            <a:rPr lang="cs-CZ" sz="32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,</m:t>
                          </m:r>
                          <m:sSub>
                            <m:sSubPr>
                              <m:ctrlPr>
                                <a:rPr lang="cs-CZ" sz="3200" b="1" i="1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cs-CZ" sz="3200" b="1" i="1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𝒙</m:t>
                              </m:r>
                            </m:e>
                            <m:sub>
                              <m:r>
                                <a:rPr lang="cs-CZ" sz="3200" b="1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𝟐</m:t>
                              </m:r>
                            </m:sub>
                          </m:sSub>
                          <m:r>
                            <a:rPr lang="cs-CZ" sz="3200" b="1" i="1" smtClean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/>
                            </a:rPr>
                            <m:t>,</m:t>
                          </m:r>
                          <m:sSub>
                            <m:sSubPr>
                              <m:ctrlPr>
                                <a:rPr lang="cs-CZ" sz="3200" b="1" i="1">
                                  <a:solidFill>
                                    <a:schemeClr val="bg1">
                                      <a:lumMod val="50000"/>
                                    </a:schemeClr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cs-CZ" sz="3200" b="1" i="1">
                                  <a:solidFill>
                                    <a:schemeClr val="bg1">
                                      <a:lumMod val="50000"/>
                                    </a:schemeClr>
                                  </a:solidFill>
                                  <a:latin typeface="Cambria Math"/>
                                </a:rPr>
                                <m:t>𝒙</m:t>
                              </m:r>
                            </m:e>
                            <m:sub>
                              <m:r>
                                <a:rPr lang="cs-CZ" sz="3200" b="1" i="1">
                                  <a:solidFill>
                                    <a:schemeClr val="bg1">
                                      <a:lumMod val="50000"/>
                                    </a:schemeClr>
                                  </a:solidFill>
                                  <a:latin typeface="Cambria Math"/>
                                </a:rPr>
                                <m:t>𝟏</m:t>
                              </m:r>
                            </m:sub>
                          </m:sSub>
                          <m:r>
                            <a:rPr lang="cs-CZ" sz="3200" b="1" i="1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/>
                            </a:rPr>
                            <m:t>,</m:t>
                          </m:r>
                          <m:sSub>
                            <m:sSubPr>
                              <m:ctrlPr>
                                <a:rPr lang="cs-CZ" sz="3200" b="1" i="1">
                                  <a:solidFill>
                                    <a:schemeClr val="bg1">
                                      <a:lumMod val="50000"/>
                                    </a:schemeClr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cs-CZ" sz="3200" b="1" i="1">
                                  <a:solidFill>
                                    <a:schemeClr val="bg1">
                                      <a:lumMod val="50000"/>
                                    </a:schemeClr>
                                  </a:solidFill>
                                  <a:latin typeface="Cambria Math"/>
                                </a:rPr>
                                <m:t>𝒙</m:t>
                              </m:r>
                            </m:e>
                            <m:sub>
                              <m:r>
                                <a:rPr lang="cs-CZ" sz="3200" b="1" i="1">
                                  <a:solidFill>
                                    <a:schemeClr val="bg1">
                                      <a:lumMod val="50000"/>
                                    </a:schemeClr>
                                  </a:solidFill>
                                  <a:latin typeface="Cambria Math"/>
                                </a:rPr>
                                <m:t>𝟐</m:t>
                              </m:r>
                            </m:sub>
                          </m:sSub>
                        </m:e>
                      </m:d>
                      <m:r>
                        <a:rPr lang="cs-CZ" sz="32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cs-CZ" sz="320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7" name="TextovéPole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5615" y="4141529"/>
                <a:ext cx="7309832" cy="1015663"/>
              </a:xfrm>
              <a:prstGeom prst="rect">
                <a:avLst/>
              </a:prstGeom>
              <a:blipFill rotWithShape="1">
                <a:blip r:embed="rId4"/>
                <a:stretch>
                  <a:fillRect l="-1668" t="-5988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ovéPole 7"/>
              <p:cNvSpPr txBox="1"/>
              <p:nvPr/>
            </p:nvSpPr>
            <p:spPr>
              <a:xfrm>
                <a:off x="1115616" y="2996952"/>
                <a:ext cx="6408712" cy="10156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sz="2800" u="sng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Podmínky nezápornosti:</a:t>
                </a: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3200" b="1" i="1">
                              <a:solidFill>
                                <a:srgbClr val="7030A0"/>
                              </a:solidFill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cs-CZ" sz="3200" b="1" i="1">
                              <a:solidFill>
                                <a:srgbClr val="7030A0"/>
                              </a:solidFill>
                              <a:latin typeface="Cambria Math"/>
                              <a:ea typeface="Cambria Math"/>
                            </a:rPr>
                            <m:t>𝒙</m:t>
                          </m:r>
                        </m:e>
                        <m:sub>
                          <m:r>
                            <a:rPr lang="cs-CZ" sz="3200" b="1" i="1">
                              <a:solidFill>
                                <a:srgbClr val="7030A0"/>
                              </a:solidFill>
                              <a:latin typeface="Cambria Math"/>
                              <a:ea typeface="Cambria Math"/>
                            </a:rPr>
                            <m:t>𝟏</m:t>
                          </m:r>
                        </m:sub>
                      </m:sSub>
                      <m:r>
                        <a:rPr lang="cs-CZ" sz="3200" b="1" i="1">
                          <a:solidFill>
                            <a:srgbClr val="7030A0"/>
                          </a:solidFill>
                          <a:latin typeface="Cambria Math"/>
                          <a:ea typeface="Cambria Math"/>
                        </a:rPr>
                        <m:t>≥</m:t>
                      </m:r>
                      <m:r>
                        <a:rPr lang="cs-CZ" sz="3200" b="1" i="1">
                          <a:solidFill>
                            <a:srgbClr val="7030A0"/>
                          </a:solidFill>
                          <a:latin typeface="Cambria Math"/>
                          <a:ea typeface="Cambria Math"/>
                        </a:rPr>
                        <m:t>𝟎</m:t>
                      </m:r>
                      <m:r>
                        <a:rPr lang="cs-CZ" sz="3200" b="1" i="1">
                          <a:solidFill>
                            <a:srgbClr val="7030A0"/>
                          </a:solidFill>
                          <a:latin typeface="Cambria Math"/>
                          <a:ea typeface="Cambria Math"/>
                        </a:rPr>
                        <m:t>   ;</m:t>
                      </m:r>
                      <m:sSub>
                        <m:sSubPr>
                          <m:ctrlPr>
                            <a:rPr lang="cs-CZ" sz="3200" b="1" i="1">
                              <a:solidFill>
                                <a:srgbClr val="7030A0"/>
                              </a:solidFill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cs-CZ" sz="3200" b="1" i="1">
                              <a:solidFill>
                                <a:srgbClr val="7030A0"/>
                              </a:solidFill>
                              <a:latin typeface="Cambria Math"/>
                              <a:ea typeface="Cambria Math"/>
                            </a:rPr>
                            <m:t>𝒙</m:t>
                          </m:r>
                        </m:e>
                        <m:sub>
                          <m:r>
                            <a:rPr lang="cs-CZ" sz="3200" b="1" i="1">
                              <a:solidFill>
                                <a:srgbClr val="7030A0"/>
                              </a:solidFill>
                              <a:latin typeface="Cambria Math"/>
                              <a:ea typeface="Cambria Math"/>
                            </a:rPr>
                            <m:t>𝟐</m:t>
                          </m:r>
                        </m:sub>
                      </m:sSub>
                      <m:r>
                        <a:rPr lang="cs-CZ" sz="3200" b="1" i="1">
                          <a:solidFill>
                            <a:srgbClr val="7030A0"/>
                          </a:solidFill>
                          <a:latin typeface="Cambria Math"/>
                          <a:ea typeface="Cambria Math"/>
                        </a:rPr>
                        <m:t>≥</m:t>
                      </m:r>
                      <m:r>
                        <a:rPr lang="cs-CZ" sz="3200" b="1" i="1">
                          <a:solidFill>
                            <a:srgbClr val="7030A0"/>
                          </a:solidFill>
                          <a:latin typeface="Cambria Math"/>
                          <a:ea typeface="Cambria Math"/>
                        </a:rPr>
                        <m:t>𝟎</m:t>
                      </m:r>
                    </m:oMath>
                  </m:oMathPara>
                </a14:m>
                <a:endParaRPr lang="cs-CZ" sz="3200" b="1" i="1" dirty="0">
                  <a:solidFill>
                    <a:srgbClr val="7030A0"/>
                  </a:solidFill>
                  <a:latin typeface="Cambria Math"/>
                  <a:ea typeface="Cambria Math"/>
                </a:endParaRPr>
              </a:p>
            </p:txBody>
          </p:sp>
        </mc:Choice>
        <mc:Fallback xmlns="">
          <p:sp>
            <p:nvSpPr>
              <p:cNvPr id="8" name="TextovéPole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5616" y="2996952"/>
                <a:ext cx="6408712" cy="1015663"/>
              </a:xfrm>
              <a:prstGeom prst="rect">
                <a:avLst/>
              </a:prstGeom>
              <a:blipFill rotWithShape="1">
                <a:blip r:embed="rId5"/>
                <a:stretch>
                  <a:fillRect l="-1903" t="-6024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ovéPole 8"/>
          <p:cNvSpPr txBox="1"/>
          <p:nvPr/>
        </p:nvSpPr>
        <p:spPr>
          <a:xfrm>
            <a:off x="1115616" y="1268760"/>
            <a:ext cx="69847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Vlastní </a:t>
            </a:r>
            <a:r>
              <a:rPr lang="cs-CZ" sz="28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omezení:</a:t>
            </a:r>
            <a:endParaRPr lang="cs-CZ" sz="28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Obdélník 9"/>
              <p:cNvSpPr/>
              <p:nvPr/>
            </p:nvSpPr>
            <p:spPr>
              <a:xfrm>
                <a:off x="287524" y="5148481"/>
                <a:ext cx="8568952" cy="5847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sz="32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</m:t>
                      </m:r>
                      <m:r>
                        <a:rPr lang="cs-CZ" sz="3200" b="1" i="1">
                          <a:solidFill>
                            <a:srgbClr val="FF0000"/>
                          </a:solidFill>
                          <a:latin typeface="Cambria Math"/>
                        </a:rPr>
                        <m:t>𝟔𝟎</m:t>
                      </m:r>
                      <m:sSub>
                        <m:sSubPr>
                          <m:ctrlPr>
                            <a:rPr lang="cs-CZ" sz="3200" b="1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cs-CZ" sz="3200" b="1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𝒙</m:t>
                          </m:r>
                        </m:e>
                        <m:sub>
                          <m:r>
                            <a:rPr lang="cs-CZ" sz="3200" b="1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𝟏</m:t>
                          </m:r>
                        </m:sub>
                      </m:sSub>
                      <m:r>
                        <a:rPr lang="cs-CZ" sz="3200" b="1" i="1">
                          <a:solidFill>
                            <a:srgbClr val="FF0000"/>
                          </a:solidFill>
                          <a:latin typeface="Cambria Math"/>
                        </a:rPr>
                        <m:t>+</m:t>
                      </m:r>
                      <m:r>
                        <a:rPr lang="cs-CZ" sz="3200" b="1" i="1">
                          <a:solidFill>
                            <a:srgbClr val="FF0000"/>
                          </a:solidFill>
                          <a:latin typeface="Cambria Math"/>
                        </a:rPr>
                        <m:t>𝟒𝟓</m:t>
                      </m:r>
                      <m:sSub>
                        <m:sSubPr>
                          <m:ctrlPr>
                            <a:rPr lang="cs-CZ" sz="3200" b="1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cs-CZ" sz="3200" b="1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𝒙</m:t>
                          </m:r>
                        </m:e>
                        <m:sub>
                          <m:r>
                            <a:rPr lang="cs-CZ" sz="3200" b="1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𝟐</m:t>
                          </m:r>
                        </m:sub>
                      </m:sSub>
                      <m:r>
                        <a:rPr lang="cs-CZ" sz="3200" b="1" i="1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mbria Math"/>
                        </a:rPr>
                        <m:t>+</m:t>
                      </m:r>
                      <m:r>
                        <a:rPr lang="cs-CZ" sz="3200" b="1" i="1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mbria Math"/>
                        </a:rPr>
                        <m:t>𝟎</m:t>
                      </m:r>
                      <m:sSub>
                        <m:sSubPr>
                          <m:ctrlPr>
                            <a:rPr lang="cs-CZ" sz="3200" b="1" i="1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cs-CZ" sz="3200" b="1" i="1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/>
                            </a:rPr>
                            <m:t>𝒙</m:t>
                          </m:r>
                        </m:e>
                        <m:sub>
                          <m:r>
                            <a:rPr lang="cs-CZ" sz="3200" b="1" i="1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/>
                            </a:rPr>
                            <m:t>𝟑</m:t>
                          </m:r>
                        </m:sub>
                      </m:sSub>
                      <m:r>
                        <a:rPr lang="cs-CZ" sz="3200" b="1" i="1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mbria Math"/>
                        </a:rPr>
                        <m:t>+</m:t>
                      </m:r>
                      <m:r>
                        <a:rPr lang="cs-CZ" sz="3200" b="1" i="1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mbria Math"/>
                        </a:rPr>
                        <m:t>𝟎</m:t>
                      </m:r>
                      <m:sSub>
                        <m:sSubPr>
                          <m:ctrlPr>
                            <a:rPr lang="cs-CZ" sz="3200" b="1" i="1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cs-CZ" sz="3200" b="1" i="1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/>
                            </a:rPr>
                            <m:t>𝒙</m:t>
                          </m:r>
                        </m:e>
                        <m:sub>
                          <m:r>
                            <a:rPr lang="cs-CZ" sz="3200" b="1" i="1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/>
                            </a:rPr>
                            <m:t>𝟒</m:t>
                          </m:r>
                        </m:sub>
                      </m:sSub>
                      <m:r>
                        <a:rPr lang="cs-CZ" sz="3200" b="1" i="1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cs-CZ" sz="3200" b="1" i="1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cs-CZ" sz="3200" b="1" i="1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/>
                            </a:rPr>
                            <m:t>𝟏𝟎𝟎</m:t>
                          </m:r>
                          <m:r>
                            <a:rPr lang="cs-CZ" sz="3200" b="1" i="1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/>
                            </a:rPr>
                            <m:t>𝒙</m:t>
                          </m:r>
                        </m:e>
                        <m:sub>
                          <m:r>
                            <a:rPr lang="cs-CZ" sz="3200" b="1" i="1" smtClean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/>
                            </a:rPr>
                            <m:t>𝟓</m:t>
                          </m:r>
                        </m:sub>
                      </m:sSub>
                      <m:r>
                        <a:rPr lang="cs-CZ" sz="3200" b="1" i="1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cs-CZ" sz="3200" b="1" i="1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cs-CZ" sz="3200" b="1" i="1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/>
                            </a:rPr>
                            <m:t>𝟏𝟎𝟎</m:t>
                          </m:r>
                          <m:r>
                            <a:rPr lang="cs-CZ" sz="3200" b="1" i="1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/>
                            </a:rPr>
                            <m:t>𝒙</m:t>
                          </m:r>
                        </m:e>
                        <m:sub>
                          <m:r>
                            <a:rPr lang="cs-CZ" sz="3200" b="1" i="1" smtClean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/>
                            </a:rPr>
                            <m:t>𝟔</m:t>
                          </m:r>
                        </m:sub>
                      </m:sSub>
                    </m:oMath>
                  </m:oMathPara>
                </a14:m>
                <a:endParaRPr lang="cs-CZ" sz="320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0" name="Obdélník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7524" y="5148481"/>
                <a:ext cx="8568952" cy="584775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Obdélník 10"/>
              <p:cNvSpPr/>
              <p:nvPr/>
            </p:nvSpPr>
            <p:spPr>
              <a:xfrm>
                <a:off x="7101975" y="5652537"/>
                <a:ext cx="1505733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sz="3200" b="1" i="1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→</m:t>
                      </m:r>
                      <m:r>
                        <a:rPr lang="cs-CZ" sz="3200" b="1">
                          <a:solidFill>
                            <a:srgbClr val="FF0000"/>
                          </a:solidFill>
                          <a:latin typeface="Cambria Math"/>
                          <a:sym typeface="Symbol"/>
                        </a:rPr>
                        <m:t>𝐦𝐢𝐧</m:t>
                      </m:r>
                    </m:oMath>
                  </m:oMathPara>
                </a14:m>
                <a:endParaRPr lang="cs-CZ" sz="320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1" name="Obdélník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01975" y="5652537"/>
                <a:ext cx="1505733" cy="584775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03682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/>
          <p:cNvSpPr txBox="1"/>
          <p:nvPr/>
        </p:nvSpPr>
        <p:spPr>
          <a:xfrm>
            <a:off x="893470" y="278262"/>
            <a:ext cx="734481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Simplexová tabulka</a:t>
            </a:r>
            <a:endParaRPr lang="cs-CZ" sz="48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6600886"/>
              </p:ext>
            </p:extLst>
          </p:nvPr>
        </p:nvGraphicFramePr>
        <p:xfrm>
          <a:off x="1115616" y="1916832"/>
          <a:ext cx="7236803" cy="383162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64029"/>
                <a:gridCol w="701757"/>
                <a:gridCol w="701757"/>
                <a:gridCol w="701757"/>
                <a:gridCol w="701757"/>
                <a:gridCol w="701757"/>
                <a:gridCol w="701757"/>
                <a:gridCol w="701757"/>
                <a:gridCol w="888368"/>
                <a:gridCol w="972107"/>
              </a:tblGrid>
              <a:tr h="606157">
                <a:tc rowSpan="2" gridSpan="2">
                  <a:txBody>
                    <a:bodyPr/>
                    <a:lstStyle/>
                    <a:p>
                      <a:pPr algn="ctr" fontAlgn="ctr"/>
                      <a:endParaRPr lang="cs-CZ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x</a:t>
                      </a:r>
                      <a:r>
                        <a:rPr lang="cs-CZ" sz="2400" b="1" u="none" strike="noStrike" baseline="-25000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cs-CZ" sz="2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x</a:t>
                      </a:r>
                      <a:r>
                        <a:rPr lang="cs-CZ" sz="2400" b="1" u="none" strike="noStrike" baseline="-25000" dirty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cs-CZ" sz="2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x</a:t>
                      </a:r>
                      <a:r>
                        <a:rPr lang="cs-CZ" sz="2400" b="1" u="none" strike="noStrike" baseline="-25000" dirty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cs-CZ" sz="2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x</a:t>
                      </a:r>
                      <a:r>
                        <a:rPr lang="cs-CZ" sz="2400" b="1" u="none" strike="noStrike" baseline="-25000" dirty="0" smtClean="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r>
                        <a:rPr lang="cs-CZ" sz="2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2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x</a:t>
                      </a:r>
                      <a:r>
                        <a:rPr lang="cs-CZ" sz="2400" b="1" u="none" strike="noStrike" baseline="-25000" dirty="0" smtClean="0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endParaRPr lang="cs-CZ" sz="2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x</a:t>
                      </a:r>
                      <a:r>
                        <a:rPr lang="cs-CZ" sz="2400" b="1" u="none" strike="noStrike" baseline="-25000" dirty="0" smtClean="0">
                          <a:solidFill>
                            <a:schemeClr val="tx1"/>
                          </a:solidFill>
                          <a:effectLst/>
                        </a:rPr>
                        <a:t>6</a:t>
                      </a:r>
                      <a:endParaRPr lang="cs-CZ" sz="2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cs-CZ" sz="2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P</a:t>
                      </a:r>
                      <a:endParaRPr lang="cs-CZ" sz="2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24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505130">
                <a:tc gridSpan="2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60</a:t>
                      </a:r>
                      <a:endParaRPr lang="cs-CZ" sz="24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45</a:t>
                      </a:r>
                      <a:endParaRPr lang="cs-CZ" sz="24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0</a:t>
                      </a:r>
                      <a:endParaRPr lang="cs-CZ" sz="24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0</a:t>
                      </a:r>
                      <a:endParaRPr lang="cs-CZ" sz="24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100</a:t>
                      </a:r>
                      <a:endParaRPr lang="cs-CZ" sz="24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100</a:t>
                      </a:r>
                      <a:endParaRPr lang="cs-CZ" sz="24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24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606157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x</a:t>
                      </a:r>
                      <a:r>
                        <a:rPr lang="cs-CZ" sz="2400" b="1" u="none" strike="noStrike" baseline="-25000" dirty="0" smtClean="0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endParaRPr lang="cs-CZ" sz="2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100</a:t>
                      </a:r>
                      <a:endParaRPr lang="cs-CZ" sz="24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3200" b="1" u="none" strike="noStrike" dirty="0" smtClean="0">
                          <a:solidFill>
                            <a:srgbClr val="7030A0"/>
                          </a:solidFill>
                          <a:effectLst/>
                          <a:latin typeface="+mn-lt"/>
                        </a:rPr>
                        <a:t>5</a:t>
                      </a:r>
                      <a:endParaRPr lang="cs-CZ" sz="3200" b="1" i="0" u="none" strike="noStrike" dirty="0">
                        <a:solidFill>
                          <a:srgbClr val="7030A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3200" b="1" u="none" strike="noStrike" dirty="0">
                          <a:solidFill>
                            <a:srgbClr val="FFFF00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cs-CZ" sz="3200" b="1" i="0" u="none" strike="noStrike" dirty="0">
                        <a:solidFill>
                          <a:srgbClr val="FFFF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3200" b="1" u="none" strike="noStrike" dirty="0" smtClean="0">
                          <a:solidFill>
                            <a:srgbClr val="FFFF00"/>
                          </a:solidFill>
                          <a:effectLst/>
                          <a:latin typeface="+mn-lt"/>
                        </a:rPr>
                        <a:t>-1</a:t>
                      </a:r>
                      <a:endParaRPr lang="cs-CZ" sz="3200" b="1" i="0" u="none" strike="noStrike" dirty="0">
                        <a:solidFill>
                          <a:srgbClr val="FFFF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3200" b="1" u="none" strike="noStrike" dirty="0">
                          <a:solidFill>
                            <a:srgbClr val="FFFF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cs-CZ" sz="3200" b="1" i="0" u="none" strike="noStrike" dirty="0">
                        <a:solidFill>
                          <a:srgbClr val="FFFF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3200" b="1" i="0" u="none" strike="noStrike" dirty="0" smtClean="0">
                          <a:solidFill>
                            <a:srgbClr val="FFFF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cs-CZ" sz="3200" b="1" i="0" u="none" strike="noStrike" dirty="0">
                        <a:solidFill>
                          <a:srgbClr val="FFFF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3200" b="1" i="0" u="none" strike="noStrike" dirty="0" smtClean="0">
                          <a:solidFill>
                            <a:srgbClr val="FFFF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cs-CZ" sz="3200" b="1" i="0" u="none" strike="noStrike" dirty="0">
                        <a:solidFill>
                          <a:srgbClr val="FFFF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3200" b="1" u="none" strike="noStrike" dirty="0" smtClean="0">
                          <a:solidFill>
                            <a:srgbClr val="FFFF00"/>
                          </a:solidFill>
                          <a:effectLst/>
                          <a:latin typeface="+mn-lt"/>
                        </a:rPr>
                        <a:t>150</a:t>
                      </a:r>
                      <a:endParaRPr lang="cs-CZ" sz="3200" b="1" i="0" u="none" strike="noStrike" dirty="0">
                        <a:solidFill>
                          <a:srgbClr val="FFFF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150/5 </a:t>
                      </a:r>
                      <a:r>
                        <a:rPr lang="cs-CZ" sz="2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= </a:t>
                      </a:r>
                      <a:r>
                        <a:rPr lang="cs-CZ" sz="24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30</a:t>
                      </a:r>
                      <a:endParaRPr lang="cs-CZ" sz="2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0070C0">
                        <a:alpha val="25000"/>
                      </a:srgbClr>
                    </a:solidFill>
                  </a:tcPr>
                </a:tc>
              </a:tr>
              <a:tr h="631414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x</a:t>
                      </a:r>
                      <a:r>
                        <a:rPr lang="cs-CZ" sz="2400" b="1" u="none" strike="noStrike" baseline="-25000" dirty="0" smtClean="0">
                          <a:solidFill>
                            <a:schemeClr val="tx1"/>
                          </a:solidFill>
                          <a:effectLst/>
                        </a:rPr>
                        <a:t>6</a:t>
                      </a:r>
                      <a:endParaRPr lang="cs-CZ" sz="2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100</a:t>
                      </a:r>
                      <a:endParaRPr lang="cs-CZ" sz="24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3200" b="1" i="0" u="none" strike="noStrike" dirty="0">
                          <a:solidFill>
                            <a:srgbClr val="FFFF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3200" b="1" u="none" strike="noStrike" dirty="0" smtClean="0">
                          <a:solidFill>
                            <a:srgbClr val="FFFF00"/>
                          </a:solidFill>
                          <a:effectLst/>
                          <a:latin typeface="+mn-lt"/>
                        </a:rPr>
                        <a:t>4</a:t>
                      </a:r>
                      <a:endParaRPr lang="cs-CZ" sz="3200" b="1" i="0" u="none" strike="noStrike" dirty="0">
                        <a:solidFill>
                          <a:srgbClr val="FFFF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3200" b="1" u="none" strike="noStrike" dirty="0">
                          <a:solidFill>
                            <a:srgbClr val="FFFF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cs-CZ" sz="3200" b="1" i="0" u="none" strike="noStrike" dirty="0">
                        <a:solidFill>
                          <a:srgbClr val="FFFF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3200" b="1" u="none" strike="noStrike" dirty="0" smtClean="0">
                          <a:solidFill>
                            <a:srgbClr val="FFFF00"/>
                          </a:solidFill>
                          <a:effectLst/>
                          <a:latin typeface="+mn-lt"/>
                        </a:rPr>
                        <a:t>-1</a:t>
                      </a:r>
                      <a:endParaRPr lang="cs-CZ" sz="3200" b="1" i="0" u="none" strike="noStrike" dirty="0">
                        <a:solidFill>
                          <a:srgbClr val="FFFF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3200" b="1" i="0" u="none" strike="noStrike" dirty="0" smtClean="0">
                          <a:solidFill>
                            <a:srgbClr val="FFFF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cs-CZ" sz="3200" b="1" i="0" u="none" strike="noStrike" dirty="0">
                        <a:solidFill>
                          <a:srgbClr val="FFFF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3200" b="1" i="0" u="none" strike="noStrike" dirty="0" smtClean="0">
                          <a:solidFill>
                            <a:srgbClr val="FFFF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cs-CZ" sz="3200" b="1" i="0" u="none" strike="noStrike" dirty="0">
                        <a:solidFill>
                          <a:srgbClr val="FFFF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3200" b="1" u="none" strike="noStrike" dirty="0" smtClean="0">
                          <a:solidFill>
                            <a:srgbClr val="FFFF00"/>
                          </a:solidFill>
                          <a:effectLst/>
                          <a:latin typeface="+mn-lt"/>
                        </a:rPr>
                        <a:t>160</a:t>
                      </a:r>
                      <a:endParaRPr lang="cs-CZ" sz="3200" b="1" i="0" u="none" strike="noStrike" dirty="0">
                        <a:solidFill>
                          <a:srgbClr val="FFFF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160/4 </a:t>
                      </a:r>
                      <a:r>
                        <a:rPr lang="cs-CZ" sz="2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= </a:t>
                      </a:r>
                      <a:r>
                        <a:rPr lang="cs-CZ" sz="24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40</a:t>
                      </a:r>
                      <a:endParaRPr lang="cs-CZ" sz="2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0070C0">
                        <a:alpha val="25000"/>
                      </a:srgbClr>
                    </a:solidFill>
                  </a:tcPr>
                </a:tc>
              </a:tr>
              <a:tr h="530388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cs-CZ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účelová </a:t>
                      </a:r>
                      <a:r>
                        <a:rPr lang="cs-CZ" sz="2000" b="1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fce</a:t>
                      </a:r>
                      <a:endParaRPr lang="cs-CZ" sz="20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900</a:t>
                      </a:r>
                      <a:endParaRPr lang="cs-CZ" sz="2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700</a:t>
                      </a:r>
                      <a:endParaRPr lang="cs-CZ" sz="2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-100</a:t>
                      </a:r>
                      <a:endParaRPr lang="cs-CZ" sz="2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-100</a:t>
                      </a:r>
                      <a:endParaRPr lang="cs-CZ" sz="2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100</a:t>
                      </a:r>
                      <a:endParaRPr lang="cs-CZ" sz="2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100</a:t>
                      </a:r>
                      <a:endParaRPr lang="cs-CZ" sz="2400" b="1" i="0" u="none" strike="noStrike" dirty="0" smtClean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31000</a:t>
                      </a:r>
                      <a:endParaRPr lang="cs-CZ" sz="24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FFE0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24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505130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cs-CZ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optim. </a:t>
                      </a:r>
                      <a:r>
                        <a:rPr lang="cs-CZ" sz="2000" b="1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krit</a:t>
                      </a:r>
                      <a:r>
                        <a:rPr lang="cs-CZ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.</a:t>
                      </a:r>
                      <a:endParaRPr lang="cs-CZ" sz="20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840</a:t>
                      </a:r>
                      <a:endParaRPr lang="cs-CZ" sz="2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655</a:t>
                      </a:r>
                      <a:endParaRPr lang="cs-CZ" sz="2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-100</a:t>
                      </a:r>
                      <a:endParaRPr lang="cs-CZ" sz="2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-100</a:t>
                      </a:r>
                      <a:endParaRPr lang="cs-CZ" sz="2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cs-CZ" sz="2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cs-CZ" sz="2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24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24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grpSp>
        <p:nvGrpSpPr>
          <p:cNvPr id="2" name="Skupina 1"/>
          <p:cNvGrpSpPr/>
          <p:nvPr/>
        </p:nvGrpSpPr>
        <p:grpSpPr>
          <a:xfrm>
            <a:off x="207488" y="3504456"/>
            <a:ext cx="955808" cy="1724744"/>
            <a:chOff x="207488" y="3360440"/>
            <a:chExt cx="955808" cy="1724744"/>
          </a:xfrm>
        </p:grpSpPr>
        <p:sp>
          <p:nvSpPr>
            <p:cNvPr id="28" name="Zaoblený obdélník 27"/>
            <p:cNvSpPr/>
            <p:nvPr/>
          </p:nvSpPr>
          <p:spPr>
            <a:xfrm>
              <a:off x="207488" y="4509120"/>
              <a:ext cx="720080" cy="576064"/>
            </a:xfrm>
            <a:prstGeom prst="roundRect">
              <a:avLst/>
            </a:prstGeom>
            <a:noFill/>
            <a:ln>
              <a:solidFill>
                <a:srgbClr val="045C0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cs-CZ" sz="1600" b="1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báze</a:t>
              </a:r>
              <a:endParaRPr lang="cs-CZ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30" name="Přímá spojnice se šipkou 29"/>
            <p:cNvCxnSpPr/>
            <p:nvPr/>
          </p:nvCxnSpPr>
          <p:spPr>
            <a:xfrm>
              <a:off x="587232" y="3648472"/>
              <a:ext cx="0" cy="864096"/>
            </a:xfrm>
            <a:prstGeom prst="straightConnector1">
              <a:avLst/>
            </a:prstGeom>
            <a:ln w="28575">
              <a:solidFill>
                <a:srgbClr val="045C04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Přímá spojnice se šipkou 31"/>
            <p:cNvCxnSpPr/>
            <p:nvPr/>
          </p:nvCxnSpPr>
          <p:spPr>
            <a:xfrm flipV="1">
              <a:off x="587232" y="3360440"/>
              <a:ext cx="576064" cy="288032"/>
            </a:xfrm>
            <a:prstGeom prst="straightConnector1">
              <a:avLst/>
            </a:prstGeom>
            <a:ln w="28575">
              <a:solidFill>
                <a:srgbClr val="045C04"/>
              </a:solidFill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Přímá spojnice se šipkou 32"/>
            <p:cNvCxnSpPr/>
            <p:nvPr/>
          </p:nvCxnSpPr>
          <p:spPr>
            <a:xfrm>
              <a:off x="587232" y="3648472"/>
              <a:ext cx="576064" cy="288032"/>
            </a:xfrm>
            <a:prstGeom prst="straightConnector1">
              <a:avLst/>
            </a:prstGeom>
            <a:ln w="28575">
              <a:solidFill>
                <a:srgbClr val="045C04"/>
              </a:solidFill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4" name="Skupina 43"/>
          <p:cNvGrpSpPr/>
          <p:nvPr/>
        </p:nvGrpSpPr>
        <p:grpSpPr>
          <a:xfrm>
            <a:off x="5467179" y="1183757"/>
            <a:ext cx="2273173" cy="721411"/>
            <a:chOff x="4706175" y="1235661"/>
            <a:chExt cx="2273173" cy="721411"/>
          </a:xfrm>
        </p:grpSpPr>
        <p:cxnSp>
          <p:nvCxnSpPr>
            <p:cNvPr id="12" name="Přímá spojnice se šipkou 11"/>
            <p:cNvCxnSpPr/>
            <p:nvPr/>
          </p:nvCxnSpPr>
          <p:spPr>
            <a:xfrm>
              <a:off x="5076056" y="1540242"/>
              <a:ext cx="273928" cy="416830"/>
            </a:xfrm>
            <a:prstGeom prst="straightConnector1">
              <a:avLst/>
            </a:prstGeom>
            <a:ln w="31750">
              <a:solidFill>
                <a:srgbClr val="045C04"/>
              </a:solidFill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6" name="Zaoblený obdélník 35"/>
            <p:cNvSpPr/>
            <p:nvPr/>
          </p:nvSpPr>
          <p:spPr>
            <a:xfrm>
              <a:off x="5652120" y="1235661"/>
              <a:ext cx="1327228" cy="609163"/>
            </a:xfrm>
            <a:prstGeom prst="roundRect">
              <a:avLst/>
            </a:prstGeom>
            <a:noFill/>
            <a:ln>
              <a:solidFill>
                <a:srgbClr val="045C0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cs-CZ" sz="1600" b="1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pomocné proměnné</a:t>
              </a:r>
              <a:endParaRPr lang="cs-CZ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37" name="Přímá spojnice se šipkou 36"/>
            <p:cNvCxnSpPr/>
            <p:nvPr/>
          </p:nvCxnSpPr>
          <p:spPr>
            <a:xfrm flipH="1">
              <a:off x="4706175" y="1540242"/>
              <a:ext cx="369881" cy="416829"/>
            </a:xfrm>
            <a:prstGeom prst="straightConnector1">
              <a:avLst/>
            </a:prstGeom>
            <a:ln w="31750">
              <a:solidFill>
                <a:srgbClr val="045C04"/>
              </a:solidFill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Přímá spojnice se šipkou 37"/>
            <p:cNvCxnSpPr>
              <a:endCxn id="36" idx="1"/>
            </p:cNvCxnSpPr>
            <p:nvPr/>
          </p:nvCxnSpPr>
          <p:spPr>
            <a:xfrm>
              <a:off x="5076056" y="1540242"/>
              <a:ext cx="576064" cy="1"/>
            </a:xfrm>
            <a:prstGeom prst="straightConnector1">
              <a:avLst/>
            </a:prstGeom>
            <a:ln w="31750">
              <a:solidFill>
                <a:srgbClr val="045C04"/>
              </a:solidFill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2" name="Skupina 51"/>
          <p:cNvGrpSpPr/>
          <p:nvPr/>
        </p:nvGrpSpPr>
        <p:grpSpPr>
          <a:xfrm>
            <a:off x="1691680" y="5654280"/>
            <a:ext cx="4248472" cy="765288"/>
            <a:chOff x="2267744" y="5256000"/>
            <a:chExt cx="4248472" cy="765288"/>
          </a:xfrm>
        </p:grpSpPr>
        <p:sp>
          <p:nvSpPr>
            <p:cNvPr id="45" name="Zaoblený obdélník 44"/>
            <p:cNvSpPr/>
            <p:nvPr/>
          </p:nvSpPr>
          <p:spPr>
            <a:xfrm>
              <a:off x="2267744" y="5544000"/>
              <a:ext cx="4248472" cy="477288"/>
            </a:xfrm>
            <a:prstGeom prst="roundRect">
              <a:avLst/>
            </a:prstGeom>
            <a:noFill/>
            <a:ln>
              <a:solidFill>
                <a:srgbClr val="045C0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cs-CZ" sz="16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</a:t>
              </a:r>
              <a:r>
                <a:rPr lang="cs-CZ" sz="1600" b="1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ejkladnější hodnota = klíčový sloupec</a:t>
              </a:r>
              <a:endParaRPr lang="cs-CZ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47" name="Přímá spojnice se šipkou 46"/>
            <p:cNvCxnSpPr/>
            <p:nvPr/>
          </p:nvCxnSpPr>
          <p:spPr>
            <a:xfrm flipV="1">
              <a:off x="3203848" y="5256000"/>
              <a:ext cx="0" cy="288000"/>
            </a:xfrm>
            <a:prstGeom prst="straightConnector1">
              <a:avLst/>
            </a:prstGeom>
            <a:ln w="28575">
              <a:solidFill>
                <a:srgbClr val="045C04"/>
              </a:solidFill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" name="Skupina 12"/>
          <p:cNvGrpSpPr/>
          <p:nvPr/>
        </p:nvGrpSpPr>
        <p:grpSpPr>
          <a:xfrm>
            <a:off x="7740352" y="1696750"/>
            <a:ext cx="1215852" cy="1663690"/>
            <a:chOff x="7740352" y="1696750"/>
            <a:chExt cx="1215852" cy="1663690"/>
          </a:xfrm>
          <a:solidFill>
            <a:schemeClr val="bg1"/>
          </a:solidFill>
        </p:grpSpPr>
        <p:sp>
          <p:nvSpPr>
            <p:cNvPr id="51" name="Zaoblený obdélník 50"/>
            <p:cNvSpPr/>
            <p:nvPr/>
          </p:nvSpPr>
          <p:spPr>
            <a:xfrm>
              <a:off x="7740352" y="1696750"/>
              <a:ext cx="1215852" cy="1235090"/>
            </a:xfrm>
            <a:prstGeom prst="roundRect">
              <a:avLst/>
            </a:prstGeom>
            <a:grpFill/>
            <a:ln>
              <a:solidFill>
                <a:srgbClr val="045C0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cs-CZ" sz="16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</a:t>
              </a:r>
              <a:r>
                <a:rPr lang="cs-CZ" sz="1600" b="1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enší hodnota = klíčový řádek</a:t>
              </a:r>
              <a:endParaRPr lang="cs-CZ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54" name="Přímá spojnice 53"/>
            <p:cNvCxnSpPr/>
            <p:nvPr/>
          </p:nvCxnSpPr>
          <p:spPr>
            <a:xfrm>
              <a:off x="8692860" y="2928392"/>
              <a:ext cx="0" cy="432048"/>
            </a:xfrm>
            <a:prstGeom prst="line">
              <a:avLst/>
            </a:prstGeom>
            <a:grpFill/>
            <a:ln w="28575">
              <a:solidFill>
                <a:srgbClr val="045C0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Přímá spojnice se šipkou 55"/>
            <p:cNvCxnSpPr/>
            <p:nvPr/>
          </p:nvCxnSpPr>
          <p:spPr>
            <a:xfrm flipH="1">
              <a:off x="8328063" y="3356248"/>
              <a:ext cx="342038" cy="0"/>
            </a:xfrm>
            <a:prstGeom prst="straightConnector1">
              <a:avLst/>
            </a:prstGeom>
            <a:grpFill/>
            <a:ln w="28575">
              <a:solidFill>
                <a:srgbClr val="045C04"/>
              </a:solidFill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" name="Skupina 10"/>
          <p:cNvGrpSpPr/>
          <p:nvPr/>
        </p:nvGrpSpPr>
        <p:grpSpPr>
          <a:xfrm>
            <a:off x="63472" y="2000082"/>
            <a:ext cx="2420296" cy="1284902"/>
            <a:chOff x="63472" y="2000082"/>
            <a:chExt cx="2420296" cy="1284902"/>
          </a:xfrm>
        </p:grpSpPr>
        <p:sp>
          <p:nvSpPr>
            <p:cNvPr id="58" name="Zaoblený obdélník 57"/>
            <p:cNvSpPr/>
            <p:nvPr/>
          </p:nvSpPr>
          <p:spPr>
            <a:xfrm>
              <a:off x="63472" y="2000082"/>
              <a:ext cx="1008112" cy="602864"/>
            </a:xfrm>
            <a:prstGeom prst="roundRect">
              <a:avLst/>
            </a:prstGeom>
            <a:noFill/>
            <a:ln>
              <a:solidFill>
                <a:srgbClr val="045C0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cs-CZ" sz="1600" b="1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klíčový prvek</a:t>
              </a:r>
              <a:endParaRPr lang="cs-CZ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60" name="Přímá spojnice se šipkou 59"/>
            <p:cNvCxnSpPr>
              <a:stCxn id="58" idx="2"/>
            </p:cNvCxnSpPr>
            <p:nvPr/>
          </p:nvCxnSpPr>
          <p:spPr>
            <a:xfrm>
              <a:off x="567528" y="2602946"/>
              <a:ext cx="1916240" cy="682038"/>
            </a:xfrm>
            <a:prstGeom prst="straightConnector1">
              <a:avLst/>
            </a:prstGeom>
            <a:ln w="28575">
              <a:solidFill>
                <a:srgbClr val="045C04"/>
              </a:solidFill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" name="Skupina 2"/>
          <p:cNvGrpSpPr/>
          <p:nvPr/>
        </p:nvGrpSpPr>
        <p:grpSpPr>
          <a:xfrm>
            <a:off x="2483768" y="1178793"/>
            <a:ext cx="2174960" cy="726372"/>
            <a:chOff x="2483768" y="1178793"/>
            <a:chExt cx="2174960" cy="726372"/>
          </a:xfrm>
        </p:grpSpPr>
        <p:cxnSp>
          <p:nvCxnSpPr>
            <p:cNvPr id="25" name="Přímá spojnice se šipkou 24"/>
            <p:cNvCxnSpPr/>
            <p:nvPr/>
          </p:nvCxnSpPr>
          <p:spPr>
            <a:xfrm>
              <a:off x="4384800" y="1493450"/>
              <a:ext cx="273928" cy="410400"/>
            </a:xfrm>
            <a:prstGeom prst="straightConnector1">
              <a:avLst/>
            </a:prstGeom>
            <a:ln w="31750">
              <a:solidFill>
                <a:srgbClr val="045C04"/>
              </a:solidFill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Zaoblený obdélník 25"/>
            <p:cNvSpPr/>
            <p:nvPr/>
          </p:nvSpPr>
          <p:spPr>
            <a:xfrm>
              <a:off x="2483768" y="1178793"/>
              <a:ext cx="1317126" cy="609163"/>
            </a:xfrm>
            <a:prstGeom prst="roundRect">
              <a:avLst/>
            </a:prstGeom>
            <a:noFill/>
            <a:ln>
              <a:solidFill>
                <a:srgbClr val="045C0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cs-CZ" sz="1600" b="1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přídatné proměnné</a:t>
              </a:r>
              <a:endParaRPr lang="cs-CZ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27" name="Přímá spojnice se šipkou 26"/>
            <p:cNvCxnSpPr/>
            <p:nvPr/>
          </p:nvCxnSpPr>
          <p:spPr>
            <a:xfrm flipH="1">
              <a:off x="4007077" y="1488336"/>
              <a:ext cx="369881" cy="416829"/>
            </a:xfrm>
            <a:prstGeom prst="straightConnector1">
              <a:avLst/>
            </a:prstGeom>
            <a:ln w="31750">
              <a:solidFill>
                <a:srgbClr val="045C04"/>
              </a:solidFill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Přímá spojnice se šipkou 28"/>
            <p:cNvCxnSpPr/>
            <p:nvPr/>
          </p:nvCxnSpPr>
          <p:spPr>
            <a:xfrm>
              <a:off x="3800894" y="1488337"/>
              <a:ext cx="590400" cy="1"/>
            </a:xfrm>
            <a:prstGeom prst="straightConnector1">
              <a:avLst/>
            </a:prstGeom>
            <a:ln w="31750">
              <a:solidFill>
                <a:srgbClr val="045C04"/>
              </a:solidFill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1" name="Skupina 30"/>
          <p:cNvGrpSpPr/>
          <p:nvPr/>
        </p:nvGrpSpPr>
        <p:grpSpPr>
          <a:xfrm>
            <a:off x="247150" y="1130264"/>
            <a:ext cx="3028673" cy="1008904"/>
            <a:chOff x="2483768" y="1178793"/>
            <a:chExt cx="3028673" cy="1008904"/>
          </a:xfrm>
        </p:grpSpPr>
        <p:cxnSp>
          <p:nvCxnSpPr>
            <p:cNvPr id="34" name="Přímá spojnice se šipkou 33"/>
            <p:cNvCxnSpPr/>
            <p:nvPr/>
          </p:nvCxnSpPr>
          <p:spPr>
            <a:xfrm>
              <a:off x="5224441" y="1976185"/>
              <a:ext cx="288000" cy="205200"/>
            </a:xfrm>
            <a:prstGeom prst="straightConnector1">
              <a:avLst/>
            </a:prstGeom>
            <a:ln w="31750">
              <a:solidFill>
                <a:srgbClr val="045C04"/>
              </a:solidFill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5" name="Zaoblený obdélník 34"/>
            <p:cNvSpPr/>
            <p:nvPr/>
          </p:nvSpPr>
          <p:spPr>
            <a:xfrm>
              <a:off x="2483768" y="1178793"/>
              <a:ext cx="1317126" cy="609163"/>
            </a:xfrm>
            <a:prstGeom prst="roundRect">
              <a:avLst/>
            </a:prstGeom>
            <a:noFill/>
            <a:ln>
              <a:solidFill>
                <a:srgbClr val="045C0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cs-CZ" sz="1600" b="1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vlastní </a:t>
              </a:r>
              <a:r>
                <a:rPr lang="cs-CZ" sz="16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proměnné</a:t>
              </a:r>
            </a:p>
          </p:txBody>
        </p:sp>
        <p:cxnSp>
          <p:nvCxnSpPr>
            <p:cNvPr id="39" name="Přímá spojnice se šipkou 38"/>
            <p:cNvCxnSpPr/>
            <p:nvPr/>
          </p:nvCxnSpPr>
          <p:spPr>
            <a:xfrm flipH="1">
              <a:off x="4900618" y="1953697"/>
              <a:ext cx="324000" cy="234000"/>
            </a:xfrm>
            <a:prstGeom prst="straightConnector1">
              <a:avLst/>
            </a:prstGeom>
            <a:ln w="31750">
              <a:solidFill>
                <a:srgbClr val="045C04"/>
              </a:solidFill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Přímá spojnice se šipkou 39"/>
            <p:cNvCxnSpPr>
              <a:stCxn id="35" idx="2"/>
            </p:cNvCxnSpPr>
            <p:nvPr/>
          </p:nvCxnSpPr>
          <p:spPr>
            <a:xfrm>
              <a:off x="3142330" y="1787955"/>
              <a:ext cx="2088000" cy="180000"/>
            </a:xfrm>
            <a:prstGeom prst="straightConnector1">
              <a:avLst/>
            </a:prstGeom>
            <a:ln w="31750">
              <a:solidFill>
                <a:srgbClr val="045C04"/>
              </a:solidFill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501949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9977582"/>
              </p:ext>
            </p:extLst>
          </p:nvPr>
        </p:nvGraphicFramePr>
        <p:xfrm>
          <a:off x="987036" y="1128354"/>
          <a:ext cx="7236803" cy="402883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64029"/>
                <a:gridCol w="701757"/>
                <a:gridCol w="701757"/>
                <a:gridCol w="701757"/>
                <a:gridCol w="701757"/>
                <a:gridCol w="701757"/>
                <a:gridCol w="701757"/>
                <a:gridCol w="701757"/>
                <a:gridCol w="1016948"/>
                <a:gridCol w="843527"/>
              </a:tblGrid>
              <a:tr h="606157">
                <a:tc rowSpan="2" gridSpan="2">
                  <a:txBody>
                    <a:bodyPr/>
                    <a:lstStyle/>
                    <a:p>
                      <a:pPr algn="ctr" fontAlgn="ctr"/>
                      <a:endParaRPr lang="cs-CZ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x</a:t>
                      </a:r>
                      <a:r>
                        <a:rPr lang="cs-CZ" sz="2000" b="1" u="none" strike="noStrike" baseline="-25000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cs-CZ" sz="20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x</a:t>
                      </a:r>
                      <a:r>
                        <a:rPr lang="cs-CZ" sz="2000" b="1" u="none" strike="noStrike" baseline="-25000" dirty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cs-CZ" sz="20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x</a:t>
                      </a:r>
                      <a:r>
                        <a:rPr lang="cs-CZ" sz="2000" b="1" u="none" strike="noStrike" baseline="-25000" dirty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cs-CZ" sz="20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x</a:t>
                      </a:r>
                      <a:r>
                        <a:rPr lang="cs-CZ" sz="2000" b="1" u="none" strike="noStrike" baseline="-25000" dirty="0" smtClean="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r>
                        <a:rPr lang="cs-CZ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20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x</a:t>
                      </a:r>
                      <a:r>
                        <a:rPr lang="cs-CZ" sz="2000" b="1" u="none" strike="noStrike" baseline="-25000" dirty="0" smtClean="0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endParaRPr lang="cs-CZ" sz="20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x</a:t>
                      </a:r>
                      <a:r>
                        <a:rPr lang="cs-CZ" sz="2000" b="1" u="none" strike="noStrike" baseline="-25000" dirty="0" smtClean="0">
                          <a:solidFill>
                            <a:schemeClr val="tx1"/>
                          </a:solidFill>
                          <a:effectLst/>
                        </a:rPr>
                        <a:t>6</a:t>
                      </a:r>
                      <a:endParaRPr lang="cs-CZ" sz="20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cs-CZ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P</a:t>
                      </a:r>
                      <a:endParaRPr lang="cs-CZ" sz="20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20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505130">
                <a:tc gridSpan="2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1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60</a:t>
                      </a:r>
                      <a:endParaRPr lang="cs-CZ" sz="2000" b="1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45</a:t>
                      </a:r>
                      <a:endParaRPr lang="cs-CZ" sz="2000" b="1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1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cs-CZ" sz="2000" b="1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1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cs-CZ" sz="2000" b="1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100</a:t>
                      </a:r>
                      <a:endParaRPr lang="cs-CZ" sz="2000" b="1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100</a:t>
                      </a:r>
                      <a:endParaRPr lang="cs-CZ" sz="2000" b="1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20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97271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x</a:t>
                      </a:r>
                      <a:r>
                        <a:rPr lang="cs-CZ" sz="2000" b="1" u="none" strike="noStrike" baseline="-25000" dirty="0" smtClean="0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endParaRPr lang="cs-CZ" sz="20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1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100</a:t>
                      </a:r>
                      <a:endParaRPr lang="cs-CZ" sz="20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1" u="none" strike="noStrike" dirty="0" smtClean="0">
                          <a:solidFill>
                            <a:srgbClr val="7030A0"/>
                          </a:solidFill>
                          <a:effectLst/>
                          <a:latin typeface="+mn-lt"/>
                        </a:rPr>
                        <a:t>5</a:t>
                      </a:r>
                      <a:endParaRPr lang="cs-CZ" sz="2000" b="1" i="0" u="none" strike="noStrike" dirty="0">
                        <a:solidFill>
                          <a:srgbClr val="7030A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1" u="none" strike="noStrike" dirty="0">
                          <a:solidFill>
                            <a:srgbClr val="FFFF00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cs-CZ" sz="2000" b="1" i="0" u="none" strike="noStrike" dirty="0">
                        <a:solidFill>
                          <a:srgbClr val="FFFF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1" u="none" strike="noStrike" dirty="0" smtClean="0">
                          <a:solidFill>
                            <a:srgbClr val="FFFF00"/>
                          </a:solidFill>
                          <a:effectLst/>
                          <a:latin typeface="+mn-lt"/>
                        </a:rPr>
                        <a:t>-1</a:t>
                      </a:r>
                      <a:endParaRPr lang="cs-CZ" sz="2000" b="1" i="0" u="none" strike="noStrike" dirty="0">
                        <a:solidFill>
                          <a:srgbClr val="FFFF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1" u="none" strike="noStrike" dirty="0">
                          <a:solidFill>
                            <a:srgbClr val="FFFF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cs-CZ" sz="2000" b="1" i="0" u="none" strike="noStrike" dirty="0">
                        <a:solidFill>
                          <a:srgbClr val="FFFF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1" i="0" u="none" strike="noStrike" dirty="0" smtClean="0">
                          <a:solidFill>
                            <a:srgbClr val="FFFF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cs-CZ" sz="2000" b="1" i="0" u="none" strike="noStrike" dirty="0">
                        <a:solidFill>
                          <a:srgbClr val="FFFF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1" i="0" u="none" strike="noStrike" dirty="0" smtClean="0">
                          <a:solidFill>
                            <a:srgbClr val="FFFF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cs-CZ" sz="2000" b="1" i="0" u="none" strike="noStrike" dirty="0">
                        <a:solidFill>
                          <a:srgbClr val="FFFF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1" u="none" strike="noStrike" dirty="0" smtClean="0">
                          <a:solidFill>
                            <a:srgbClr val="FFFF00"/>
                          </a:solidFill>
                          <a:effectLst/>
                          <a:latin typeface="+mn-lt"/>
                        </a:rPr>
                        <a:t>150</a:t>
                      </a:r>
                      <a:endParaRPr lang="cs-CZ" sz="2000" b="1" i="0" u="none" strike="noStrike" dirty="0">
                        <a:solidFill>
                          <a:srgbClr val="FFFF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30</a:t>
                      </a:r>
                      <a:endParaRPr lang="cs-CZ" sz="20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0070C0">
                        <a:alpha val="25000"/>
                      </a:srgbClr>
                    </a:solidFill>
                  </a:tcPr>
                </a:tc>
              </a:tr>
              <a:tr h="360040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x</a:t>
                      </a:r>
                      <a:r>
                        <a:rPr lang="cs-CZ" sz="2000" b="1" u="none" strike="noStrike" baseline="-25000" dirty="0" smtClean="0">
                          <a:solidFill>
                            <a:schemeClr val="tx1"/>
                          </a:solidFill>
                          <a:effectLst/>
                        </a:rPr>
                        <a:t>6</a:t>
                      </a:r>
                      <a:endParaRPr lang="cs-CZ" sz="20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1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100</a:t>
                      </a:r>
                      <a:endParaRPr lang="cs-CZ" sz="20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1" i="0" u="none" strike="noStrike" dirty="0">
                          <a:solidFill>
                            <a:srgbClr val="FFFF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1" u="none" strike="noStrike" dirty="0" smtClean="0">
                          <a:solidFill>
                            <a:srgbClr val="FFFF00"/>
                          </a:solidFill>
                          <a:effectLst/>
                          <a:latin typeface="+mn-lt"/>
                        </a:rPr>
                        <a:t>4</a:t>
                      </a:r>
                      <a:endParaRPr lang="cs-CZ" sz="2000" b="1" i="0" u="none" strike="noStrike" dirty="0">
                        <a:solidFill>
                          <a:srgbClr val="FFFF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1" u="none" strike="noStrike" dirty="0">
                          <a:solidFill>
                            <a:srgbClr val="FFFF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cs-CZ" sz="2000" b="1" i="0" u="none" strike="noStrike" dirty="0">
                        <a:solidFill>
                          <a:srgbClr val="FFFF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1" u="none" strike="noStrike" dirty="0" smtClean="0">
                          <a:solidFill>
                            <a:srgbClr val="FFFF00"/>
                          </a:solidFill>
                          <a:effectLst/>
                          <a:latin typeface="+mn-lt"/>
                        </a:rPr>
                        <a:t>-1</a:t>
                      </a:r>
                      <a:endParaRPr lang="cs-CZ" sz="2000" b="1" i="0" u="none" strike="noStrike" dirty="0">
                        <a:solidFill>
                          <a:srgbClr val="FFFF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1" i="0" u="none" strike="noStrike" dirty="0" smtClean="0">
                          <a:solidFill>
                            <a:srgbClr val="FFFF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cs-CZ" sz="2000" b="1" i="0" u="none" strike="noStrike" dirty="0">
                        <a:solidFill>
                          <a:srgbClr val="FFFF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1" i="0" u="none" strike="noStrike" dirty="0" smtClean="0">
                          <a:solidFill>
                            <a:srgbClr val="FFFF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cs-CZ" sz="2000" b="1" i="0" u="none" strike="noStrike" dirty="0">
                        <a:solidFill>
                          <a:srgbClr val="FFFF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1" u="none" strike="noStrike" dirty="0" smtClean="0">
                          <a:solidFill>
                            <a:srgbClr val="FFFF00"/>
                          </a:solidFill>
                          <a:effectLst/>
                          <a:latin typeface="+mn-lt"/>
                        </a:rPr>
                        <a:t>160</a:t>
                      </a:r>
                      <a:endParaRPr lang="cs-CZ" sz="2000" b="1" i="0" u="none" strike="noStrike" dirty="0">
                        <a:solidFill>
                          <a:srgbClr val="FFFF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40</a:t>
                      </a:r>
                      <a:endParaRPr lang="cs-CZ" sz="20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0070C0">
                        <a:alpha val="25000"/>
                      </a:srgbClr>
                    </a:solidFill>
                  </a:tcPr>
                </a:tc>
              </a:tr>
              <a:tr h="360040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cs-CZ" sz="20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úč. </a:t>
                      </a:r>
                      <a:r>
                        <a:rPr lang="cs-CZ" sz="2000" b="1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fce</a:t>
                      </a:r>
                      <a:endParaRPr lang="cs-CZ" sz="20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900</a:t>
                      </a:r>
                      <a:endParaRPr lang="cs-CZ" sz="20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700</a:t>
                      </a:r>
                      <a:endParaRPr lang="cs-CZ" sz="20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-100</a:t>
                      </a:r>
                      <a:endParaRPr lang="cs-CZ" sz="20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-100</a:t>
                      </a:r>
                      <a:endParaRPr lang="cs-CZ" sz="20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100</a:t>
                      </a:r>
                      <a:endParaRPr lang="cs-CZ" sz="20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100</a:t>
                      </a:r>
                      <a:endParaRPr lang="cs-CZ" sz="2000" b="1" i="0" u="none" strike="noStrike" dirty="0" smtClean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1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31 000</a:t>
                      </a:r>
                      <a:endParaRPr lang="cs-CZ" sz="20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FFE0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20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60040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cs-CZ" sz="2000" b="1" u="none" strike="noStrike" dirty="0" err="1" smtClean="0">
                          <a:solidFill>
                            <a:schemeClr val="tx1"/>
                          </a:solidFill>
                          <a:effectLst/>
                        </a:rPr>
                        <a:t>opt</a:t>
                      </a:r>
                      <a:r>
                        <a:rPr lang="cs-CZ" sz="20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. </a:t>
                      </a:r>
                      <a:r>
                        <a:rPr lang="cs-CZ" sz="2000" b="1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krit</a:t>
                      </a:r>
                      <a:r>
                        <a:rPr lang="cs-CZ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.</a:t>
                      </a:r>
                      <a:endParaRPr lang="cs-CZ" sz="20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840</a:t>
                      </a:r>
                      <a:endParaRPr lang="cs-CZ" sz="20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655</a:t>
                      </a:r>
                      <a:endParaRPr lang="cs-CZ" sz="20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-100</a:t>
                      </a:r>
                      <a:endParaRPr lang="cs-CZ" sz="20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-100</a:t>
                      </a:r>
                      <a:endParaRPr lang="cs-CZ" sz="20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cs-CZ" sz="20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cs-CZ" sz="20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20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20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60040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x</a:t>
                      </a:r>
                      <a:r>
                        <a:rPr lang="cs-CZ" sz="2000" b="1" u="none" strike="noStrike" baseline="-25000" dirty="0" smtClean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cs-CZ" sz="20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1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60</a:t>
                      </a:r>
                      <a:endParaRPr lang="cs-CZ" sz="20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1" i="0" u="none" strike="noStrike" dirty="0" smtClean="0">
                          <a:solidFill>
                            <a:srgbClr val="FFFF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cs-CZ" sz="2000" b="1" i="0" u="none" strike="noStrike" dirty="0">
                        <a:solidFill>
                          <a:srgbClr val="FFFF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1" i="0" u="none" strike="noStrike" dirty="0" smtClean="0">
                          <a:solidFill>
                            <a:srgbClr val="FFFF00"/>
                          </a:solidFill>
                          <a:effectLst/>
                          <a:latin typeface="Palatino Linotype"/>
                        </a:rPr>
                        <a:t>⅗</a:t>
                      </a:r>
                      <a:endParaRPr lang="cs-CZ" sz="2000" b="1" i="0" u="none" strike="noStrike" dirty="0">
                        <a:solidFill>
                          <a:srgbClr val="FFFF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1" i="0" u="none" strike="noStrike" dirty="0" smtClean="0">
                          <a:solidFill>
                            <a:srgbClr val="FFFF00"/>
                          </a:solidFill>
                          <a:effectLst/>
                          <a:latin typeface="+mn-lt"/>
                        </a:rPr>
                        <a:t>-⅕</a:t>
                      </a:r>
                      <a:endParaRPr lang="cs-CZ" sz="2000" b="1" i="0" u="none" strike="noStrike" dirty="0">
                        <a:solidFill>
                          <a:srgbClr val="FFFF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1" i="0" u="none" strike="noStrike" dirty="0" smtClean="0">
                          <a:solidFill>
                            <a:srgbClr val="FFFF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cs-CZ" sz="2000" b="1" i="0" u="none" strike="noStrike" dirty="0">
                        <a:solidFill>
                          <a:srgbClr val="FFFF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1" i="0" u="none" strike="noStrike" dirty="0" smtClean="0">
                          <a:solidFill>
                            <a:srgbClr val="FFFF00"/>
                          </a:solidFill>
                          <a:effectLst/>
                          <a:latin typeface="+mn-lt"/>
                        </a:rPr>
                        <a:t>⅕</a:t>
                      </a:r>
                      <a:endParaRPr lang="cs-CZ" sz="2000" b="1" i="0" u="none" strike="noStrike" dirty="0">
                        <a:solidFill>
                          <a:srgbClr val="FFFF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1" i="0" u="none" strike="noStrike" dirty="0" smtClean="0">
                          <a:solidFill>
                            <a:srgbClr val="FFFF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cs-CZ" sz="2000" b="1" i="0" u="none" strike="noStrike" dirty="0">
                        <a:solidFill>
                          <a:srgbClr val="FFFF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1" i="0" u="none" strike="noStrike" dirty="0" smtClean="0">
                          <a:solidFill>
                            <a:srgbClr val="FFFF00"/>
                          </a:solidFill>
                          <a:effectLst/>
                          <a:latin typeface="+mn-lt"/>
                        </a:rPr>
                        <a:t>30</a:t>
                      </a:r>
                      <a:endParaRPr lang="cs-CZ" sz="2000" b="1" i="0" u="none" strike="noStrike" dirty="0">
                        <a:solidFill>
                          <a:srgbClr val="FFFF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50</a:t>
                      </a:r>
                      <a:endParaRPr lang="cs-CZ" sz="20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60040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x</a:t>
                      </a:r>
                      <a:r>
                        <a:rPr lang="cs-CZ" sz="2000" b="1" u="none" strike="noStrike" baseline="-25000" dirty="0" smtClean="0">
                          <a:solidFill>
                            <a:schemeClr val="tx1"/>
                          </a:solidFill>
                          <a:effectLst/>
                        </a:rPr>
                        <a:t>6</a:t>
                      </a:r>
                      <a:endParaRPr lang="cs-CZ" sz="20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1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100</a:t>
                      </a:r>
                      <a:endParaRPr lang="cs-CZ" sz="20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1" i="0" u="none" strike="noStrike" dirty="0" smtClean="0">
                          <a:solidFill>
                            <a:srgbClr val="FFFF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cs-CZ" sz="2000" b="1" i="0" u="none" strike="noStrike" dirty="0">
                        <a:solidFill>
                          <a:srgbClr val="FFFF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1" i="0" u="none" strike="noStrike" dirty="0" smtClean="0">
                          <a:solidFill>
                            <a:srgbClr val="7030A0"/>
                          </a:solidFill>
                          <a:effectLst/>
                          <a:latin typeface="+mn-lt"/>
                        </a:rPr>
                        <a:t>⁸/₅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1" i="0" u="none" strike="noStrike" dirty="0" smtClean="0">
                          <a:solidFill>
                            <a:srgbClr val="FFFF00"/>
                          </a:solidFill>
                          <a:effectLst/>
                          <a:latin typeface="+mn-lt"/>
                        </a:rPr>
                        <a:t>⅘</a:t>
                      </a:r>
                      <a:endParaRPr lang="cs-CZ" sz="2000" b="1" i="0" u="none" strike="noStrike" dirty="0">
                        <a:solidFill>
                          <a:srgbClr val="FFFF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1" i="0" u="none" strike="noStrike" dirty="0" smtClean="0">
                          <a:solidFill>
                            <a:srgbClr val="FFFF00"/>
                          </a:solidFill>
                          <a:effectLst/>
                          <a:latin typeface="+mn-lt"/>
                        </a:rPr>
                        <a:t>-1</a:t>
                      </a:r>
                      <a:endParaRPr lang="cs-CZ" sz="2000" b="1" i="0" u="none" strike="noStrike" dirty="0">
                        <a:solidFill>
                          <a:srgbClr val="FFFF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1" i="0" u="none" strike="noStrike" dirty="0" smtClean="0">
                          <a:solidFill>
                            <a:srgbClr val="FFFF00"/>
                          </a:solidFill>
                          <a:effectLst/>
                          <a:latin typeface="+mn-lt"/>
                        </a:rPr>
                        <a:t>-⅘</a:t>
                      </a:r>
                      <a:endParaRPr lang="cs-CZ" sz="2000" b="1" i="0" u="none" strike="noStrike" dirty="0">
                        <a:solidFill>
                          <a:srgbClr val="FFFF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1" i="0" u="none" strike="noStrike" dirty="0" smtClean="0">
                          <a:solidFill>
                            <a:srgbClr val="FFFF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cs-CZ" sz="2000" b="1" i="0" u="none" strike="noStrike" dirty="0">
                        <a:solidFill>
                          <a:srgbClr val="FFFF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1" i="0" u="none" strike="noStrike" dirty="0" smtClean="0">
                          <a:solidFill>
                            <a:srgbClr val="FFFF00"/>
                          </a:solidFill>
                          <a:effectLst/>
                          <a:latin typeface="+mn-lt"/>
                        </a:rPr>
                        <a:t>40</a:t>
                      </a:r>
                      <a:endParaRPr lang="cs-CZ" sz="2000" b="1" i="0" u="none" strike="noStrike" dirty="0">
                        <a:solidFill>
                          <a:srgbClr val="FFFF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25</a:t>
                      </a:r>
                      <a:endParaRPr lang="cs-CZ" sz="20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60040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cs-CZ" sz="20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úč. </a:t>
                      </a:r>
                      <a:r>
                        <a:rPr lang="cs-CZ" sz="2000" b="1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fce</a:t>
                      </a:r>
                      <a:endParaRPr lang="cs-CZ" sz="20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60</a:t>
                      </a:r>
                      <a:endParaRPr lang="cs-CZ" sz="20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196</a:t>
                      </a:r>
                      <a:endParaRPr lang="cs-CZ" sz="20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68</a:t>
                      </a:r>
                      <a:endParaRPr lang="cs-CZ" sz="20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-100</a:t>
                      </a:r>
                      <a:endParaRPr lang="cs-CZ" sz="20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-68</a:t>
                      </a:r>
                      <a:endParaRPr lang="cs-CZ" sz="20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100</a:t>
                      </a:r>
                      <a:endParaRPr lang="cs-CZ" sz="20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5 800</a:t>
                      </a:r>
                      <a:endParaRPr lang="cs-CZ" sz="2000" b="1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FFC000">
                        <a:alpha val="51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20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60040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cs-CZ" sz="2000" b="1" u="none" strike="noStrike" dirty="0" err="1" smtClean="0">
                          <a:solidFill>
                            <a:schemeClr val="tx1"/>
                          </a:solidFill>
                          <a:effectLst/>
                        </a:rPr>
                        <a:t>opt</a:t>
                      </a:r>
                      <a:r>
                        <a:rPr lang="cs-CZ" sz="20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. </a:t>
                      </a:r>
                      <a:r>
                        <a:rPr lang="cs-CZ" sz="2000" b="1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krit</a:t>
                      </a:r>
                      <a:r>
                        <a:rPr lang="cs-CZ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.</a:t>
                      </a:r>
                      <a:endParaRPr lang="cs-CZ" sz="20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cs-CZ" sz="20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151</a:t>
                      </a:r>
                      <a:endParaRPr lang="cs-CZ" sz="20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68</a:t>
                      </a:r>
                      <a:endParaRPr lang="cs-CZ" sz="20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-100</a:t>
                      </a:r>
                      <a:endParaRPr lang="cs-CZ" sz="20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-168</a:t>
                      </a:r>
                      <a:endParaRPr lang="cs-CZ" sz="20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cs-CZ" sz="20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20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20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grpSp>
        <p:nvGrpSpPr>
          <p:cNvPr id="14" name="Skupina 13"/>
          <p:cNvGrpSpPr/>
          <p:nvPr/>
        </p:nvGrpSpPr>
        <p:grpSpPr>
          <a:xfrm>
            <a:off x="83920" y="3933056"/>
            <a:ext cx="879568" cy="1152128"/>
            <a:chOff x="83920" y="3933056"/>
            <a:chExt cx="879568" cy="1152128"/>
          </a:xfrm>
        </p:grpSpPr>
        <p:sp>
          <p:nvSpPr>
            <p:cNvPr id="28" name="Zaoblený obdélník 27"/>
            <p:cNvSpPr/>
            <p:nvPr/>
          </p:nvSpPr>
          <p:spPr>
            <a:xfrm>
              <a:off x="83920" y="4509120"/>
              <a:ext cx="720080" cy="576064"/>
            </a:xfrm>
            <a:prstGeom prst="roundRect">
              <a:avLst/>
            </a:prstGeom>
            <a:noFill/>
            <a:ln>
              <a:solidFill>
                <a:srgbClr val="045C0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cs-CZ" sz="1600" b="1" dirty="0" err="1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novábáze</a:t>
              </a:r>
              <a:endParaRPr lang="cs-CZ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30" name="Přímá spojnice se šipkou 29"/>
            <p:cNvCxnSpPr/>
            <p:nvPr/>
          </p:nvCxnSpPr>
          <p:spPr>
            <a:xfrm>
              <a:off x="387424" y="4077072"/>
              <a:ext cx="0" cy="432048"/>
            </a:xfrm>
            <a:prstGeom prst="straightConnector1">
              <a:avLst/>
            </a:prstGeom>
            <a:ln w="28575">
              <a:solidFill>
                <a:srgbClr val="045C04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Přímá spojnice se šipkou 31"/>
            <p:cNvCxnSpPr/>
            <p:nvPr/>
          </p:nvCxnSpPr>
          <p:spPr>
            <a:xfrm flipV="1">
              <a:off x="387424" y="3933056"/>
              <a:ext cx="576064" cy="144016"/>
            </a:xfrm>
            <a:prstGeom prst="straightConnector1">
              <a:avLst/>
            </a:prstGeom>
            <a:ln w="28575">
              <a:solidFill>
                <a:srgbClr val="045C04"/>
              </a:solidFill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Přímá spojnice se šipkou 32"/>
            <p:cNvCxnSpPr/>
            <p:nvPr/>
          </p:nvCxnSpPr>
          <p:spPr>
            <a:xfrm>
              <a:off x="387424" y="4077072"/>
              <a:ext cx="576064" cy="216024"/>
            </a:xfrm>
            <a:prstGeom prst="straightConnector1">
              <a:avLst/>
            </a:prstGeom>
            <a:ln w="28575">
              <a:solidFill>
                <a:srgbClr val="045C04"/>
              </a:solidFill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1" name="Skupina 20"/>
          <p:cNvGrpSpPr/>
          <p:nvPr/>
        </p:nvGrpSpPr>
        <p:grpSpPr>
          <a:xfrm>
            <a:off x="7889865" y="3072408"/>
            <a:ext cx="1080120" cy="1199532"/>
            <a:chOff x="7889865" y="3072408"/>
            <a:chExt cx="1080120" cy="1199532"/>
          </a:xfrm>
        </p:grpSpPr>
        <p:sp>
          <p:nvSpPr>
            <p:cNvPr id="51" name="Zaoblený obdélník 50"/>
            <p:cNvSpPr/>
            <p:nvPr/>
          </p:nvSpPr>
          <p:spPr>
            <a:xfrm>
              <a:off x="7889865" y="3072408"/>
              <a:ext cx="1080120" cy="576064"/>
            </a:xfrm>
            <a:prstGeom prst="roundRect">
              <a:avLst/>
            </a:prstGeom>
            <a:solidFill>
              <a:schemeClr val="bg1"/>
            </a:solidFill>
            <a:ln>
              <a:solidFill>
                <a:srgbClr val="045C0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cs-CZ" sz="1600" b="1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klíčový řádek</a:t>
              </a:r>
              <a:endParaRPr lang="cs-CZ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54" name="Přímá spojnice 53"/>
            <p:cNvCxnSpPr/>
            <p:nvPr/>
          </p:nvCxnSpPr>
          <p:spPr>
            <a:xfrm>
              <a:off x="8706641" y="3645024"/>
              <a:ext cx="0" cy="626916"/>
            </a:xfrm>
            <a:prstGeom prst="line">
              <a:avLst/>
            </a:prstGeom>
            <a:solidFill>
              <a:schemeClr val="bg1"/>
            </a:solidFill>
            <a:ln w="28575">
              <a:solidFill>
                <a:srgbClr val="045C0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Přímá spojnice se šipkou 55"/>
            <p:cNvCxnSpPr/>
            <p:nvPr/>
          </p:nvCxnSpPr>
          <p:spPr>
            <a:xfrm flipH="1">
              <a:off x="8187956" y="4271940"/>
              <a:ext cx="518685" cy="0"/>
            </a:xfrm>
            <a:prstGeom prst="straightConnector1">
              <a:avLst/>
            </a:prstGeom>
            <a:solidFill>
              <a:schemeClr val="bg1"/>
            </a:solidFill>
            <a:ln w="28575">
              <a:solidFill>
                <a:srgbClr val="045C04"/>
              </a:solidFill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3" name="Skupina 42"/>
          <p:cNvGrpSpPr/>
          <p:nvPr/>
        </p:nvGrpSpPr>
        <p:grpSpPr>
          <a:xfrm>
            <a:off x="1979712" y="4293096"/>
            <a:ext cx="1008112" cy="1627040"/>
            <a:chOff x="1979712" y="4293096"/>
            <a:chExt cx="1008112" cy="1627040"/>
          </a:xfrm>
        </p:grpSpPr>
        <p:sp>
          <p:nvSpPr>
            <p:cNvPr id="58" name="Zaoblený obdélník 57"/>
            <p:cNvSpPr/>
            <p:nvPr/>
          </p:nvSpPr>
          <p:spPr>
            <a:xfrm>
              <a:off x="1979712" y="5317272"/>
              <a:ext cx="1008112" cy="602864"/>
            </a:xfrm>
            <a:prstGeom prst="roundRect">
              <a:avLst/>
            </a:prstGeom>
            <a:noFill/>
            <a:ln>
              <a:solidFill>
                <a:srgbClr val="045C0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cs-CZ" sz="1600" b="1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klíčový prvek</a:t>
              </a:r>
              <a:endParaRPr lang="cs-CZ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60" name="Přímá spojnice se šipkou 59"/>
            <p:cNvCxnSpPr/>
            <p:nvPr/>
          </p:nvCxnSpPr>
          <p:spPr>
            <a:xfrm flipV="1">
              <a:off x="2627784" y="4293096"/>
              <a:ext cx="360040" cy="1024176"/>
            </a:xfrm>
            <a:prstGeom prst="straightConnector1">
              <a:avLst/>
            </a:prstGeom>
            <a:ln w="28575">
              <a:solidFill>
                <a:srgbClr val="045C04"/>
              </a:solidFill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2" name="Obdélník 21"/>
          <p:cNvSpPr/>
          <p:nvPr/>
        </p:nvSpPr>
        <p:spPr>
          <a:xfrm>
            <a:off x="1560200" y="188640"/>
            <a:ext cx="6279412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cs-CZ" sz="4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Druhý krok v s-tabulce</a:t>
            </a:r>
          </a:p>
        </p:txBody>
      </p:sp>
      <p:grpSp>
        <p:nvGrpSpPr>
          <p:cNvPr id="42" name="Skupina 41"/>
          <p:cNvGrpSpPr/>
          <p:nvPr/>
        </p:nvGrpSpPr>
        <p:grpSpPr>
          <a:xfrm>
            <a:off x="3203848" y="5085184"/>
            <a:ext cx="1080120" cy="834952"/>
            <a:chOff x="3203848" y="5085184"/>
            <a:chExt cx="1080120" cy="834952"/>
          </a:xfrm>
        </p:grpSpPr>
        <p:sp>
          <p:nvSpPr>
            <p:cNvPr id="45" name="Zaoblený obdélník 44"/>
            <p:cNvSpPr/>
            <p:nvPr/>
          </p:nvSpPr>
          <p:spPr>
            <a:xfrm>
              <a:off x="3203848" y="5380060"/>
              <a:ext cx="1080120" cy="540076"/>
            </a:xfrm>
            <a:prstGeom prst="roundRect">
              <a:avLst/>
            </a:prstGeom>
            <a:noFill/>
            <a:ln>
              <a:solidFill>
                <a:srgbClr val="045C0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cs-CZ" sz="1600" b="1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klíčový sloupec</a:t>
              </a:r>
              <a:endParaRPr lang="cs-CZ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50" name="Přímá spojnice se šipkou 49"/>
            <p:cNvCxnSpPr/>
            <p:nvPr/>
          </p:nvCxnSpPr>
          <p:spPr>
            <a:xfrm flipH="1" flipV="1">
              <a:off x="3347864" y="5085184"/>
              <a:ext cx="85368" cy="294876"/>
            </a:xfrm>
            <a:prstGeom prst="straightConnector1">
              <a:avLst/>
            </a:prstGeom>
            <a:ln w="28575">
              <a:solidFill>
                <a:srgbClr val="045C04"/>
              </a:solidFill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0" name="Přímá spojnice se šipkou 19"/>
          <p:cNvCxnSpPr/>
          <p:nvPr/>
        </p:nvCxnSpPr>
        <p:spPr>
          <a:xfrm flipH="1">
            <a:off x="1331640" y="1556792"/>
            <a:ext cx="1008112" cy="792088"/>
          </a:xfrm>
          <a:prstGeom prst="straightConnector1">
            <a:avLst/>
          </a:prstGeom>
          <a:ln w="28575">
            <a:solidFill>
              <a:srgbClr val="045C04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52251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9277577"/>
              </p:ext>
            </p:extLst>
          </p:nvPr>
        </p:nvGraphicFramePr>
        <p:xfrm>
          <a:off x="987036" y="1128354"/>
          <a:ext cx="7236803" cy="402883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64029"/>
                <a:gridCol w="701757"/>
                <a:gridCol w="701757"/>
                <a:gridCol w="701757"/>
                <a:gridCol w="701757"/>
                <a:gridCol w="701757"/>
                <a:gridCol w="701757"/>
                <a:gridCol w="701757"/>
                <a:gridCol w="1016948"/>
                <a:gridCol w="843527"/>
              </a:tblGrid>
              <a:tr h="606157">
                <a:tc rowSpan="2" gridSpan="2">
                  <a:txBody>
                    <a:bodyPr/>
                    <a:lstStyle/>
                    <a:p>
                      <a:pPr algn="ctr" fontAlgn="ctr"/>
                      <a:endParaRPr lang="cs-CZ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x</a:t>
                      </a:r>
                      <a:r>
                        <a:rPr lang="cs-CZ" sz="2000" b="1" u="none" strike="noStrike" baseline="-25000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cs-CZ" sz="20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x</a:t>
                      </a:r>
                      <a:r>
                        <a:rPr lang="cs-CZ" sz="2000" b="1" u="none" strike="noStrike" baseline="-25000" dirty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cs-CZ" sz="20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x</a:t>
                      </a:r>
                      <a:r>
                        <a:rPr lang="cs-CZ" sz="2000" b="1" u="none" strike="noStrike" baseline="-25000" dirty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cs-CZ" sz="20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x</a:t>
                      </a:r>
                      <a:r>
                        <a:rPr lang="cs-CZ" sz="2000" b="1" u="none" strike="noStrike" baseline="-25000" dirty="0" smtClean="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r>
                        <a:rPr lang="cs-CZ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20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x</a:t>
                      </a:r>
                      <a:r>
                        <a:rPr lang="cs-CZ" sz="2000" b="1" u="none" strike="noStrike" baseline="-25000" dirty="0" smtClean="0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endParaRPr lang="cs-CZ" sz="20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x</a:t>
                      </a:r>
                      <a:r>
                        <a:rPr lang="cs-CZ" sz="2000" b="1" u="none" strike="noStrike" baseline="-25000" dirty="0" smtClean="0">
                          <a:solidFill>
                            <a:schemeClr val="tx1"/>
                          </a:solidFill>
                          <a:effectLst/>
                        </a:rPr>
                        <a:t>6</a:t>
                      </a:r>
                      <a:endParaRPr lang="cs-CZ" sz="20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cs-CZ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P</a:t>
                      </a:r>
                      <a:endParaRPr lang="cs-CZ" sz="20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20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505130">
                <a:tc gridSpan="2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1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60</a:t>
                      </a:r>
                      <a:endParaRPr lang="cs-CZ" sz="2000" b="1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45</a:t>
                      </a:r>
                      <a:endParaRPr lang="cs-CZ" sz="2000" b="1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1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cs-CZ" sz="2000" b="1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1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cs-CZ" sz="2000" b="1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100</a:t>
                      </a:r>
                      <a:endParaRPr lang="cs-CZ" sz="2000" b="1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100</a:t>
                      </a:r>
                      <a:endParaRPr lang="cs-CZ" sz="2000" b="1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20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60040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x</a:t>
                      </a:r>
                      <a:r>
                        <a:rPr lang="cs-CZ" sz="2000" b="1" u="none" strike="noStrike" baseline="-25000" dirty="0" smtClean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cs-CZ" sz="20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1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60</a:t>
                      </a:r>
                      <a:endParaRPr lang="cs-CZ" sz="20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1" i="0" u="none" strike="noStrike" dirty="0" smtClean="0">
                          <a:solidFill>
                            <a:srgbClr val="FFFF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cs-CZ" sz="2000" b="1" i="0" u="none" strike="noStrike" dirty="0">
                        <a:solidFill>
                          <a:srgbClr val="FFFF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1" i="0" u="none" strike="noStrike" dirty="0" smtClean="0">
                          <a:solidFill>
                            <a:srgbClr val="FFFF00"/>
                          </a:solidFill>
                          <a:effectLst/>
                          <a:latin typeface="Palatino Linotype"/>
                        </a:rPr>
                        <a:t>⅗</a:t>
                      </a:r>
                      <a:endParaRPr lang="cs-CZ" sz="2000" b="1" i="0" u="none" strike="noStrike" dirty="0">
                        <a:solidFill>
                          <a:srgbClr val="FFFF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1" i="0" u="none" strike="noStrike" dirty="0" smtClean="0">
                          <a:solidFill>
                            <a:srgbClr val="FFFF00"/>
                          </a:solidFill>
                          <a:effectLst/>
                          <a:latin typeface="+mn-lt"/>
                        </a:rPr>
                        <a:t>-⅕</a:t>
                      </a:r>
                      <a:endParaRPr lang="cs-CZ" sz="2000" b="1" i="0" u="none" strike="noStrike" dirty="0">
                        <a:solidFill>
                          <a:srgbClr val="FFFF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1" i="0" u="none" strike="noStrike" dirty="0" smtClean="0">
                          <a:solidFill>
                            <a:srgbClr val="FFFF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cs-CZ" sz="2000" b="1" i="0" u="none" strike="noStrike" dirty="0">
                        <a:solidFill>
                          <a:srgbClr val="FFFF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1" i="0" u="none" strike="noStrike" dirty="0" smtClean="0">
                          <a:solidFill>
                            <a:srgbClr val="FFFF00"/>
                          </a:solidFill>
                          <a:effectLst/>
                          <a:latin typeface="+mn-lt"/>
                        </a:rPr>
                        <a:t>⅕</a:t>
                      </a:r>
                      <a:endParaRPr lang="cs-CZ" sz="2000" b="1" i="0" u="none" strike="noStrike" dirty="0">
                        <a:solidFill>
                          <a:srgbClr val="FFFF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1" i="0" u="none" strike="noStrike" dirty="0" smtClean="0">
                          <a:solidFill>
                            <a:srgbClr val="FFFF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cs-CZ" sz="2000" b="1" i="0" u="none" strike="noStrike" dirty="0">
                        <a:solidFill>
                          <a:srgbClr val="FFFF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1" i="0" u="none" strike="noStrike" dirty="0" smtClean="0">
                          <a:solidFill>
                            <a:srgbClr val="FFFF00"/>
                          </a:solidFill>
                          <a:effectLst/>
                          <a:latin typeface="+mn-lt"/>
                        </a:rPr>
                        <a:t>30</a:t>
                      </a:r>
                      <a:endParaRPr lang="cs-CZ" sz="2000" b="1" i="0" u="none" strike="noStrike" dirty="0">
                        <a:solidFill>
                          <a:srgbClr val="FFFF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50</a:t>
                      </a:r>
                      <a:endParaRPr lang="cs-CZ" sz="20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60040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x</a:t>
                      </a:r>
                      <a:r>
                        <a:rPr lang="cs-CZ" sz="2000" b="1" u="none" strike="noStrike" baseline="-25000" dirty="0" smtClean="0">
                          <a:solidFill>
                            <a:schemeClr val="tx1"/>
                          </a:solidFill>
                          <a:effectLst/>
                        </a:rPr>
                        <a:t>6</a:t>
                      </a:r>
                      <a:endParaRPr lang="cs-CZ" sz="20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1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100</a:t>
                      </a:r>
                      <a:endParaRPr lang="cs-CZ" sz="20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1" i="0" u="none" strike="noStrike" dirty="0" smtClean="0">
                          <a:solidFill>
                            <a:srgbClr val="FFFF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cs-CZ" sz="2000" b="1" i="0" u="none" strike="noStrike" dirty="0">
                        <a:solidFill>
                          <a:srgbClr val="FFFF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1" i="0" u="none" strike="noStrike" dirty="0" smtClean="0">
                          <a:solidFill>
                            <a:srgbClr val="7030A0"/>
                          </a:solidFill>
                          <a:effectLst/>
                          <a:latin typeface="+mn-lt"/>
                        </a:rPr>
                        <a:t>⁸/₅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1" i="0" u="none" strike="noStrike" dirty="0" smtClean="0">
                          <a:solidFill>
                            <a:srgbClr val="FFFF00"/>
                          </a:solidFill>
                          <a:effectLst/>
                          <a:latin typeface="+mn-lt"/>
                        </a:rPr>
                        <a:t>⅘</a:t>
                      </a:r>
                      <a:endParaRPr lang="cs-CZ" sz="2000" b="1" i="0" u="none" strike="noStrike" dirty="0">
                        <a:solidFill>
                          <a:srgbClr val="FFFF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1" i="0" u="none" strike="noStrike" dirty="0" smtClean="0">
                          <a:solidFill>
                            <a:srgbClr val="FFFF00"/>
                          </a:solidFill>
                          <a:effectLst/>
                          <a:latin typeface="+mn-lt"/>
                        </a:rPr>
                        <a:t>-1</a:t>
                      </a:r>
                      <a:endParaRPr lang="cs-CZ" sz="2000" b="1" i="0" u="none" strike="noStrike" dirty="0">
                        <a:solidFill>
                          <a:srgbClr val="FFFF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1" i="0" u="none" strike="noStrike" dirty="0" smtClean="0">
                          <a:solidFill>
                            <a:srgbClr val="FFFF00"/>
                          </a:solidFill>
                          <a:effectLst/>
                          <a:latin typeface="+mn-lt"/>
                        </a:rPr>
                        <a:t>-⅘</a:t>
                      </a:r>
                      <a:endParaRPr lang="cs-CZ" sz="2000" b="1" i="0" u="none" strike="noStrike" dirty="0">
                        <a:solidFill>
                          <a:srgbClr val="FFFF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1" i="0" u="none" strike="noStrike" dirty="0" smtClean="0">
                          <a:solidFill>
                            <a:srgbClr val="FFFF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cs-CZ" sz="2000" b="1" i="0" u="none" strike="noStrike" dirty="0">
                        <a:solidFill>
                          <a:srgbClr val="FFFF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1" i="0" u="none" strike="noStrike" dirty="0" smtClean="0">
                          <a:solidFill>
                            <a:srgbClr val="FFFF00"/>
                          </a:solidFill>
                          <a:effectLst/>
                          <a:latin typeface="+mn-lt"/>
                        </a:rPr>
                        <a:t>40</a:t>
                      </a:r>
                      <a:endParaRPr lang="cs-CZ" sz="2000" b="1" i="0" u="none" strike="noStrike" dirty="0">
                        <a:solidFill>
                          <a:srgbClr val="FFFF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25</a:t>
                      </a:r>
                      <a:endParaRPr lang="cs-CZ" sz="20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97271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cs-CZ" sz="20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úč. </a:t>
                      </a:r>
                      <a:r>
                        <a:rPr lang="cs-CZ" sz="2000" b="1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fce</a:t>
                      </a:r>
                      <a:endParaRPr lang="cs-CZ" sz="20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60</a:t>
                      </a:r>
                      <a:endParaRPr lang="cs-CZ" sz="20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196</a:t>
                      </a:r>
                      <a:endParaRPr lang="cs-CZ" sz="20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68</a:t>
                      </a:r>
                      <a:endParaRPr lang="cs-CZ" sz="20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-100</a:t>
                      </a:r>
                      <a:endParaRPr lang="cs-CZ" sz="20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-68</a:t>
                      </a:r>
                      <a:endParaRPr lang="cs-CZ" sz="20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100</a:t>
                      </a:r>
                      <a:endParaRPr lang="cs-CZ" sz="20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5 800</a:t>
                      </a:r>
                      <a:endParaRPr lang="cs-CZ" sz="2000" b="1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FFC000">
                        <a:alpha val="51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20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60040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cs-CZ" sz="2000" b="1" u="none" strike="noStrike" dirty="0" err="1" smtClean="0">
                          <a:solidFill>
                            <a:schemeClr val="tx1"/>
                          </a:solidFill>
                          <a:effectLst/>
                        </a:rPr>
                        <a:t>opt</a:t>
                      </a:r>
                      <a:r>
                        <a:rPr lang="cs-CZ" sz="20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. </a:t>
                      </a:r>
                      <a:r>
                        <a:rPr lang="cs-CZ" sz="2000" b="1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krit</a:t>
                      </a:r>
                      <a:r>
                        <a:rPr lang="cs-CZ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.</a:t>
                      </a:r>
                      <a:endParaRPr lang="cs-CZ" sz="20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cs-CZ" sz="20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151</a:t>
                      </a:r>
                      <a:endParaRPr lang="cs-CZ" sz="20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68</a:t>
                      </a:r>
                      <a:endParaRPr lang="cs-CZ" sz="20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-100</a:t>
                      </a:r>
                      <a:endParaRPr lang="cs-CZ" sz="20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-168</a:t>
                      </a:r>
                      <a:endParaRPr lang="cs-CZ" sz="20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cs-CZ" sz="20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20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20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60040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x</a:t>
                      </a:r>
                      <a:r>
                        <a:rPr lang="cs-CZ" sz="2000" b="1" u="none" strike="noStrike" baseline="-25000" dirty="0" smtClean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cs-CZ" sz="20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1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60</a:t>
                      </a:r>
                      <a:endParaRPr lang="cs-CZ" sz="20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cs-CZ" sz="20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cs-CZ" sz="20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Palatino Linotype"/>
                        </a:rPr>
                        <a:t>-½</a:t>
                      </a:r>
                      <a:endParaRPr lang="cs-CZ" sz="20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Palatino Linotype"/>
                        </a:rPr>
                        <a:t>⅜</a:t>
                      </a:r>
                      <a:endParaRPr lang="cs-CZ" sz="20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½</a:t>
                      </a: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-⅜</a:t>
                      </a: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1" i="0" u="none" strike="noStrike" dirty="0" smtClean="0">
                          <a:solidFill>
                            <a:srgbClr val="045C04"/>
                          </a:solidFill>
                          <a:effectLst/>
                          <a:latin typeface="+mn-lt"/>
                        </a:rPr>
                        <a:t>15</a:t>
                      </a:r>
                      <a:endParaRPr lang="cs-CZ" sz="2000" b="1" i="0" u="none" strike="noStrike" dirty="0">
                        <a:solidFill>
                          <a:srgbClr val="045C04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20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60040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x</a:t>
                      </a:r>
                      <a:r>
                        <a:rPr lang="cs-CZ" sz="2000" b="1" u="none" strike="noStrike" baseline="-25000" dirty="0" smtClean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cs-CZ" sz="20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45</a:t>
                      </a:r>
                      <a:endParaRPr lang="cs-CZ" sz="20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cs-CZ" sz="20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cs-CZ" sz="20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½</a:t>
                      </a: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Palatino Linotype"/>
                        </a:rPr>
                        <a:t>-⅝</a:t>
                      </a:r>
                      <a:endParaRPr lang="cs-CZ" sz="20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-½</a:t>
                      </a: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⅝</a:t>
                      </a: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1" i="0" u="none" strike="noStrike" dirty="0" smtClean="0">
                          <a:solidFill>
                            <a:srgbClr val="045C04"/>
                          </a:solidFill>
                          <a:effectLst/>
                          <a:latin typeface="+mn-lt"/>
                        </a:rPr>
                        <a:t>25</a:t>
                      </a:r>
                      <a:endParaRPr lang="cs-CZ" sz="2000" b="1" i="0" u="none" strike="noStrike" dirty="0">
                        <a:solidFill>
                          <a:srgbClr val="045C04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20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60040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cs-CZ" sz="20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úč. </a:t>
                      </a:r>
                      <a:r>
                        <a:rPr lang="cs-CZ" sz="2000" b="1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fce</a:t>
                      </a:r>
                      <a:endParaRPr lang="cs-CZ" sz="20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60</a:t>
                      </a:r>
                      <a:endParaRPr lang="cs-CZ" sz="18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45</a:t>
                      </a:r>
                      <a:endParaRPr lang="cs-CZ" sz="18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-7,5</a:t>
                      </a:r>
                      <a:endParaRPr lang="cs-CZ" sz="18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5,625</a:t>
                      </a:r>
                      <a:endParaRPr lang="cs-CZ" sz="18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7,5</a:t>
                      </a:r>
                      <a:endParaRPr lang="cs-CZ" sz="18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5,625</a:t>
                      </a:r>
                      <a:endParaRPr lang="cs-CZ" sz="18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2 025</a:t>
                      </a:r>
                      <a:endParaRPr lang="cs-CZ" sz="2000" b="1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FFC000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20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60040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cs-CZ" sz="2000" b="1" u="none" strike="noStrike" dirty="0" err="1" smtClean="0">
                          <a:solidFill>
                            <a:schemeClr val="tx1"/>
                          </a:solidFill>
                          <a:effectLst/>
                        </a:rPr>
                        <a:t>opt</a:t>
                      </a:r>
                      <a:r>
                        <a:rPr lang="cs-CZ" sz="20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. </a:t>
                      </a:r>
                      <a:r>
                        <a:rPr lang="cs-CZ" sz="2000" b="1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krit</a:t>
                      </a:r>
                      <a:r>
                        <a:rPr lang="cs-CZ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.</a:t>
                      </a:r>
                      <a:endParaRPr lang="cs-CZ" sz="20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cs-CZ" sz="18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cs-CZ" sz="18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-7,5</a:t>
                      </a:r>
                      <a:endParaRPr lang="cs-CZ" sz="18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-5,625</a:t>
                      </a:r>
                      <a:endParaRPr lang="cs-CZ" sz="18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-92,5</a:t>
                      </a:r>
                      <a:endParaRPr lang="cs-CZ" sz="18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-94,375</a:t>
                      </a:r>
                      <a:endParaRPr lang="cs-CZ" sz="16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20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20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grpSp>
        <p:nvGrpSpPr>
          <p:cNvPr id="14" name="Skupina 13"/>
          <p:cNvGrpSpPr/>
          <p:nvPr/>
        </p:nvGrpSpPr>
        <p:grpSpPr>
          <a:xfrm>
            <a:off x="83920" y="3933056"/>
            <a:ext cx="879568" cy="1152128"/>
            <a:chOff x="83920" y="3933056"/>
            <a:chExt cx="879568" cy="1152128"/>
          </a:xfrm>
        </p:grpSpPr>
        <p:sp>
          <p:nvSpPr>
            <p:cNvPr id="28" name="Zaoblený obdélník 27"/>
            <p:cNvSpPr/>
            <p:nvPr/>
          </p:nvSpPr>
          <p:spPr>
            <a:xfrm>
              <a:off x="83920" y="4509120"/>
              <a:ext cx="720080" cy="576064"/>
            </a:xfrm>
            <a:prstGeom prst="roundRect">
              <a:avLst/>
            </a:prstGeom>
            <a:noFill/>
            <a:ln>
              <a:solidFill>
                <a:srgbClr val="045C0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cs-CZ" sz="1600" b="1" dirty="0" err="1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novábáze</a:t>
              </a:r>
              <a:endParaRPr lang="cs-CZ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30" name="Přímá spojnice se šipkou 29"/>
            <p:cNvCxnSpPr/>
            <p:nvPr/>
          </p:nvCxnSpPr>
          <p:spPr>
            <a:xfrm>
              <a:off x="387424" y="4077072"/>
              <a:ext cx="0" cy="432048"/>
            </a:xfrm>
            <a:prstGeom prst="straightConnector1">
              <a:avLst/>
            </a:prstGeom>
            <a:ln w="28575">
              <a:solidFill>
                <a:srgbClr val="045C04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Přímá spojnice se šipkou 31"/>
            <p:cNvCxnSpPr/>
            <p:nvPr/>
          </p:nvCxnSpPr>
          <p:spPr>
            <a:xfrm flipV="1">
              <a:off x="387424" y="3933056"/>
              <a:ext cx="576064" cy="144016"/>
            </a:xfrm>
            <a:prstGeom prst="straightConnector1">
              <a:avLst/>
            </a:prstGeom>
            <a:ln w="28575">
              <a:solidFill>
                <a:srgbClr val="045C04"/>
              </a:solidFill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Přímá spojnice se šipkou 32"/>
            <p:cNvCxnSpPr/>
            <p:nvPr/>
          </p:nvCxnSpPr>
          <p:spPr>
            <a:xfrm>
              <a:off x="387424" y="4077072"/>
              <a:ext cx="576064" cy="216024"/>
            </a:xfrm>
            <a:prstGeom prst="straightConnector1">
              <a:avLst/>
            </a:prstGeom>
            <a:ln w="28575">
              <a:solidFill>
                <a:srgbClr val="045C04"/>
              </a:solidFill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2" name="Obdélník 21"/>
          <p:cNvSpPr/>
          <p:nvPr/>
        </p:nvSpPr>
        <p:spPr>
          <a:xfrm>
            <a:off x="1749354" y="188640"/>
            <a:ext cx="5901104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cs-CZ" sz="4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Třetí </a:t>
            </a:r>
            <a:r>
              <a:rPr lang="cs-CZ" sz="4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krok v s-tabulce</a:t>
            </a:r>
          </a:p>
        </p:txBody>
      </p:sp>
      <p:grpSp>
        <p:nvGrpSpPr>
          <p:cNvPr id="5" name="Skupina 4"/>
          <p:cNvGrpSpPr/>
          <p:nvPr/>
        </p:nvGrpSpPr>
        <p:grpSpPr>
          <a:xfrm>
            <a:off x="7236296" y="3212976"/>
            <a:ext cx="1850463" cy="1728192"/>
            <a:chOff x="7236296" y="3212976"/>
            <a:chExt cx="1850463" cy="1728192"/>
          </a:xfrm>
        </p:grpSpPr>
        <p:sp>
          <p:nvSpPr>
            <p:cNvPr id="20" name="Zaoblený obdélník 19"/>
            <p:cNvSpPr/>
            <p:nvPr/>
          </p:nvSpPr>
          <p:spPr>
            <a:xfrm>
              <a:off x="7502583" y="3212976"/>
              <a:ext cx="1584176" cy="1728192"/>
            </a:xfrm>
            <a:prstGeom prst="roundRect">
              <a:avLst/>
            </a:prstGeom>
            <a:solidFill>
              <a:schemeClr val="bg1"/>
            </a:solidFill>
            <a:ln>
              <a:solidFill>
                <a:srgbClr val="045C0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cs-CZ" b="1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pro tyto hodnoty </a:t>
              </a:r>
              <a:r>
                <a:rPr lang="cs-CZ" sz="2000" b="1" dirty="0" smtClean="0">
                  <a:solidFill>
                    <a:srgbClr val="045C04"/>
                  </a:solidFill>
                  <a:cs typeface="Arial" panose="020B0604020202020204" pitchFamily="34" charset="0"/>
                </a:rPr>
                <a:t>x</a:t>
              </a:r>
              <a:r>
                <a:rPr lang="cs-CZ" sz="2000" b="1" baseline="-25000" dirty="0" smtClean="0">
                  <a:solidFill>
                    <a:srgbClr val="045C04"/>
                  </a:solidFill>
                  <a:cs typeface="Arial" panose="020B0604020202020204" pitchFamily="34" charset="0"/>
                </a:rPr>
                <a:t>1</a:t>
              </a:r>
              <a:r>
                <a:rPr lang="cs-CZ" b="1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a </a:t>
              </a:r>
              <a:r>
                <a:rPr lang="cs-CZ" sz="2000" b="1" dirty="0" smtClean="0">
                  <a:solidFill>
                    <a:srgbClr val="045C04"/>
                  </a:solidFill>
                  <a:cs typeface="Arial" panose="020B0604020202020204" pitchFamily="34" charset="0"/>
                </a:rPr>
                <a:t>x</a:t>
              </a:r>
              <a:r>
                <a:rPr lang="cs-CZ" sz="2000" b="1" baseline="-25000" dirty="0" smtClean="0">
                  <a:solidFill>
                    <a:srgbClr val="045C04"/>
                  </a:solidFill>
                  <a:cs typeface="Arial" panose="020B0604020202020204" pitchFamily="34" charset="0"/>
                </a:rPr>
                <a:t>2</a:t>
              </a:r>
              <a:r>
                <a:rPr lang="cs-CZ" b="1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máme tyto </a:t>
              </a:r>
              <a:r>
                <a:rPr lang="cs-CZ" b="1" dirty="0" smtClean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minimální náklady </a:t>
              </a:r>
              <a:r>
                <a:rPr lang="cs-CZ" b="1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.</a:t>
              </a:r>
              <a:endParaRPr lang="cs-CZ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23" name="Přímá spojnice se šipkou 22"/>
            <p:cNvCxnSpPr/>
            <p:nvPr/>
          </p:nvCxnSpPr>
          <p:spPr>
            <a:xfrm flipH="1">
              <a:off x="7236296" y="3815976"/>
              <a:ext cx="1468719" cy="72008"/>
            </a:xfrm>
            <a:prstGeom prst="straightConnector1">
              <a:avLst/>
            </a:prstGeom>
            <a:ln w="28575">
              <a:solidFill>
                <a:srgbClr val="045C04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Přímá spojnice se šipkou 23"/>
            <p:cNvCxnSpPr/>
            <p:nvPr/>
          </p:nvCxnSpPr>
          <p:spPr>
            <a:xfrm flipH="1">
              <a:off x="7236296" y="4113076"/>
              <a:ext cx="770343" cy="90010"/>
            </a:xfrm>
            <a:prstGeom prst="straightConnector1">
              <a:avLst/>
            </a:prstGeom>
            <a:ln w="28575">
              <a:solidFill>
                <a:srgbClr val="045C04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Přímá spojnice se šipkou 24"/>
            <p:cNvCxnSpPr/>
            <p:nvPr/>
          </p:nvCxnSpPr>
          <p:spPr>
            <a:xfrm flipH="1" flipV="1">
              <a:off x="7236298" y="4653136"/>
              <a:ext cx="504054" cy="27003"/>
            </a:xfrm>
            <a:prstGeom prst="straightConnector1">
              <a:avLst/>
            </a:prstGeom>
            <a:ln w="28575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" name="Skupina 9"/>
          <p:cNvGrpSpPr/>
          <p:nvPr/>
        </p:nvGrpSpPr>
        <p:grpSpPr>
          <a:xfrm>
            <a:off x="2051720" y="5121240"/>
            <a:ext cx="4464496" cy="972056"/>
            <a:chOff x="2051720" y="5121240"/>
            <a:chExt cx="4464496" cy="972056"/>
          </a:xfrm>
        </p:grpSpPr>
        <p:sp>
          <p:nvSpPr>
            <p:cNvPr id="6" name="Zaoblený obdélník 5"/>
            <p:cNvSpPr/>
            <p:nvPr/>
          </p:nvSpPr>
          <p:spPr>
            <a:xfrm>
              <a:off x="2051720" y="5589240"/>
              <a:ext cx="4464496" cy="504056"/>
            </a:xfrm>
            <a:prstGeom prst="roundRect">
              <a:avLst/>
            </a:prstGeom>
            <a:noFill/>
            <a:ln>
              <a:solidFill>
                <a:srgbClr val="045C0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cs-CZ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</a:t>
              </a:r>
              <a:r>
                <a:rPr lang="cs-CZ" b="1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ejsou žádné kladné </a:t>
              </a:r>
              <a:r>
                <a:rPr lang="cs-CZ" b="1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  <a:sym typeface="Symbol"/>
                </a:rPr>
                <a:t></a:t>
              </a:r>
              <a:r>
                <a:rPr lang="cs-CZ" b="1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konec výpočtu</a:t>
              </a:r>
              <a:endParaRPr lang="cs-CZ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8" name="Přímá spojnice se šipkou 7"/>
            <p:cNvCxnSpPr/>
            <p:nvPr/>
          </p:nvCxnSpPr>
          <p:spPr>
            <a:xfrm flipV="1">
              <a:off x="2498656" y="5130000"/>
              <a:ext cx="0" cy="468000"/>
            </a:xfrm>
            <a:prstGeom prst="straightConnector1">
              <a:avLst/>
            </a:prstGeom>
            <a:ln w="28575">
              <a:solidFill>
                <a:srgbClr val="045C04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Přímá spojnice se šipkou 30"/>
            <p:cNvCxnSpPr/>
            <p:nvPr/>
          </p:nvCxnSpPr>
          <p:spPr>
            <a:xfrm flipV="1">
              <a:off x="3203848" y="5130000"/>
              <a:ext cx="0" cy="468000"/>
            </a:xfrm>
            <a:prstGeom prst="straightConnector1">
              <a:avLst/>
            </a:prstGeom>
            <a:ln w="28575">
              <a:solidFill>
                <a:srgbClr val="045C04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Přímá spojnice se šipkou 33"/>
            <p:cNvCxnSpPr/>
            <p:nvPr/>
          </p:nvCxnSpPr>
          <p:spPr>
            <a:xfrm flipV="1">
              <a:off x="3923928" y="5130000"/>
              <a:ext cx="0" cy="468000"/>
            </a:xfrm>
            <a:prstGeom prst="straightConnector1">
              <a:avLst/>
            </a:prstGeom>
            <a:ln w="28575">
              <a:solidFill>
                <a:srgbClr val="045C04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Přímá spojnice se šipkou 34"/>
            <p:cNvCxnSpPr/>
            <p:nvPr/>
          </p:nvCxnSpPr>
          <p:spPr>
            <a:xfrm flipV="1">
              <a:off x="4572000" y="5130000"/>
              <a:ext cx="0" cy="468000"/>
            </a:xfrm>
            <a:prstGeom prst="straightConnector1">
              <a:avLst/>
            </a:prstGeom>
            <a:ln w="28575">
              <a:solidFill>
                <a:srgbClr val="045C04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Přímá spojnice se šipkou 35"/>
            <p:cNvCxnSpPr/>
            <p:nvPr/>
          </p:nvCxnSpPr>
          <p:spPr>
            <a:xfrm flipV="1">
              <a:off x="5292080" y="5130000"/>
              <a:ext cx="0" cy="468000"/>
            </a:xfrm>
            <a:prstGeom prst="straightConnector1">
              <a:avLst/>
            </a:prstGeom>
            <a:ln w="28575">
              <a:solidFill>
                <a:srgbClr val="045C04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Přímá spojnice se šipkou 36"/>
            <p:cNvCxnSpPr/>
            <p:nvPr/>
          </p:nvCxnSpPr>
          <p:spPr>
            <a:xfrm flipV="1">
              <a:off x="6012160" y="5121240"/>
              <a:ext cx="0" cy="468000"/>
            </a:xfrm>
            <a:prstGeom prst="straightConnector1">
              <a:avLst/>
            </a:prstGeom>
            <a:ln w="28575">
              <a:solidFill>
                <a:srgbClr val="045C04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6" name="Přímá spojnice se šipkou 25"/>
          <p:cNvCxnSpPr/>
          <p:nvPr/>
        </p:nvCxnSpPr>
        <p:spPr>
          <a:xfrm flipH="1">
            <a:off x="1331640" y="1556792"/>
            <a:ext cx="1656184" cy="1152128"/>
          </a:xfrm>
          <a:prstGeom prst="straightConnector1">
            <a:avLst/>
          </a:prstGeom>
          <a:ln w="28575">
            <a:solidFill>
              <a:srgbClr val="045C04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14625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ovéPole 1"/>
              <p:cNvSpPr txBox="1"/>
              <p:nvPr/>
            </p:nvSpPr>
            <p:spPr>
              <a:xfrm>
                <a:off x="813480" y="836712"/>
                <a:ext cx="7632848" cy="517064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cs-CZ" sz="4800" b="1" dirty="0" smtClean="0">
                    <a:solidFill>
                      <a:srgbClr val="C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Závěr 2:</a:t>
                </a:r>
              </a:p>
              <a:p>
                <a:endParaRPr lang="cs-CZ" sz="3200" b="1" dirty="0" smtClean="0">
                  <a:solidFill>
                    <a:srgbClr val="C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cs-CZ" sz="10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cs-CZ" sz="2800" u="sng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Řešením matematického modelu </a:t>
                </a:r>
                <a:r>
                  <a:rPr lang="cs-CZ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je dvojice čísel</a:t>
                </a:r>
              </a:p>
              <a:p>
                <a:r>
                  <a:rPr lang="cs-CZ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</a:p>
              <a:p>
                <a:pPr algn="ctr"/>
                <a:r>
                  <a:rPr lang="cs-CZ" sz="3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cs-CZ" sz="3600" b="1" i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cs-CZ" sz="3600" b="1" baseline="-25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  <a:r>
                  <a:rPr lang="cs-CZ" sz="36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</a:t>
                </a:r>
                <a:r>
                  <a:rPr lang="cs-CZ" sz="3600" b="1" dirty="0" smtClean="0">
                    <a:solidFill>
                      <a:schemeClr val="tx2">
                        <a:lumMod val="7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15  </a:t>
                </a:r>
                <a:r>
                  <a:rPr lang="cs-CZ" sz="3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  </a:t>
                </a:r>
                <a:r>
                  <a:rPr lang="cs-CZ" sz="3600" b="1" i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cs-CZ" sz="3600" b="1" baseline="-25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cs-CZ" sz="36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</a:t>
                </a:r>
                <a:r>
                  <a:rPr lang="cs-CZ" sz="3600" b="1" dirty="0" smtClean="0">
                    <a:solidFill>
                      <a:schemeClr val="tx2">
                        <a:lumMod val="7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25 </a:t>
                </a:r>
                <a:r>
                  <a:rPr lang="cs-CZ" sz="3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 </a:t>
                </a:r>
              </a:p>
              <a:p>
                <a:pPr algn="ctr"/>
                <a:endParaRPr lang="cs-CZ" sz="28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cs-CZ" sz="2800" u="sng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Hodnota účelové funkce</a:t>
                </a:r>
                <a:r>
                  <a:rPr lang="cs-CZ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(ta maximální) potom je</a:t>
                </a:r>
              </a:p>
              <a:p>
                <a:endParaRPr lang="cs-CZ" sz="28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3600" b="1" i="1" smtClean="0">
                          <a:solidFill>
                            <a:srgbClr val="FF0000"/>
                          </a:solidFill>
                          <a:latin typeface="Cambria Math"/>
                          <a:cs typeface="Times New Roman" panose="02020603050405020304" pitchFamily="18" charset="0"/>
                        </a:rPr>
                        <m:t>𝒇</m:t>
                      </m:r>
                      <m:d>
                        <m:dPr>
                          <m:ctrlPr>
                            <a:rPr lang="cs-CZ" sz="3600" b="1" i="1" smtClean="0">
                              <a:solidFill>
                                <a:srgbClr val="FF0000"/>
                              </a:solidFill>
                              <a:latin typeface="Cambria Math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m:rPr>
                              <m:nor/>
                            </m:rPr>
                            <a:rPr lang="cs-CZ" sz="3600" b="1" dirty="0" smtClean="0">
                              <a:solidFill>
                                <a:srgbClr val="002060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15</m:t>
                          </m:r>
                          <m:r>
                            <a:rPr lang="cs-CZ" sz="3600" b="1" i="1" dirty="0" smtClean="0">
                              <a:solidFill>
                                <a:srgbClr val="002060"/>
                              </a:solidFill>
                              <a:latin typeface="Cambria Math"/>
                              <a:cs typeface="Times New Roman" panose="02020603050405020304" pitchFamily="18" charset="0"/>
                            </a:rPr>
                            <m:t> </m:t>
                          </m:r>
                          <m:r>
                            <a:rPr lang="cs-CZ" sz="3600" b="1" i="1" smtClean="0">
                              <a:solidFill>
                                <a:srgbClr val="002060"/>
                              </a:solidFill>
                              <a:latin typeface="Cambria Math"/>
                              <a:cs typeface="Times New Roman" panose="02020603050405020304" pitchFamily="18" charset="0"/>
                            </a:rPr>
                            <m:t>;</m:t>
                          </m:r>
                          <m:r>
                            <a:rPr lang="cs-CZ" sz="3600" b="1" i="1" smtClean="0">
                              <a:solidFill>
                                <a:srgbClr val="002060"/>
                              </a:solidFill>
                              <a:latin typeface="Cambria Math"/>
                              <a:cs typeface="Times New Roman" panose="02020603050405020304" pitchFamily="18" charset="0"/>
                            </a:rPr>
                            <m:t>𝟐𝟓</m:t>
                          </m:r>
                        </m:e>
                      </m:d>
                      <m:r>
                        <a:rPr lang="cs-CZ" sz="3600" b="1" i="1" smtClean="0">
                          <a:solidFill>
                            <a:schemeClr val="tx1"/>
                          </a:solidFill>
                          <a:latin typeface="Cambria Math"/>
                          <a:cs typeface="Times New Roman" panose="02020603050405020304" pitchFamily="18" charset="0"/>
                        </a:rPr>
                        <m:t>=</m:t>
                      </m:r>
                      <m:r>
                        <m:rPr>
                          <m:nor/>
                        </m:rPr>
                        <a:rPr lang="cs-CZ" sz="3600" b="1" i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60</m:t>
                      </m:r>
                      <m:r>
                        <m:rPr>
                          <m:nor/>
                        </m:rPr>
                        <a:rPr lang="cs-CZ" sz="3600" b="1" i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.15 + </m:t>
                      </m:r>
                      <m:r>
                        <m:rPr>
                          <m:nor/>
                        </m:rPr>
                        <a:rPr lang="cs-CZ" sz="3600" b="1" i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45</m:t>
                      </m:r>
                      <m:r>
                        <m:rPr>
                          <m:nor/>
                        </m:rPr>
                        <a:rPr lang="cs-CZ" sz="3600" b="1" i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.25 = </m:t>
                      </m:r>
                      <m:r>
                        <m:rPr>
                          <m:nor/>
                        </m:rPr>
                        <a:rPr lang="cs-CZ" sz="3600" b="1" i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2 025</m:t>
                      </m:r>
                    </m:oMath>
                  </m:oMathPara>
                </a14:m>
                <a:endParaRPr lang="cs-CZ" sz="3600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cs-CZ" sz="2800" b="1" dirty="0" smtClean="0">
                  <a:solidFill>
                    <a:schemeClr val="tx2">
                      <a:lumMod val="7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" name="TextovéPo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3480" y="836712"/>
                <a:ext cx="7632848" cy="5170646"/>
              </a:xfrm>
              <a:prstGeom prst="rect">
                <a:avLst/>
              </a:prstGeom>
              <a:blipFill rotWithShape="1">
                <a:blip r:embed="rId2"/>
                <a:stretch>
                  <a:fillRect l="-1596" t="-2594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05040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1259632" y="493221"/>
            <a:ext cx="669674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4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Matematický model </a:t>
            </a:r>
            <a:r>
              <a:rPr lang="cs-CZ" sz="4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cs-CZ" sz="48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Obdélník 1"/>
              <p:cNvSpPr/>
              <p:nvPr/>
            </p:nvSpPr>
            <p:spPr>
              <a:xfrm>
                <a:off x="611560" y="1443841"/>
                <a:ext cx="8064896" cy="443198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cs-CZ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</a:t>
                </a:r>
                <a:r>
                  <a:rPr lang="cs-CZ" sz="2800" u="sng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Vlastní </a:t>
                </a:r>
                <a:r>
                  <a:rPr lang="cs-CZ" sz="2800" u="sng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omezení</a:t>
                </a:r>
                <a:r>
                  <a:rPr lang="cs-CZ" sz="2800" u="sng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</a:t>
                </a:r>
              </a:p>
              <a:p>
                <a:endParaRPr lang="cs-CZ" sz="1000" u="sng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ctr"/>
                <a:r>
                  <a:rPr lang="cs-CZ" sz="3200" b="1" dirty="0">
                    <a:solidFill>
                      <a:srgbClr val="0070C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2</a:t>
                </a:r>
                <a:r>
                  <a:rPr lang="cs-CZ" sz="3200" b="1" i="1" dirty="0">
                    <a:solidFill>
                      <a:srgbClr val="0070C0"/>
                    </a:solidFill>
                    <a:latin typeface="Times New Roman" panose="020206030504050203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cs-CZ" sz="3200" b="1" dirty="0">
                    <a:solidFill>
                      <a:srgbClr val="0070C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 + </a:t>
                </a:r>
                <a:r>
                  <a:rPr lang="cs-CZ" sz="3200" b="1" i="1" dirty="0">
                    <a:solidFill>
                      <a:srgbClr val="0070C0"/>
                    </a:solidFill>
                    <a:latin typeface="Times New Roman" panose="020206030504050203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y</a:t>
                </a:r>
                <a:r>
                  <a:rPr lang="cs-CZ" sz="3200" b="1" dirty="0">
                    <a:solidFill>
                      <a:srgbClr val="0070C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 </a:t>
                </a:r>
                <a:r>
                  <a:rPr lang="cs-CZ" sz="3200" b="1" dirty="0">
                    <a:solidFill>
                      <a:srgbClr val="0070C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  <a:sym typeface="Symbol"/>
                  </a:rPr>
                  <a:t> </a:t>
                </a:r>
                <a:r>
                  <a:rPr lang="cs-CZ" sz="3200" b="1" dirty="0" smtClean="0">
                    <a:solidFill>
                      <a:srgbClr val="0070C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  <a:sym typeface="Symbol"/>
                  </a:rPr>
                  <a:t>16    ;    </a:t>
                </a:r>
                <a:r>
                  <a:rPr lang="cs-CZ" sz="3200" b="1" i="1" dirty="0">
                    <a:solidFill>
                      <a:srgbClr val="00B050"/>
                    </a:solidFill>
                    <a:latin typeface="Times New Roman" panose="02020603050405020304" pitchFamily="18" charset="0"/>
                    <a:ea typeface="Cambria Math" panose="02040503050406030204" pitchFamily="18" charset="0"/>
                    <a:cs typeface="Times New Roman" panose="02020603050405020304" pitchFamily="18" charset="0"/>
                    <a:sym typeface="Symbol"/>
                  </a:rPr>
                  <a:t>x</a:t>
                </a:r>
                <a:r>
                  <a:rPr lang="cs-CZ" sz="3200" b="1" dirty="0">
                    <a:solidFill>
                      <a:srgbClr val="00B05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  <a:sym typeface="Symbol"/>
                  </a:rPr>
                  <a:t> + 3</a:t>
                </a:r>
                <a:r>
                  <a:rPr lang="cs-CZ" sz="3200" b="1" i="1" dirty="0">
                    <a:solidFill>
                      <a:srgbClr val="00B050"/>
                    </a:solidFill>
                    <a:latin typeface="Times New Roman" panose="02020603050405020304" pitchFamily="18" charset="0"/>
                    <a:ea typeface="Cambria Math" panose="02040503050406030204" pitchFamily="18" charset="0"/>
                    <a:cs typeface="Times New Roman" panose="02020603050405020304" pitchFamily="18" charset="0"/>
                    <a:sym typeface="Symbol"/>
                  </a:rPr>
                  <a:t>y</a:t>
                </a:r>
                <a:r>
                  <a:rPr lang="cs-CZ" sz="3200" b="1" dirty="0">
                    <a:solidFill>
                      <a:srgbClr val="00B05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  <a:sym typeface="Symbol"/>
                  </a:rPr>
                  <a:t>  </a:t>
                </a:r>
                <a:r>
                  <a:rPr lang="cs-CZ" sz="3200" b="1" dirty="0" smtClean="0">
                    <a:solidFill>
                      <a:srgbClr val="00B05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  <a:sym typeface="Symbol"/>
                  </a:rPr>
                  <a:t>24    ;    </a:t>
                </a:r>
                <a:r>
                  <a:rPr lang="cs-CZ" sz="3200" b="1" dirty="0" smtClean="0">
                    <a:solidFill>
                      <a:srgbClr val="7030A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  <a:sym typeface="Symbol"/>
                  </a:rPr>
                  <a:t>2</a:t>
                </a:r>
                <a:r>
                  <a:rPr lang="cs-CZ" sz="3200" b="1" i="1" dirty="0" smtClean="0">
                    <a:solidFill>
                      <a:srgbClr val="7030A0"/>
                    </a:solidFill>
                    <a:latin typeface="Times New Roman" panose="02020603050405020304" pitchFamily="18" charset="0"/>
                    <a:ea typeface="Cambria Math" panose="02040503050406030204" pitchFamily="18" charset="0"/>
                    <a:cs typeface="Times New Roman" panose="02020603050405020304" pitchFamily="18" charset="0"/>
                    <a:sym typeface="Symbol"/>
                  </a:rPr>
                  <a:t>x</a:t>
                </a:r>
                <a:r>
                  <a:rPr lang="cs-CZ" sz="3200" b="1" dirty="0" smtClean="0">
                    <a:solidFill>
                      <a:srgbClr val="7030A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  <a:sym typeface="Symbol"/>
                  </a:rPr>
                  <a:t> </a:t>
                </a:r>
                <a:r>
                  <a:rPr lang="cs-CZ" sz="3200" b="1" dirty="0">
                    <a:solidFill>
                      <a:srgbClr val="7030A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  <a:sym typeface="Symbol"/>
                  </a:rPr>
                  <a:t>+ 2</a:t>
                </a:r>
                <a:r>
                  <a:rPr lang="cs-CZ" sz="3200" b="1" i="1" dirty="0">
                    <a:solidFill>
                      <a:srgbClr val="7030A0"/>
                    </a:solidFill>
                    <a:latin typeface="Times New Roman" panose="02020603050405020304" pitchFamily="18" charset="0"/>
                    <a:ea typeface="Cambria Math" panose="02040503050406030204" pitchFamily="18" charset="0"/>
                    <a:cs typeface="Times New Roman" panose="02020603050405020304" pitchFamily="18" charset="0"/>
                    <a:sym typeface="Symbol"/>
                  </a:rPr>
                  <a:t>y</a:t>
                </a:r>
                <a:r>
                  <a:rPr lang="cs-CZ" sz="3200" b="1" dirty="0">
                    <a:solidFill>
                      <a:srgbClr val="7030A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  <a:sym typeface="Symbol"/>
                  </a:rPr>
                  <a:t>  </a:t>
                </a:r>
                <a:r>
                  <a:rPr lang="cs-CZ" sz="3200" b="1" dirty="0" smtClean="0">
                    <a:solidFill>
                      <a:srgbClr val="7030A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  <a:sym typeface="Symbol"/>
                  </a:rPr>
                  <a:t>20</a:t>
                </a:r>
              </a:p>
              <a:p>
                <a:pPr algn="ctr"/>
                <a:endParaRPr lang="cs-CZ" sz="3200" b="1" dirty="0">
                  <a:solidFill>
                    <a:srgbClr val="045C04"/>
                  </a:solidFill>
                  <a:latin typeface="Times New Roman" panose="02020603050405020304" pitchFamily="18" charset="0"/>
                  <a:ea typeface="Cambria Math"/>
                </a:endParaRPr>
              </a:p>
              <a:p>
                <a:r>
                  <a:rPr lang="cs-CZ" sz="2800" dirty="0" smtClean="0">
                    <a:latin typeface="Times New Roman" panose="02020603050405020304" pitchFamily="18" charset="0"/>
                    <a:ea typeface="Cambria Math"/>
                    <a:cs typeface="Times New Roman" panose="02020603050405020304" pitchFamily="18" charset="0"/>
                  </a:rPr>
                  <a:t>     </a:t>
                </a:r>
                <a:r>
                  <a:rPr lang="cs-CZ" sz="2800" u="sng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Podmínky nezápornosti proměnných </a:t>
                </a:r>
                <a:r>
                  <a:rPr lang="cs-CZ" sz="2800" u="sng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</a:t>
                </a:r>
              </a:p>
              <a:p>
                <a:endParaRPr lang="cs-CZ" sz="1000" u="sng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3200" b="1" i="1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Cambria Math"/>
                          <a:ea typeface="Cambria Math"/>
                        </a:rPr>
                        <m:t>𝒙</m:t>
                      </m:r>
                      <m:r>
                        <a:rPr lang="cs-CZ" sz="3200" b="1" i="1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Cambria Math"/>
                          <a:ea typeface="Cambria Math"/>
                        </a:rPr>
                        <m:t>≥</m:t>
                      </m:r>
                      <m:r>
                        <a:rPr lang="cs-CZ" sz="3200" b="1" i="1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Cambria Math"/>
                          <a:ea typeface="Cambria Math"/>
                        </a:rPr>
                        <m:t>𝟎</m:t>
                      </m:r>
                      <m:r>
                        <a:rPr lang="cs-CZ" sz="3200" i="1">
                          <a:latin typeface="Cambria Math"/>
                          <a:ea typeface="Cambria Math"/>
                        </a:rPr>
                        <m:t>  </m:t>
                      </m:r>
                      <m:r>
                        <a:rPr lang="cs-CZ" sz="3200" b="0" i="1" smtClean="0">
                          <a:latin typeface="Cambria Math"/>
                          <a:ea typeface="Cambria Math"/>
                        </a:rPr>
                        <m:t> </m:t>
                      </m:r>
                      <m:r>
                        <a:rPr lang="cs-CZ" sz="3200" i="1">
                          <a:latin typeface="Cambria Math"/>
                          <a:ea typeface="Cambria Math"/>
                        </a:rPr>
                        <m:t>;</m:t>
                      </m:r>
                      <m:r>
                        <a:rPr lang="cs-CZ" sz="3200" b="0" i="1" smtClean="0">
                          <a:latin typeface="Cambria Math"/>
                          <a:ea typeface="Cambria Math"/>
                        </a:rPr>
                        <m:t> </m:t>
                      </m:r>
                      <m:r>
                        <a:rPr lang="cs-CZ" sz="3200" i="1">
                          <a:latin typeface="Cambria Math"/>
                          <a:ea typeface="Cambria Math"/>
                        </a:rPr>
                        <m:t>  </m:t>
                      </m:r>
                      <m:r>
                        <a:rPr lang="cs-CZ" sz="3200" b="1" i="1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Cambria Math"/>
                          <a:ea typeface="Cambria Math"/>
                        </a:rPr>
                        <m:t>𝒚</m:t>
                      </m:r>
                      <m:r>
                        <a:rPr lang="cs-CZ" sz="3200" b="1" i="1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Cambria Math"/>
                          <a:ea typeface="Cambria Math"/>
                        </a:rPr>
                        <m:t>≥</m:t>
                      </m:r>
                      <m:r>
                        <a:rPr lang="cs-CZ" sz="3200" b="1" i="1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Cambria Math"/>
                          <a:ea typeface="Cambria Math"/>
                        </a:rPr>
                        <m:t>𝟎</m:t>
                      </m:r>
                    </m:oMath>
                  </m:oMathPara>
                </a14:m>
                <a:endParaRPr lang="cs-CZ" sz="3200" b="1" dirty="0" smtClean="0">
                  <a:solidFill>
                    <a:schemeClr val="accent2">
                      <a:lumMod val="50000"/>
                    </a:schemeClr>
                  </a:solidFill>
                  <a:latin typeface="Times New Roman" panose="02020603050405020304" pitchFamily="18" charset="0"/>
                  <a:ea typeface="Cambria Math"/>
                </a:endParaRPr>
              </a:p>
              <a:p>
                <a:pPr algn="ctr"/>
                <a:endParaRPr lang="cs-CZ" sz="3200" b="1" dirty="0">
                  <a:latin typeface="Times New Roman" panose="02020603050405020304" pitchFamily="18" charset="0"/>
                  <a:ea typeface="Cambria Math"/>
                  <a:cs typeface="Times New Roman" panose="02020603050405020304" pitchFamily="18" charset="0"/>
                </a:endParaRPr>
              </a:p>
              <a:p>
                <a:pPr algn="ctr"/>
                <a:endParaRPr lang="cs-CZ" sz="800" b="1" dirty="0">
                  <a:latin typeface="Times New Roman" panose="02020603050405020304" pitchFamily="18" charset="0"/>
                  <a:ea typeface="Cambria Math"/>
                  <a:cs typeface="Times New Roman" panose="02020603050405020304" pitchFamily="18" charset="0"/>
                </a:endParaRPr>
              </a:p>
              <a:p>
                <a:r>
                  <a:rPr lang="cs-CZ" sz="2800" dirty="0" smtClean="0">
                    <a:latin typeface="Times New Roman" panose="02020603050405020304" pitchFamily="18" charset="0"/>
                    <a:ea typeface="Cambria Math"/>
                    <a:cs typeface="Times New Roman" panose="02020603050405020304" pitchFamily="18" charset="0"/>
                  </a:rPr>
                  <a:t>     </a:t>
                </a:r>
                <a:r>
                  <a:rPr lang="cs-CZ" sz="2800" u="sng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Účelová funkce</a:t>
                </a:r>
                <a:r>
                  <a:rPr lang="cs-CZ" sz="2800" u="sng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</a:t>
                </a:r>
              </a:p>
              <a:p>
                <a:endParaRPr lang="cs-CZ" sz="1000" u="sng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ctr"/>
                <a:r>
                  <a:rPr lang="cs-CZ" sz="3200" b="1" dirty="0" smtClean="0">
                    <a:solidFill>
                      <a:srgbClr val="FF000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  <a:sym typeface="Symbol"/>
                  </a:rPr>
                  <a:t>f(</a:t>
                </a:r>
                <a:r>
                  <a:rPr lang="cs-CZ" sz="3200" b="1" i="1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ea typeface="Cambria Math" panose="02040503050406030204" pitchFamily="18" charset="0"/>
                    <a:cs typeface="Times New Roman" panose="02020603050405020304" pitchFamily="18" charset="0"/>
                    <a:sym typeface="Symbol"/>
                  </a:rPr>
                  <a:t>x </a:t>
                </a:r>
                <a:r>
                  <a:rPr lang="cs-CZ" sz="3200" b="1" dirty="0" smtClean="0">
                    <a:solidFill>
                      <a:srgbClr val="FF000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  <a:sym typeface="Symbol"/>
                  </a:rPr>
                  <a:t>, </a:t>
                </a:r>
                <a:r>
                  <a:rPr lang="cs-CZ" sz="3200" b="1" i="1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ea typeface="Cambria Math" panose="02040503050406030204" pitchFamily="18" charset="0"/>
                    <a:cs typeface="Times New Roman" panose="02020603050405020304" pitchFamily="18" charset="0"/>
                    <a:sym typeface="Symbol"/>
                  </a:rPr>
                  <a:t>y</a:t>
                </a:r>
                <a:r>
                  <a:rPr lang="cs-CZ" sz="3200" b="1" dirty="0">
                    <a:solidFill>
                      <a:srgbClr val="FF000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  <a:sym typeface="Symbol"/>
                  </a:rPr>
                  <a:t>) = 4</a:t>
                </a:r>
                <a:r>
                  <a:rPr lang="cs-CZ" sz="3200" b="1" i="1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Cambria Math" panose="02040503050406030204" pitchFamily="18" charset="0"/>
                    <a:cs typeface="Times New Roman" panose="02020603050405020304" pitchFamily="18" charset="0"/>
                    <a:sym typeface="Symbol"/>
                  </a:rPr>
                  <a:t>x</a:t>
                </a:r>
                <a:r>
                  <a:rPr lang="cs-CZ" sz="3200" b="1" dirty="0">
                    <a:solidFill>
                      <a:srgbClr val="FF000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  <a:sym typeface="Symbol"/>
                  </a:rPr>
                  <a:t> + 7</a:t>
                </a:r>
                <a:r>
                  <a:rPr lang="cs-CZ" sz="3200" b="1" i="1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Cambria Math" panose="02040503050406030204" pitchFamily="18" charset="0"/>
                    <a:cs typeface="Times New Roman" panose="02020603050405020304" pitchFamily="18" charset="0"/>
                    <a:sym typeface="Symbol"/>
                  </a:rPr>
                  <a:t>y</a:t>
                </a:r>
                <a:r>
                  <a:rPr lang="cs-CZ" sz="3200" b="1" dirty="0">
                    <a:solidFill>
                      <a:srgbClr val="FF000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  <a:sym typeface="Symbol"/>
                  </a:rPr>
                  <a:t>   </a:t>
                </a:r>
                <a:r>
                  <a:rPr lang="cs-CZ" sz="3200" b="1" dirty="0" err="1" smtClean="0">
                    <a:solidFill>
                      <a:srgbClr val="FF000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  <a:sym typeface="Symbol"/>
                  </a:rPr>
                  <a:t>max</a:t>
                </a:r>
                <a:endParaRPr lang="cs-CZ" sz="3200" b="1" dirty="0">
                  <a:solidFill>
                    <a:srgbClr val="FF0000"/>
                  </a:solidFill>
                  <a:latin typeface="Cambria Math" panose="02040503050406030204" pitchFamily="18" charset="0"/>
                  <a:ea typeface="Cambria Math" panose="02040503050406030204" pitchFamily="18" charset="0"/>
                  <a:sym typeface="Symbol"/>
                </a:endParaRPr>
              </a:p>
            </p:txBody>
          </p:sp>
        </mc:Choice>
        <mc:Fallback xmlns="">
          <p:sp>
            <p:nvSpPr>
              <p:cNvPr id="2" name="Obdélník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560" y="1443841"/>
                <a:ext cx="8064896" cy="4431983"/>
              </a:xfrm>
              <a:prstGeom prst="rect">
                <a:avLst/>
              </a:prstGeom>
              <a:blipFill rotWithShape="1">
                <a:blip r:embed="rId2"/>
                <a:stretch>
                  <a:fillRect l="-151" t="-1376" r="-151" b="-3576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2883612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/>
          <p:cNvSpPr txBox="1"/>
          <p:nvPr/>
        </p:nvSpPr>
        <p:spPr>
          <a:xfrm>
            <a:off x="877888" y="306622"/>
            <a:ext cx="734481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Simplexová tabulka</a:t>
            </a:r>
            <a:endParaRPr lang="cs-CZ" sz="48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5311653"/>
              </p:ext>
            </p:extLst>
          </p:nvPr>
        </p:nvGraphicFramePr>
        <p:xfrm>
          <a:off x="1547665" y="1822653"/>
          <a:ext cx="6192689" cy="331202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21277"/>
                <a:gridCol w="684282"/>
                <a:gridCol w="497660"/>
                <a:gridCol w="532611"/>
                <a:gridCol w="524916"/>
                <a:gridCol w="559866"/>
                <a:gridCol w="559866"/>
                <a:gridCol w="787210"/>
                <a:gridCol w="1425001"/>
              </a:tblGrid>
              <a:tr h="437464">
                <a:tc rowSpan="2" gridSpan="2">
                  <a:txBody>
                    <a:bodyPr/>
                    <a:lstStyle/>
                    <a:p>
                      <a:pPr algn="ctr" fontAlgn="ctr"/>
                      <a:endParaRPr lang="cs-CZ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x</a:t>
                      </a:r>
                      <a:r>
                        <a:rPr lang="cs-CZ" sz="2400" b="1" u="none" strike="noStrike" baseline="-25000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cs-CZ" sz="2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x</a:t>
                      </a:r>
                      <a:r>
                        <a:rPr lang="cs-CZ" sz="2400" b="1" u="none" strike="noStrike" baseline="-25000" dirty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cs-CZ" sz="2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x</a:t>
                      </a:r>
                      <a:r>
                        <a:rPr lang="cs-CZ" sz="2400" b="1" u="none" strike="noStrike" baseline="-25000" dirty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cs-CZ" sz="2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x</a:t>
                      </a:r>
                      <a:r>
                        <a:rPr lang="cs-CZ" sz="2400" b="1" u="none" strike="noStrike" baseline="-25000" dirty="0" smtClean="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r>
                        <a:rPr lang="cs-CZ" sz="2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2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x</a:t>
                      </a:r>
                      <a:r>
                        <a:rPr lang="cs-CZ" sz="2400" b="1" u="none" strike="noStrike" baseline="-25000" dirty="0" smtClean="0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endParaRPr lang="cs-CZ" sz="2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cs-CZ" sz="2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P</a:t>
                      </a:r>
                      <a:endParaRPr lang="cs-CZ" sz="2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24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65335">
                <a:tc gridSpan="2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4</a:t>
                      </a:r>
                      <a:endParaRPr lang="cs-CZ" sz="24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7</a:t>
                      </a:r>
                      <a:endParaRPr lang="cs-CZ" sz="24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0</a:t>
                      </a:r>
                      <a:endParaRPr lang="cs-CZ" sz="24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0</a:t>
                      </a:r>
                      <a:endParaRPr lang="cs-CZ" sz="24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0</a:t>
                      </a:r>
                      <a:endParaRPr lang="cs-CZ" sz="24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24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84023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x</a:t>
                      </a:r>
                      <a:r>
                        <a:rPr lang="cs-CZ" sz="2400" b="1" u="none" strike="noStrike" baseline="-25000" dirty="0" smtClean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cs-CZ" sz="2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0</a:t>
                      </a:r>
                      <a:endParaRPr lang="cs-CZ" sz="24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3200" b="1" i="0" u="none" strike="noStrike" dirty="0" smtClean="0">
                          <a:solidFill>
                            <a:srgbClr val="FFFF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cs-CZ" sz="3200" b="1" i="0" u="none" strike="noStrike" dirty="0">
                        <a:solidFill>
                          <a:srgbClr val="FFFF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3200" b="1" i="0" u="none" strike="noStrike" dirty="0" smtClean="0">
                          <a:solidFill>
                            <a:srgbClr val="FFFF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cs-CZ" sz="3200" b="1" i="0" u="none" strike="noStrike" dirty="0">
                        <a:solidFill>
                          <a:srgbClr val="FFFF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3200" b="1" i="0" u="none" strike="noStrike" dirty="0" smtClean="0">
                          <a:solidFill>
                            <a:srgbClr val="FFFF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cs-CZ" sz="3200" b="1" i="0" u="none" strike="noStrike" dirty="0">
                        <a:solidFill>
                          <a:srgbClr val="FFFF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3200" b="1" i="0" u="none" strike="noStrike" dirty="0" smtClean="0">
                          <a:solidFill>
                            <a:srgbClr val="FFFF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cs-CZ" sz="3200" b="1" i="0" u="none" strike="noStrike" dirty="0">
                        <a:solidFill>
                          <a:srgbClr val="FFFF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3200" b="1" i="0" u="none" strike="noStrike" dirty="0" smtClean="0">
                          <a:solidFill>
                            <a:srgbClr val="FFFF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cs-CZ" sz="3200" b="1" i="0" u="none" strike="noStrike" dirty="0">
                        <a:solidFill>
                          <a:srgbClr val="FFFF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3200" b="1" i="0" u="none" strike="noStrike" dirty="0" smtClean="0">
                          <a:solidFill>
                            <a:srgbClr val="FFFF00"/>
                          </a:solidFill>
                          <a:effectLst/>
                          <a:latin typeface="+mn-lt"/>
                        </a:rPr>
                        <a:t>16</a:t>
                      </a:r>
                      <a:endParaRPr lang="cs-CZ" sz="3200" b="1" i="0" u="none" strike="noStrike" dirty="0">
                        <a:solidFill>
                          <a:srgbClr val="FFFF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16 / 1 = 16</a:t>
                      </a:r>
                      <a:endParaRPr lang="cs-CZ" sz="2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0070C0">
                        <a:alpha val="25000"/>
                      </a:srgbClr>
                    </a:solidFill>
                  </a:tcPr>
                </a:tc>
              </a:tr>
              <a:tr h="484023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x</a:t>
                      </a:r>
                      <a:r>
                        <a:rPr lang="cs-CZ" sz="2400" b="1" u="none" strike="noStrike" baseline="-25000" dirty="0" smtClean="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endParaRPr lang="cs-CZ" sz="2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0</a:t>
                      </a:r>
                      <a:endParaRPr lang="cs-CZ" sz="24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cs-CZ" sz="3200" b="1" i="0" u="none" strike="noStrike" kern="1200" dirty="0" smtClean="0">
                          <a:solidFill>
                            <a:srgbClr val="FFFF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cs-CZ" sz="3200" b="1" i="0" u="none" strike="noStrike" kern="1200" dirty="0">
                        <a:solidFill>
                          <a:srgbClr val="FFFF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3200" b="1" i="0" u="none" strike="noStrike" dirty="0" smtClean="0">
                          <a:solidFill>
                            <a:srgbClr val="7030A0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cs-CZ" sz="3200" b="1" i="0" u="none" strike="noStrike" dirty="0">
                        <a:solidFill>
                          <a:srgbClr val="7030A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3200" b="1" i="0" u="none" strike="noStrike" dirty="0" smtClean="0">
                          <a:solidFill>
                            <a:srgbClr val="FFFF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cs-CZ" sz="3200" b="1" i="0" u="none" strike="noStrike" dirty="0">
                        <a:solidFill>
                          <a:srgbClr val="FFFF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3200" b="1" i="0" u="none" strike="noStrike" dirty="0" smtClean="0">
                          <a:solidFill>
                            <a:srgbClr val="FFFF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cs-CZ" sz="3200" b="1" i="0" u="none" strike="noStrike" dirty="0">
                        <a:solidFill>
                          <a:srgbClr val="FFFF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3200" b="1" i="0" u="none" strike="noStrike" dirty="0" smtClean="0">
                          <a:solidFill>
                            <a:srgbClr val="FFFF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cs-CZ" sz="3200" b="1" i="0" u="none" strike="noStrike" dirty="0">
                        <a:solidFill>
                          <a:srgbClr val="FFFF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3200" b="1" i="0" u="none" strike="noStrike" dirty="0" smtClean="0">
                          <a:solidFill>
                            <a:srgbClr val="FFFF00"/>
                          </a:solidFill>
                          <a:effectLst/>
                          <a:latin typeface="+mn-lt"/>
                        </a:rPr>
                        <a:t>24</a:t>
                      </a:r>
                      <a:endParaRPr lang="cs-CZ" sz="3200" b="1" i="0" u="none" strike="noStrike" dirty="0">
                        <a:solidFill>
                          <a:srgbClr val="FFFF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24 / 3 =  8</a:t>
                      </a:r>
                      <a:endParaRPr lang="cs-CZ" sz="2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0070C0">
                        <a:alpha val="25000"/>
                      </a:srgbClr>
                    </a:solidFill>
                  </a:tcPr>
                </a:tc>
              </a:tr>
              <a:tr h="484023"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x</a:t>
                      </a:r>
                      <a:r>
                        <a:rPr lang="cs-CZ" sz="2400" b="1" u="none" strike="noStrike" baseline="-25000" dirty="0" smtClean="0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endParaRPr lang="cs-CZ" sz="2400" b="1" i="0" u="none" strike="noStrike" dirty="0" smtClean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1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0</a:t>
                      </a:r>
                      <a:endParaRPr lang="cs-CZ" sz="2400" b="1" i="0" u="none" strike="noStrike" dirty="0" smtClean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cs-CZ" sz="3200" b="1" i="0" u="none" strike="noStrike" kern="1200" dirty="0" smtClean="0">
                          <a:solidFill>
                            <a:srgbClr val="FFFF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cs-CZ" sz="3200" b="1" i="0" u="none" strike="noStrike" kern="1200" dirty="0">
                        <a:solidFill>
                          <a:srgbClr val="FFFF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3200" b="1" i="0" u="none" strike="noStrike" dirty="0" smtClean="0">
                          <a:solidFill>
                            <a:srgbClr val="FFFF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cs-CZ" sz="3200" b="1" i="0" u="none" strike="noStrike" dirty="0">
                        <a:solidFill>
                          <a:srgbClr val="FFFF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3200" b="1" i="0" u="none" strike="noStrike" dirty="0" smtClean="0">
                          <a:solidFill>
                            <a:srgbClr val="FFFF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cs-CZ" sz="3200" b="1" i="0" u="none" strike="noStrike" dirty="0">
                        <a:solidFill>
                          <a:srgbClr val="FFFF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3200" b="1" i="0" u="none" strike="noStrike" dirty="0" smtClean="0">
                          <a:solidFill>
                            <a:srgbClr val="FFFF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cs-CZ" sz="3200" b="1" i="0" u="none" strike="noStrike" dirty="0">
                        <a:solidFill>
                          <a:srgbClr val="FFFF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3200" b="1" i="0" u="none" strike="noStrike" dirty="0" smtClean="0">
                          <a:solidFill>
                            <a:srgbClr val="FFFF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cs-CZ" sz="3200" b="1" i="0" u="none" strike="noStrike" dirty="0">
                        <a:solidFill>
                          <a:srgbClr val="FFFF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3200" b="1" i="0" u="none" strike="noStrike" dirty="0" smtClean="0">
                          <a:solidFill>
                            <a:srgbClr val="FFFF00"/>
                          </a:solidFill>
                          <a:effectLst/>
                          <a:latin typeface="+mn-lt"/>
                        </a:rPr>
                        <a:t>20</a:t>
                      </a:r>
                      <a:endParaRPr lang="cs-CZ" sz="3200" b="1" i="0" u="none" strike="noStrike" dirty="0">
                        <a:solidFill>
                          <a:srgbClr val="FFFF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 20 / 2 = 10</a:t>
                      </a:r>
                      <a:endParaRPr lang="cs-CZ" sz="2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0070C0">
                        <a:alpha val="25000"/>
                      </a:srgbClr>
                    </a:solidFill>
                  </a:tcPr>
                </a:tc>
              </a:tr>
              <a:tr h="487334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cs-CZ" sz="20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úč. </a:t>
                      </a:r>
                      <a:r>
                        <a:rPr lang="cs-CZ" sz="2000" b="1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fce</a:t>
                      </a:r>
                      <a:endParaRPr lang="cs-CZ" sz="20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cs-CZ" sz="2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cs-CZ" sz="2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cs-CZ" sz="2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cs-CZ" sz="2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cs-CZ" sz="2400" b="1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FFE0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24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520330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cs-CZ" sz="2000" b="1" u="none" strike="noStrike" dirty="0" err="1" smtClean="0">
                          <a:solidFill>
                            <a:schemeClr val="tx1"/>
                          </a:solidFill>
                          <a:effectLst/>
                        </a:rPr>
                        <a:t>opt</a:t>
                      </a:r>
                      <a:r>
                        <a:rPr lang="cs-CZ" sz="20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. </a:t>
                      </a:r>
                      <a:r>
                        <a:rPr lang="cs-CZ" sz="2000" b="1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krit</a:t>
                      </a:r>
                      <a:r>
                        <a:rPr lang="cs-CZ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.</a:t>
                      </a:r>
                      <a:endParaRPr lang="cs-CZ" sz="20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‒</a:t>
                      </a:r>
                      <a:r>
                        <a:rPr lang="cs-CZ" sz="2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</a:t>
                      </a:r>
                      <a:endParaRPr lang="cs-CZ" sz="2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‒</a:t>
                      </a:r>
                      <a:r>
                        <a:rPr lang="cs-CZ" sz="2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7</a:t>
                      </a:r>
                      <a:endParaRPr lang="cs-CZ" sz="2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cs-CZ" sz="2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cs-CZ" sz="2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cs-CZ" sz="2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24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24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31" name="Zaoblený obdélník 30"/>
          <p:cNvSpPr/>
          <p:nvPr/>
        </p:nvSpPr>
        <p:spPr>
          <a:xfrm>
            <a:off x="5508104" y="5373184"/>
            <a:ext cx="2016224" cy="477288"/>
          </a:xfrm>
          <a:prstGeom prst="roundRect">
            <a:avLst/>
          </a:prstGeom>
          <a:noFill/>
          <a:ln>
            <a:solidFill>
              <a:srgbClr val="045C0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</a:t>
            </a:r>
            <a:r>
              <a:rPr lang="cs-CZ" sz="1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ednotková matice</a:t>
            </a:r>
            <a:endParaRPr lang="cs-CZ" sz="16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7" name="Skupina 6"/>
          <p:cNvGrpSpPr/>
          <p:nvPr/>
        </p:nvGrpSpPr>
        <p:grpSpPr>
          <a:xfrm>
            <a:off x="4139952" y="1127093"/>
            <a:ext cx="2818153" cy="721411"/>
            <a:chOff x="4139952" y="1127093"/>
            <a:chExt cx="2818153" cy="721411"/>
          </a:xfrm>
        </p:grpSpPr>
        <p:cxnSp>
          <p:nvCxnSpPr>
            <p:cNvPr id="12" name="Přímá spojnice se šipkou 11"/>
            <p:cNvCxnSpPr/>
            <p:nvPr/>
          </p:nvCxnSpPr>
          <p:spPr>
            <a:xfrm>
              <a:off x="4653849" y="1431674"/>
              <a:ext cx="576064" cy="416830"/>
            </a:xfrm>
            <a:prstGeom prst="straightConnector1">
              <a:avLst/>
            </a:prstGeom>
            <a:ln w="31750">
              <a:solidFill>
                <a:srgbClr val="045C04"/>
              </a:solidFill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6" name="Zaoblený obdélník 35"/>
            <p:cNvSpPr/>
            <p:nvPr/>
          </p:nvSpPr>
          <p:spPr>
            <a:xfrm>
              <a:off x="5229913" y="1127093"/>
              <a:ext cx="1728192" cy="609163"/>
            </a:xfrm>
            <a:prstGeom prst="roundRect">
              <a:avLst/>
            </a:prstGeom>
            <a:noFill/>
            <a:ln>
              <a:solidFill>
                <a:srgbClr val="045C0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cs-CZ" sz="1600" b="1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přídatné proměnné</a:t>
              </a:r>
              <a:endParaRPr lang="cs-CZ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37" name="Přímá spojnice se šipkou 36"/>
            <p:cNvCxnSpPr/>
            <p:nvPr/>
          </p:nvCxnSpPr>
          <p:spPr>
            <a:xfrm flipH="1">
              <a:off x="4139952" y="1431674"/>
              <a:ext cx="513898" cy="416830"/>
            </a:xfrm>
            <a:prstGeom prst="straightConnector1">
              <a:avLst/>
            </a:prstGeom>
            <a:ln w="31750">
              <a:solidFill>
                <a:srgbClr val="045C04"/>
              </a:solidFill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Přímá spojnice se šipkou 37"/>
            <p:cNvCxnSpPr>
              <a:endCxn id="36" idx="1"/>
            </p:cNvCxnSpPr>
            <p:nvPr/>
          </p:nvCxnSpPr>
          <p:spPr>
            <a:xfrm>
              <a:off x="4653849" y="1431674"/>
              <a:ext cx="576064" cy="1"/>
            </a:xfrm>
            <a:prstGeom prst="straightConnector1">
              <a:avLst/>
            </a:prstGeom>
            <a:ln w="31750">
              <a:solidFill>
                <a:srgbClr val="045C04"/>
              </a:solidFill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Přímá spojnice se šipkou 25"/>
            <p:cNvCxnSpPr>
              <a:endCxn id="9" idx="0"/>
            </p:cNvCxnSpPr>
            <p:nvPr/>
          </p:nvCxnSpPr>
          <p:spPr>
            <a:xfrm flipH="1">
              <a:off x="4644009" y="1447916"/>
              <a:ext cx="9841" cy="374737"/>
            </a:xfrm>
            <a:prstGeom prst="straightConnector1">
              <a:avLst/>
            </a:prstGeom>
            <a:ln w="31750">
              <a:solidFill>
                <a:srgbClr val="045C04"/>
              </a:solidFill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" name="Skupina 14"/>
          <p:cNvGrpSpPr/>
          <p:nvPr/>
        </p:nvGrpSpPr>
        <p:grpSpPr>
          <a:xfrm>
            <a:off x="321821" y="1495000"/>
            <a:ext cx="1225843" cy="2294039"/>
            <a:chOff x="321821" y="1495000"/>
            <a:chExt cx="1225843" cy="2294039"/>
          </a:xfrm>
        </p:grpSpPr>
        <p:sp>
          <p:nvSpPr>
            <p:cNvPr id="28" name="Zaoblený obdélník 27"/>
            <p:cNvSpPr/>
            <p:nvPr/>
          </p:nvSpPr>
          <p:spPr>
            <a:xfrm>
              <a:off x="321821" y="1495000"/>
              <a:ext cx="849495" cy="764680"/>
            </a:xfrm>
            <a:prstGeom prst="roundRect">
              <a:avLst/>
            </a:prstGeom>
            <a:noFill/>
            <a:ln>
              <a:solidFill>
                <a:srgbClr val="045C0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cs-CZ" sz="1600" b="1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báze</a:t>
              </a:r>
              <a:endParaRPr lang="cs-CZ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30" name="Přímá spojnice se šipkou 29"/>
            <p:cNvCxnSpPr>
              <a:stCxn id="28" idx="2"/>
            </p:cNvCxnSpPr>
            <p:nvPr/>
          </p:nvCxnSpPr>
          <p:spPr>
            <a:xfrm>
              <a:off x="746569" y="2259680"/>
              <a:ext cx="0" cy="1147020"/>
            </a:xfrm>
            <a:prstGeom prst="straightConnector1">
              <a:avLst/>
            </a:prstGeom>
            <a:ln w="28575">
              <a:solidFill>
                <a:srgbClr val="045C04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Přímá spojnice se šipkou 31"/>
            <p:cNvCxnSpPr/>
            <p:nvPr/>
          </p:nvCxnSpPr>
          <p:spPr>
            <a:xfrm flipV="1">
              <a:off x="746569" y="2924944"/>
              <a:ext cx="801095" cy="481755"/>
            </a:xfrm>
            <a:prstGeom prst="straightConnector1">
              <a:avLst/>
            </a:prstGeom>
            <a:ln w="28575">
              <a:solidFill>
                <a:srgbClr val="045C04"/>
              </a:solidFill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Přímá spojnice se šipkou 32"/>
            <p:cNvCxnSpPr/>
            <p:nvPr/>
          </p:nvCxnSpPr>
          <p:spPr>
            <a:xfrm>
              <a:off x="746569" y="3406699"/>
              <a:ext cx="801095" cy="382340"/>
            </a:xfrm>
            <a:prstGeom prst="straightConnector1">
              <a:avLst/>
            </a:prstGeom>
            <a:ln w="28575">
              <a:solidFill>
                <a:srgbClr val="045C04"/>
              </a:solidFill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Přímá spojnice se šipkou 33"/>
            <p:cNvCxnSpPr/>
            <p:nvPr/>
          </p:nvCxnSpPr>
          <p:spPr>
            <a:xfrm flipV="1">
              <a:off x="789872" y="3349352"/>
              <a:ext cx="757792" cy="57348"/>
            </a:xfrm>
            <a:prstGeom prst="straightConnector1">
              <a:avLst/>
            </a:prstGeom>
            <a:ln w="28575">
              <a:solidFill>
                <a:srgbClr val="045C04"/>
              </a:solidFill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Zaoblený obdélník 1"/>
          <p:cNvSpPr/>
          <p:nvPr/>
        </p:nvSpPr>
        <p:spPr>
          <a:xfrm>
            <a:off x="3995936" y="2636912"/>
            <a:ext cx="1512168" cy="1440160"/>
          </a:xfrm>
          <a:prstGeom prst="roundRect">
            <a:avLst/>
          </a:prstGeom>
          <a:noFill/>
          <a:ln>
            <a:solidFill>
              <a:srgbClr val="045C0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4" name="Přímá spojnice se šipkou 3"/>
          <p:cNvCxnSpPr/>
          <p:nvPr/>
        </p:nvCxnSpPr>
        <p:spPr>
          <a:xfrm flipH="1" flipV="1">
            <a:off x="5229913" y="4077072"/>
            <a:ext cx="1214295" cy="1296112"/>
          </a:xfrm>
          <a:prstGeom prst="straightConnector1">
            <a:avLst/>
          </a:prstGeom>
          <a:ln w="25400">
            <a:solidFill>
              <a:srgbClr val="045C04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25391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/>
          <p:cNvSpPr txBox="1"/>
          <p:nvPr/>
        </p:nvSpPr>
        <p:spPr>
          <a:xfrm>
            <a:off x="877888" y="306622"/>
            <a:ext cx="734481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Simplexová tabulka</a:t>
            </a:r>
            <a:endParaRPr lang="cs-CZ" sz="48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2521511"/>
              </p:ext>
            </p:extLst>
          </p:nvPr>
        </p:nvGraphicFramePr>
        <p:xfrm>
          <a:off x="1547665" y="1822653"/>
          <a:ext cx="6192689" cy="331202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21277"/>
                <a:gridCol w="684282"/>
                <a:gridCol w="497660"/>
                <a:gridCol w="532611"/>
                <a:gridCol w="524916"/>
                <a:gridCol w="559866"/>
                <a:gridCol w="559866"/>
                <a:gridCol w="787210"/>
                <a:gridCol w="1425001"/>
              </a:tblGrid>
              <a:tr h="437464">
                <a:tc rowSpan="2" gridSpan="2">
                  <a:txBody>
                    <a:bodyPr/>
                    <a:lstStyle/>
                    <a:p>
                      <a:pPr algn="ctr" fontAlgn="ctr"/>
                      <a:endParaRPr lang="cs-CZ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x</a:t>
                      </a:r>
                      <a:r>
                        <a:rPr lang="cs-CZ" sz="2400" b="1" u="none" strike="noStrike" baseline="-25000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cs-CZ" sz="2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x</a:t>
                      </a:r>
                      <a:r>
                        <a:rPr lang="cs-CZ" sz="2400" b="1" u="none" strike="noStrike" baseline="-25000" dirty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cs-CZ" sz="2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x</a:t>
                      </a:r>
                      <a:r>
                        <a:rPr lang="cs-CZ" sz="2400" b="1" u="none" strike="noStrike" baseline="-25000" dirty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cs-CZ" sz="2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x</a:t>
                      </a:r>
                      <a:r>
                        <a:rPr lang="cs-CZ" sz="2400" b="1" u="none" strike="noStrike" baseline="-25000" dirty="0" smtClean="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r>
                        <a:rPr lang="cs-CZ" sz="2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2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x</a:t>
                      </a:r>
                      <a:r>
                        <a:rPr lang="cs-CZ" sz="2400" b="1" u="none" strike="noStrike" baseline="-25000" dirty="0" smtClean="0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endParaRPr lang="cs-CZ" sz="2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cs-CZ" sz="2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P</a:t>
                      </a:r>
                      <a:endParaRPr lang="cs-CZ" sz="2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24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65335">
                <a:tc gridSpan="2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4</a:t>
                      </a:r>
                      <a:endParaRPr lang="cs-CZ" sz="24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7</a:t>
                      </a:r>
                      <a:endParaRPr lang="cs-CZ" sz="24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0</a:t>
                      </a:r>
                      <a:endParaRPr lang="cs-CZ" sz="24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0</a:t>
                      </a:r>
                      <a:endParaRPr lang="cs-CZ" sz="24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0</a:t>
                      </a:r>
                      <a:endParaRPr lang="cs-CZ" sz="24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24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84023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x</a:t>
                      </a:r>
                      <a:r>
                        <a:rPr lang="cs-CZ" sz="2400" b="1" u="none" strike="noStrike" baseline="-25000" dirty="0" smtClean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cs-CZ" sz="2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0</a:t>
                      </a:r>
                      <a:endParaRPr lang="cs-CZ" sz="24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3200" b="1" i="0" u="none" strike="noStrike" dirty="0" smtClean="0">
                          <a:solidFill>
                            <a:srgbClr val="FFFF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cs-CZ" sz="3200" b="1" i="0" u="none" strike="noStrike" dirty="0">
                        <a:solidFill>
                          <a:srgbClr val="FFFF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3200" b="1" i="0" u="none" strike="noStrike" dirty="0" smtClean="0">
                          <a:solidFill>
                            <a:srgbClr val="FFFF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cs-CZ" sz="3200" b="1" i="0" u="none" strike="noStrike" dirty="0">
                        <a:solidFill>
                          <a:srgbClr val="FFFF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3200" b="1" i="0" u="none" strike="noStrike" dirty="0" smtClean="0">
                          <a:solidFill>
                            <a:srgbClr val="FFFF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cs-CZ" sz="3200" b="1" i="0" u="none" strike="noStrike" dirty="0">
                        <a:solidFill>
                          <a:srgbClr val="FFFF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3200" b="1" i="0" u="none" strike="noStrike" dirty="0" smtClean="0">
                          <a:solidFill>
                            <a:srgbClr val="FFFF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cs-CZ" sz="3200" b="1" i="0" u="none" strike="noStrike" dirty="0">
                        <a:solidFill>
                          <a:srgbClr val="FFFF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3200" b="1" i="0" u="none" strike="noStrike" dirty="0" smtClean="0">
                          <a:solidFill>
                            <a:srgbClr val="FFFF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cs-CZ" sz="3200" b="1" i="0" u="none" strike="noStrike" dirty="0">
                        <a:solidFill>
                          <a:srgbClr val="FFFF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3200" b="1" i="0" u="none" strike="noStrike" dirty="0" smtClean="0">
                          <a:solidFill>
                            <a:srgbClr val="FFFF00"/>
                          </a:solidFill>
                          <a:effectLst/>
                          <a:latin typeface="+mn-lt"/>
                        </a:rPr>
                        <a:t>16</a:t>
                      </a:r>
                      <a:endParaRPr lang="cs-CZ" sz="3200" b="1" i="0" u="none" strike="noStrike" dirty="0">
                        <a:solidFill>
                          <a:srgbClr val="FFFF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16 / 1 = 16</a:t>
                      </a:r>
                      <a:endParaRPr lang="cs-CZ" sz="2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0070C0">
                        <a:alpha val="25000"/>
                      </a:srgbClr>
                    </a:solidFill>
                  </a:tcPr>
                </a:tc>
              </a:tr>
              <a:tr h="484023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x</a:t>
                      </a:r>
                      <a:r>
                        <a:rPr lang="cs-CZ" sz="2400" b="1" u="none" strike="noStrike" baseline="-25000" dirty="0" smtClean="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endParaRPr lang="cs-CZ" sz="2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0</a:t>
                      </a:r>
                      <a:endParaRPr lang="cs-CZ" sz="24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cs-CZ" sz="3200" b="1" i="0" u="none" strike="noStrike" kern="1200" dirty="0" smtClean="0">
                          <a:solidFill>
                            <a:srgbClr val="FFFF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cs-CZ" sz="3200" b="1" i="0" u="none" strike="noStrike" kern="1200" dirty="0">
                        <a:solidFill>
                          <a:srgbClr val="FFFF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3200" b="1" i="0" u="none" strike="noStrike" dirty="0" smtClean="0">
                          <a:solidFill>
                            <a:srgbClr val="7030A0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cs-CZ" sz="3200" b="1" i="0" u="none" strike="noStrike" dirty="0">
                        <a:solidFill>
                          <a:srgbClr val="7030A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3200" b="1" i="0" u="none" strike="noStrike" dirty="0" smtClean="0">
                          <a:solidFill>
                            <a:srgbClr val="FFFF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cs-CZ" sz="3200" b="1" i="0" u="none" strike="noStrike" dirty="0">
                        <a:solidFill>
                          <a:srgbClr val="FFFF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3200" b="1" i="0" u="none" strike="noStrike" dirty="0" smtClean="0">
                          <a:solidFill>
                            <a:srgbClr val="FFFF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cs-CZ" sz="3200" b="1" i="0" u="none" strike="noStrike" dirty="0">
                        <a:solidFill>
                          <a:srgbClr val="FFFF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3200" b="1" i="0" u="none" strike="noStrike" dirty="0" smtClean="0">
                          <a:solidFill>
                            <a:srgbClr val="FFFF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cs-CZ" sz="3200" b="1" i="0" u="none" strike="noStrike" dirty="0">
                        <a:solidFill>
                          <a:srgbClr val="FFFF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3200" b="1" i="0" u="none" strike="noStrike" dirty="0" smtClean="0">
                          <a:solidFill>
                            <a:srgbClr val="FFFF00"/>
                          </a:solidFill>
                          <a:effectLst/>
                          <a:latin typeface="+mn-lt"/>
                        </a:rPr>
                        <a:t>24</a:t>
                      </a:r>
                      <a:endParaRPr lang="cs-CZ" sz="3200" b="1" i="0" u="none" strike="noStrike" dirty="0">
                        <a:solidFill>
                          <a:srgbClr val="FFFF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24 / 3 =  8</a:t>
                      </a:r>
                      <a:endParaRPr lang="cs-CZ" sz="2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0070C0">
                        <a:alpha val="25000"/>
                      </a:srgbClr>
                    </a:solidFill>
                  </a:tcPr>
                </a:tc>
              </a:tr>
              <a:tr h="484023"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x</a:t>
                      </a:r>
                      <a:r>
                        <a:rPr lang="cs-CZ" sz="2400" b="1" u="none" strike="noStrike" baseline="-25000" dirty="0" smtClean="0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endParaRPr lang="cs-CZ" sz="2400" b="1" i="0" u="none" strike="noStrike" dirty="0" smtClean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1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0</a:t>
                      </a:r>
                      <a:endParaRPr lang="cs-CZ" sz="2400" b="1" i="0" u="none" strike="noStrike" dirty="0" smtClean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cs-CZ" sz="3200" b="1" i="0" u="none" strike="noStrike" kern="1200" dirty="0" smtClean="0">
                          <a:solidFill>
                            <a:srgbClr val="FFFF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cs-CZ" sz="3200" b="1" i="0" u="none" strike="noStrike" kern="1200" dirty="0">
                        <a:solidFill>
                          <a:srgbClr val="FFFF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3200" b="1" i="0" u="none" strike="noStrike" dirty="0" smtClean="0">
                          <a:solidFill>
                            <a:srgbClr val="FFFF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cs-CZ" sz="3200" b="1" i="0" u="none" strike="noStrike" dirty="0">
                        <a:solidFill>
                          <a:srgbClr val="FFFF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3200" b="1" i="0" u="none" strike="noStrike" dirty="0" smtClean="0">
                          <a:solidFill>
                            <a:srgbClr val="FFFF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cs-CZ" sz="3200" b="1" i="0" u="none" strike="noStrike" dirty="0">
                        <a:solidFill>
                          <a:srgbClr val="FFFF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3200" b="1" i="0" u="none" strike="noStrike" dirty="0" smtClean="0">
                          <a:solidFill>
                            <a:srgbClr val="FFFF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cs-CZ" sz="3200" b="1" i="0" u="none" strike="noStrike" dirty="0">
                        <a:solidFill>
                          <a:srgbClr val="FFFF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3200" b="1" i="0" u="none" strike="noStrike" dirty="0" smtClean="0">
                          <a:solidFill>
                            <a:srgbClr val="FFFF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cs-CZ" sz="3200" b="1" i="0" u="none" strike="noStrike" dirty="0">
                        <a:solidFill>
                          <a:srgbClr val="FFFF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3200" b="1" i="0" u="none" strike="noStrike" dirty="0" smtClean="0">
                          <a:solidFill>
                            <a:srgbClr val="FFFF00"/>
                          </a:solidFill>
                          <a:effectLst/>
                          <a:latin typeface="+mn-lt"/>
                        </a:rPr>
                        <a:t>20</a:t>
                      </a:r>
                      <a:endParaRPr lang="cs-CZ" sz="3200" b="1" i="0" u="none" strike="noStrike" dirty="0">
                        <a:solidFill>
                          <a:srgbClr val="FFFF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 20 / 2 = 10</a:t>
                      </a:r>
                      <a:endParaRPr lang="cs-CZ" sz="2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0070C0">
                        <a:alpha val="25000"/>
                      </a:srgbClr>
                    </a:solidFill>
                  </a:tcPr>
                </a:tc>
              </a:tr>
              <a:tr h="487334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cs-CZ" sz="20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úč. </a:t>
                      </a:r>
                      <a:r>
                        <a:rPr lang="cs-CZ" sz="2000" b="1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fce</a:t>
                      </a:r>
                      <a:endParaRPr lang="cs-CZ" sz="20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cs-CZ" sz="2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cs-CZ" sz="2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cs-CZ" sz="2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cs-CZ" sz="2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cs-CZ" sz="2400" b="1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FFE0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24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520330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cs-CZ" sz="2000" b="1" u="none" strike="noStrike" dirty="0" err="1" smtClean="0">
                          <a:solidFill>
                            <a:schemeClr val="tx1"/>
                          </a:solidFill>
                          <a:effectLst/>
                        </a:rPr>
                        <a:t>opt</a:t>
                      </a:r>
                      <a:r>
                        <a:rPr lang="cs-CZ" sz="20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. </a:t>
                      </a:r>
                      <a:r>
                        <a:rPr lang="cs-CZ" sz="2000" b="1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krit</a:t>
                      </a:r>
                      <a:r>
                        <a:rPr lang="cs-CZ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.</a:t>
                      </a:r>
                      <a:endParaRPr lang="cs-CZ" sz="20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‒</a:t>
                      </a:r>
                      <a:r>
                        <a:rPr lang="cs-CZ" sz="2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</a:t>
                      </a:r>
                      <a:endParaRPr lang="cs-CZ" sz="2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‒</a:t>
                      </a:r>
                      <a:r>
                        <a:rPr lang="cs-CZ" sz="2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7</a:t>
                      </a:r>
                      <a:endParaRPr lang="cs-CZ" sz="2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cs-CZ" sz="2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cs-CZ" sz="2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cs-CZ" sz="2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24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24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grpSp>
        <p:nvGrpSpPr>
          <p:cNvPr id="52" name="Skupina 51"/>
          <p:cNvGrpSpPr/>
          <p:nvPr/>
        </p:nvGrpSpPr>
        <p:grpSpPr>
          <a:xfrm>
            <a:off x="2678087" y="5085184"/>
            <a:ext cx="1872208" cy="765288"/>
            <a:chOff x="2267744" y="5256000"/>
            <a:chExt cx="1872208" cy="765288"/>
          </a:xfrm>
        </p:grpSpPr>
        <p:sp>
          <p:nvSpPr>
            <p:cNvPr id="45" name="Zaoblený obdélník 44"/>
            <p:cNvSpPr/>
            <p:nvPr/>
          </p:nvSpPr>
          <p:spPr>
            <a:xfrm>
              <a:off x="2267744" y="5544000"/>
              <a:ext cx="1872208" cy="477288"/>
            </a:xfrm>
            <a:prstGeom prst="roundRect">
              <a:avLst/>
            </a:prstGeom>
            <a:noFill/>
            <a:ln>
              <a:solidFill>
                <a:srgbClr val="045C0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cs-CZ" sz="1600" b="1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klíčový sloupec</a:t>
              </a:r>
              <a:endParaRPr lang="cs-CZ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47" name="Přímá spojnice se šipkou 46"/>
            <p:cNvCxnSpPr/>
            <p:nvPr/>
          </p:nvCxnSpPr>
          <p:spPr>
            <a:xfrm flipV="1">
              <a:off x="3203848" y="5256000"/>
              <a:ext cx="0" cy="288000"/>
            </a:xfrm>
            <a:prstGeom prst="straightConnector1">
              <a:avLst/>
            </a:prstGeom>
            <a:ln w="28575">
              <a:solidFill>
                <a:srgbClr val="045C04"/>
              </a:solidFill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" name="Skupina 12"/>
          <p:cNvGrpSpPr/>
          <p:nvPr/>
        </p:nvGrpSpPr>
        <p:grpSpPr>
          <a:xfrm>
            <a:off x="7740352" y="2348880"/>
            <a:ext cx="1290748" cy="1004664"/>
            <a:chOff x="7596336" y="2784376"/>
            <a:chExt cx="1290748" cy="1004664"/>
          </a:xfrm>
        </p:grpSpPr>
        <p:sp>
          <p:nvSpPr>
            <p:cNvPr id="51" name="Zaoblený obdélník 50"/>
            <p:cNvSpPr/>
            <p:nvPr/>
          </p:nvSpPr>
          <p:spPr>
            <a:xfrm>
              <a:off x="7806964" y="2784376"/>
              <a:ext cx="1080120" cy="576064"/>
            </a:xfrm>
            <a:prstGeom prst="roundRect">
              <a:avLst/>
            </a:prstGeom>
            <a:noFill/>
            <a:ln>
              <a:solidFill>
                <a:srgbClr val="045C0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cs-CZ" sz="1600" b="1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klíčový řádek</a:t>
              </a:r>
              <a:endParaRPr lang="cs-CZ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54" name="Přímá spojnice 53"/>
            <p:cNvCxnSpPr/>
            <p:nvPr/>
          </p:nvCxnSpPr>
          <p:spPr>
            <a:xfrm>
              <a:off x="8369783" y="3356992"/>
              <a:ext cx="0" cy="432048"/>
            </a:xfrm>
            <a:prstGeom prst="line">
              <a:avLst/>
            </a:prstGeom>
            <a:ln w="28575">
              <a:solidFill>
                <a:srgbClr val="045C0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Přímá spojnice se šipkou 55"/>
            <p:cNvCxnSpPr/>
            <p:nvPr/>
          </p:nvCxnSpPr>
          <p:spPr>
            <a:xfrm flipH="1">
              <a:off x="7596336" y="3784848"/>
              <a:ext cx="750688" cy="0"/>
            </a:xfrm>
            <a:prstGeom prst="straightConnector1">
              <a:avLst/>
            </a:prstGeom>
            <a:ln w="28575">
              <a:solidFill>
                <a:srgbClr val="045C04"/>
              </a:solidFill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" name="Skupina 15"/>
          <p:cNvGrpSpPr/>
          <p:nvPr/>
        </p:nvGrpSpPr>
        <p:grpSpPr>
          <a:xfrm>
            <a:off x="153580" y="3515710"/>
            <a:ext cx="3395686" cy="1857474"/>
            <a:chOff x="373832" y="3861048"/>
            <a:chExt cx="2689982" cy="1178928"/>
          </a:xfrm>
        </p:grpSpPr>
        <p:sp>
          <p:nvSpPr>
            <p:cNvPr id="58" name="Zaoblený obdélník 57"/>
            <p:cNvSpPr/>
            <p:nvPr/>
          </p:nvSpPr>
          <p:spPr>
            <a:xfrm>
              <a:off x="373832" y="4437112"/>
              <a:ext cx="1008112" cy="602864"/>
            </a:xfrm>
            <a:prstGeom prst="roundRect">
              <a:avLst/>
            </a:prstGeom>
            <a:noFill/>
            <a:ln>
              <a:solidFill>
                <a:srgbClr val="045C0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cs-CZ" sz="1600" b="1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klíčový prvek</a:t>
              </a:r>
              <a:endParaRPr lang="cs-CZ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60" name="Přímá spojnice se šipkou 59"/>
            <p:cNvCxnSpPr>
              <a:stCxn id="58" idx="0"/>
            </p:cNvCxnSpPr>
            <p:nvPr/>
          </p:nvCxnSpPr>
          <p:spPr>
            <a:xfrm flipV="1">
              <a:off x="877888" y="3861048"/>
              <a:ext cx="2185926" cy="576064"/>
            </a:xfrm>
            <a:prstGeom prst="straightConnector1">
              <a:avLst/>
            </a:prstGeom>
            <a:ln w="28575">
              <a:solidFill>
                <a:srgbClr val="045C04"/>
              </a:solidFill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" name="Skupina 6"/>
          <p:cNvGrpSpPr/>
          <p:nvPr/>
        </p:nvGrpSpPr>
        <p:grpSpPr>
          <a:xfrm>
            <a:off x="4139952" y="1127093"/>
            <a:ext cx="2818153" cy="721411"/>
            <a:chOff x="4139952" y="1127093"/>
            <a:chExt cx="2818153" cy="721411"/>
          </a:xfrm>
        </p:grpSpPr>
        <p:cxnSp>
          <p:nvCxnSpPr>
            <p:cNvPr id="12" name="Přímá spojnice se šipkou 11"/>
            <p:cNvCxnSpPr/>
            <p:nvPr/>
          </p:nvCxnSpPr>
          <p:spPr>
            <a:xfrm>
              <a:off x="4653849" y="1431674"/>
              <a:ext cx="576064" cy="416830"/>
            </a:xfrm>
            <a:prstGeom prst="straightConnector1">
              <a:avLst/>
            </a:prstGeom>
            <a:ln w="31750">
              <a:solidFill>
                <a:srgbClr val="045C04"/>
              </a:solidFill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6" name="Zaoblený obdélník 35"/>
            <p:cNvSpPr/>
            <p:nvPr/>
          </p:nvSpPr>
          <p:spPr>
            <a:xfrm>
              <a:off x="5229913" y="1127093"/>
              <a:ext cx="1728192" cy="609163"/>
            </a:xfrm>
            <a:prstGeom prst="roundRect">
              <a:avLst/>
            </a:prstGeom>
            <a:noFill/>
            <a:ln>
              <a:solidFill>
                <a:srgbClr val="045C0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cs-CZ" sz="1600" b="1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přídatné proměnné</a:t>
              </a:r>
              <a:endParaRPr lang="cs-CZ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37" name="Přímá spojnice se šipkou 36"/>
            <p:cNvCxnSpPr/>
            <p:nvPr/>
          </p:nvCxnSpPr>
          <p:spPr>
            <a:xfrm flipH="1">
              <a:off x="4139952" y="1431674"/>
              <a:ext cx="513898" cy="416830"/>
            </a:xfrm>
            <a:prstGeom prst="straightConnector1">
              <a:avLst/>
            </a:prstGeom>
            <a:ln w="31750">
              <a:solidFill>
                <a:srgbClr val="045C04"/>
              </a:solidFill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Přímá spojnice se šipkou 37"/>
            <p:cNvCxnSpPr>
              <a:endCxn id="36" idx="1"/>
            </p:cNvCxnSpPr>
            <p:nvPr/>
          </p:nvCxnSpPr>
          <p:spPr>
            <a:xfrm>
              <a:off x="4653849" y="1431674"/>
              <a:ext cx="576064" cy="1"/>
            </a:xfrm>
            <a:prstGeom prst="straightConnector1">
              <a:avLst/>
            </a:prstGeom>
            <a:ln w="31750">
              <a:solidFill>
                <a:srgbClr val="045C04"/>
              </a:solidFill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Přímá spojnice se šipkou 25"/>
            <p:cNvCxnSpPr>
              <a:endCxn id="9" idx="0"/>
            </p:cNvCxnSpPr>
            <p:nvPr/>
          </p:nvCxnSpPr>
          <p:spPr>
            <a:xfrm flipH="1">
              <a:off x="4644009" y="1447916"/>
              <a:ext cx="9841" cy="374737"/>
            </a:xfrm>
            <a:prstGeom prst="straightConnector1">
              <a:avLst/>
            </a:prstGeom>
            <a:ln w="31750">
              <a:solidFill>
                <a:srgbClr val="045C04"/>
              </a:solidFill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" name="Skupina 14"/>
          <p:cNvGrpSpPr/>
          <p:nvPr/>
        </p:nvGrpSpPr>
        <p:grpSpPr>
          <a:xfrm>
            <a:off x="321821" y="1495000"/>
            <a:ext cx="1225843" cy="2294039"/>
            <a:chOff x="321821" y="1495000"/>
            <a:chExt cx="1225843" cy="2294039"/>
          </a:xfrm>
        </p:grpSpPr>
        <p:sp>
          <p:nvSpPr>
            <p:cNvPr id="28" name="Zaoblený obdélník 27"/>
            <p:cNvSpPr/>
            <p:nvPr/>
          </p:nvSpPr>
          <p:spPr>
            <a:xfrm>
              <a:off x="321821" y="1495000"/>
              <a:ext cx="849495" cy="764680"/>
            </a:xfrm>
            <a:prstGeom prst="roundRect">
              <a:avLst/>
            </a:prstGeom>
            <a:noFill/>
            <a:ln>
              <a:solidFill>
                <a:srgbClr val="045C0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cs-CZ" sz="1600" b="1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báze</a:t>
              </a:r>
              <a:endParaRPr lang="cs-CZ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30" name="Přímá spojnice se šipkou 29"/>
            <p:cNvCxnSpPr>
              <a:stCxn id="28" idx="2"/>
            </p:cNvCxnSpPr>
            <p:nvPr/>
          </p:nvCxnSpPr>
          <p:spPr>
            <a:xfrm>
              <a:off x="746569" y="2259680"/>
              <a:ext cx="0" cy="1147020"/>
            </a:xfrm>
            <a:prstGeom prst="straightConnector1">
              <a:avLst/>
            </a:prstGeom>
            <a:ln w="28575">
              <a:solidFill>
                <a:srgbClr val="045C04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Přímá spojnice se šipkou 31"/>
            <p:cNvCxnSpPr/>
            <p:nvPr/>
          </p:nvCxnSpPr>
          <p:spPr>
            <a:xfrm flipV="1">
              <a:off x="746569" y="2924944"/>
              <a:ext cx="801095" cy="481755"/>
            </a:xfrm>
            <a:prstGeom prst="straightConnector1">
              <a:avLst/>
            </a:prstGeom>
            <a:ln w="28575">
              <a:solidFill>
                <a:srgbClr val="045C04"/>
              </a:solidFill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Přímá spojnice se šipkou 32"/>
            <p:cNvCxnSpPr/>
            <p:nvPr/>
          </p:nvCxnSpPr>
          <p:spPr>
            <a:xfrm>
              <a:off x="746569" y="3406699"/>
              <a:ext cx="801095" cy="382340"/>
            </a:xfrm>
            <a:prstGeom prst="straightConnector1">
              <a:avLst/>
            </a:prstGeom>
            <a:ln w="28575">
              <a:solidFill>
                <a:srgbClr val="045C04"/>
              </a:solidFill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Přímá spojnice se šipkou 33"/>
            <p:cNvCxnSpPr/>
            <p:nvPr/>
          </p:nvCxnSpPr>
          <p:spPr>
            <a:xfrm flipV="1">
              <a:off x="789872" y="3349352"/>
              <a:ext cx="757792" cy="57348"/>
            </a:xfrm>
            <a:prstGeom prst="straightConnector1">
              <a:avLst/>
            </a:prstGeom>
            <a:ln w="28575">
              <a:solidFill>
                <a:srgbClr val="045C04"/>
              </a:solidFill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329500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/>
          <p:cNvSpPr txBox="1"/>
          <p:nvPr/>
        </p:nvSpPr>
        <p:spPr>
          <a:xfrm>
            <a:off x="877888" y="188640"/>
            <a:ext cx="734481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Druhý krok v s-tabulce</a:t>
            </a:r>
            <a:endParaRPr lang="cs-CZ" sz="48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6520575"/>
              </p:ext>
            </p:extLst>
          </p:nvPr>
        </p:nvGraphicFramePr>
        <p:xfrm>
          <a:off x="1453950" y="1019637"/>
          <a:ext cx="6192689" cy="543369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21277"/>
                <a:gridCol w="684282"/>
                <a:gridCol w="497660"/>
                <a:gridCol w="532611"/>
                <a:gridCol w="524916"/>
                <a:gridCol w="559866"/>
                <a:gridCol w="559866"/>
                <a:gridCol w="787210"/>
                <a:gridCol w="1425001"/>
              </a:tblGrid>
              <a:tr h="361581">
                <a:tc rowSpan="2" gridSpan="2">
                  <a:txBody>
                    <a:bodyPr/>
                    <a:lstStyle/>
                    <a:p>
                      <a:pPr algn="ctr" fontAlgn="ctr"/>
                      <a:endParaRPr lang="cs-CZ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x</a:t>
                      </a:r>
                      <a:r>
                        <a:rPr lang="cs-CZ" sz="2400" b="1" u="none" strike="noStrike" baseline="-25000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cs-CZ" sz="2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x</a:t>
                      </a:r>
                      <a:r>
                        <a:rPr lang="cs-CZ" sz="2400" b="1" u="none" strike="noStrike" baseline="-25000" dirty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cs-CZ" sz="2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x</a:t>
                      </a:r>
                      <a:r>
                        <a:rPr lang="cs-CZ" sz="2400" b="1" u="none" strike="noStrike" baseline="-25000" dirty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cs-CZ" sz="2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x</a:t>
                      </a:r>
                      <a:r>
                        <a:rPr lang="cs-CZ" sz="2400" b="1" u="none" strike="noStrike" baseline="-25000" dirty="0" smtClean="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r>
                        <a:rPr lang="cs-CZ" sz="2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2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x</a:t>
                      </a:r>
                      <a:r>
                        <a:rPr lang="cs-CZ" sz="2400" b="1" u="none" strike="noStrike" baseline="-25000" dirty="0" smtClean="0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endParaRPr lang="cs-CZ" sz="2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cs-CZ" sz="2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P</a:t>
                      </a:r>
                      <a:endParaRPr lang="cs-CZ" sz="2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24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37588">
                <a:tc gridSpan="2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4</a:t>
                      </a:r>
                      <a:endParaRPr lang="cs-CZ" sz="24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7</a:t>
                      </a:r>
                      <a:endParaRPr lang="cs-CZ" sz="24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0</a:t>
                      </a:r>
                      <a:endParaRPr lang="cs-CZ" sz="24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0</a:t>
                      </a:r>
                      <a:endParaRPr lang="cs-CZ" sz="24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0</a:t>
                      </a:r>
                      <a:endParaRPr lang="cs-CZ" sz="24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24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47261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x</a:t>
                      </a:r>
                      <a:r>
                        <a:rPr lang="cs-CZ" sz="2400" b="1" u="none" strike="noStrike" baseline="-25000" dirty="0" smtClean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cs-CZ" sz="2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0</a:t>
                      </a:r>
                      <a:endParaRPr lang="cs-CZ" sz="24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3200" b="1" i="0" u="none" strike="noStrike" dirty="0" smtClean="0">
                          <a:solidFill>
                            <a:srgbClr val="FFFF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cs-CZ" sz="3200" b="1" i="0" u="none" strike="noStrike" dirty="0">
                        <a:solidFill>
                          <a:srgbClr val="FFFF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3200" b="1" i="0" u="none" strike="noStrike" dirty="0" smtClean="0">
                          <a:solidFill>
                            <a:srgbClr val="FFFF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cs-CZ" sz="3200" b="1" i="0" u="none" strike="noStrike" dirty="0">
                        <a:solidFill>
                          <a:srgbClr val="FFFF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3200" b="1" i="0" u="none" strike="noStrike" dirty="0" smtClean="0">
                          <a:solidFill>
                            <a:srgbClr val="FFFF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cs-CZ" sz="3200" b="1" i="0" u="none" strike="noStrike" dirty="0">
                        <a:solidFill>
                          <a:srgbClr val="FFFF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3200" b="1" i="0" u="none" strike="noStrike" dirty="0" smtClean="0">
                          <a:solidFill>
                            <a:srgbClr val="FFFF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cs-CZ" sz="3200" b="1" i="0" u="none" strike="noStrike" dirty="0">
                        <a:solidFill>
                          <a:srgbClr val="FFFF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3200" b="1" i="0" u="none" strike="noStrike" dirty="0" smtClean="0">
                          <a:solidFill>
                            <a:srgbClr val="FFFF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cs-CZ" sz="3200" b="1" i="0" u="none" strike="noStrike" dirty="0">
                        <a:solidFill>
                          <a:srgbClr val="FFFF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3200" b="1" i="0" u="none" strike="noStrike" dirty="0" smtClean="0">
                          <a:solidFill>
                            <a:srgbClr val="FFFF00"/>
                          </a:solidFill>
                          <a:effectLst/>
                          <a:latin typeface="+mn-lt"/>
                        </a:rPr>
                        <a:t>16</a:t>
                      </a:r>
                      <a:endParaRPr lang="cs-CZ" sz="3200" b="1" i="0" u="none" strike="noStrike" dirty="0">
                        <a:solidFill>
                          <a:srgbClr val="FFFF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16 / 1 = 16</a:t>
                      </a:r>
                      <a:endParaRPr lang="cs-CZ" sz="2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0070C0">
                        <a:alpha val="25000"/>
                      </a:srgbClr>
                    </a:solidFill>
                  </a:tcPr>
                </a:tc>
              </a:tr>
              <a:tr h="447261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x</a:t>
                      </a:r>
                      <a:r>
                        <a:rPr lang="cs-CZ" sz="2400" b="1" u="none" strike="noStrike" baseline="-25000" dirty="0" smtClean="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endParaRPr lang="cs-CZ" sz="2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0</a:t>
                      </a:r>
                      <a:endParaRPr lang="cs-CZ" sz="24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cs-CZ" sz="3200" b="1" i="0" u="none" strike="noStrike" kern="1200" dirty="0" smtClean="0">
                          <a:solidFill>
                            <a:srgbClr val="FFFF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cs-CZ" sz="3200" b="1" i="0" u="none" strike="noStrike" kern="1200" dirty="0">
                        <a:solidFill>
                          <a:srgbClr val="FFFF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3200" b="1" i="0" u="none" strike="noStrike" dirty="0" smtClean="0">
                          <a:solidFill>
                            <a:srgbClr val="7030A0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cs-CZ" sz="3200" b="1" i="0" u="none" strike="noStrike" dirty="0">
                        <a:solidFill>
                          <a:srgbClr val="7030A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3200" b="1" i="0" u="none" strike="noStrike" dirty="0" smtClean="0">
                          <a:solidFill>
                            <a:srgbClr val="FFFF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cs-CZ" sz="3200" b="1" i="0" u="none" strike="noStrike" dirty="0">
                        <a:solidFill>
                          <a:srgbClr val="FFFF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3200" b="1" i="0" u="none" strike="noStrike" dirty="0" smtClean="0">
                          <a:solidFill>
                            <a:srgbClr val="FFFF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cs-CZ" sz="3200" b="1" i="0" u="none" strike="noStrike" dirty="0">
                        <a:solidFill>
                          <a:srgbClr val="FFFF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3200" b="1" i="0" u="none" strike="noStrike" dirty="0" smtClean="0">
                          <a:solidFill>
                            <a:srgbClr val="FFFF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cs-CZ" sz="3200" b="1" i="0" u="none" strike="noStrike" dirty="0">
                        <a:solidFill>
                          <a:srgbClr val="FFFF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3200" b="1" i="0" u="none" strike="noStrike" dirty="0" smtClean="0">
                          <a:solidFill>
                            <a:srgbClr val="FFFF00"/>
                          </a:solidFill>
                          <a:effectLst/>
                          <a:latin typeface="+mn-lt"/>
                        </a:rPr>
                        <a:t>24</a:t>
                      </a:r>
                      <a:endParaRPr lang="cs-CZ" sz="3200" b="1" i="0" u="none" strike="noStrike" dirty="0">
                        <a:solidFill>
                          <a:srgbClr val="FFFF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24 / 3 =  8</a:t>
                      </a:r>
                      <a:endParaRPr lang="cs-CZ" sz="2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0070C0">
                        <a:alpha val="25000"/>
                      </a:srgbClr>
                    </a:solidFill>
                  </a:tcPr>
                </a:tc>
              </a:tr>
              <a:tr h="447261"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x</a:t>
                      </a:r>
                      <a:r>
                        <a:rPr lang="cs-CZ" sz="2400" b="1" u="none" strike="noStrike" baseline="-25000" dirty="0" smtClean="0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endParaRPr lang="cs-CZ" sz="2400" b="1" i="0" u="none" strike="noStrike" dirty="0" smtClean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1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0</a:t>
                      </a:r>
                      <a:endParaRPr lang="cs-CZ" sz="2400" b="1" i="0" u="none" strike="noStrike" dirty="0" smtClean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cs-CZ" sz="3200" b="1" i="0" u="none" strike="noStrike" kern="1200" dirty="0" smtClean="0">
                          <a:solidFill>
                            <a:srgbClr val="FFFF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cs-CZ" sz="3200" b="1" i="0" u="none" strike="noStrike" kern="1200" dirty="0">
                        <a:solidFill>
                          <a:srgbClr val="FFFF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3200" b="1" i="0" u="none" strike="noStrike" dirty="0" smtClean="0">
                          <a:solidFill>
                            <a:srgbClr val="FFFF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cs-CZ" sz="3200" b="1" i="0" u="none" strike="noStrike" dirty="0">
                        <a:solidFill>
                          <a:srgbClr val="FFFF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3200" b="1" i="0" u="none" strike="noStrike" dirty="0" smtClean="0">
                          <a:solidFill>
                            <a:srgbClr val="FFFF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cs-CZ" sz="3200" b="1" i="0" u="none" strike="noStrike" dirty="0">
                        <a:solidFill>
                          <a:srgbClr val="FFFF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3200" b="1" i="0" u="none" strike="noStrike" dirty="0" smtClean="0">
                          <a:solidFill>
                            <a:srgbClr val="FFFF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cs-CZ" sz="3200" b="1" i="0" u="none" strike="noStrike" dirty="0">
                        <a:solidFill>
                          <a:srgbClr val="FFFF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3200" b="1" i="0" u="none" strike="noStrike" dirty="0" smtClean="0">
                          <a:solidFill>
                            <a:srgbClr val="FFFF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cs-CZ" sz="3200" b="1" i="0" u="none" strike="noStrike" dirty="0">
                        <a:solidFill>
                          <a:srgbClr val="FFFF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3200" b="1" i="0" u="none" strike="noStrike" dirty="0" smtClean="0">
                          <a:solidFill>
                            <a:srgbClr val="FFFF00"/>
                          </a:solidFill>
                          <a:effectLst/>
                          <a:latin typeface="+mn-lt"/>
                        </a:rPr>
                        <a:t>20</a:t>
                      </a:r>
                      <a:endParaRPr lang="cs-CZ" sz="3200" b="1" i="0" u="none" strike="noStrike" dirty="0">
                        <a:solidFill>
                          <a:srgbClr val="FFFF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 20 / 3 = 10</a:t>
                      </a:r>
                      <a:endParaRPr lang="cs-CZ" sz="2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0070C0">
                        <a:alpha val="25000"/>
                      </a:srgbClr>
                    </a:solidFill>
                  </a:tcPr>
                </a:tc>
              </a:tr>
              <a:tr h="402801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cs-CZ" sz="20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úč. </a:t>
                      </a:r>
                      <a:r>
                        <a:rPr lang="cs-CZ" sz="2000" b="1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fce</a:t>
                      </a:r>
                      <a:endParaRPr lang="cs-CZ" sz="20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cs-CZ" sz="2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cs-CZ" sz="2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cs-CZ" sz="2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cs-CZ" sz="2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cs-CZ" sz="2400" b="1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FFE0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24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30073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cs-CZ" sz="2000" b="1" u="none" strike="noStrike" dirty="0" err="1" smtClean="0">
                          <a:solidFill>
                            <a:schemeClr val="tx1"/>
                          </a:solidFill>
                          <a:effectLst/>
                        </a:rPr>
                        <a:t>opt</a:t>
                      </a:r>
                      <a:r>
                        <a:rPr lang="cs-CZ" sz="20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. </a:t>
                      </a:r>
                      <a:r>
                        <a:rPr lang="cs-CZ" sz="2000" b="1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krit</a:t>
                      </a:r>
                      <a:r>
                        <a:rPr lang="cs-CZ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.</a:t>
                      </a:r>
                      <a:endParaRPr lang="cs-CZ" sz="20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‒</a:t>
                      </a:r>
                      <a:r>
                        <a:rPr lang="cs-CZ" sz="2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</a:t>
                      </a:r>
                      <a:endParaRPr lang="cs-CZ" sz="2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‒</a:t>
                      </a:r>
                      <a:r>
                        <a:rPr lang="cs-CZ" sz="2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7</a:t>
                      </a:r>
                      <a:endParaRPr lang="cs-CZ" sz="2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cs-CZ" sz="2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cs-CZ" sz="2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cs-CZ" sz="2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24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24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30073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x</a:t>
                      </a:r>
                      <a:r>
                        <a:rPr lang="cs-CZ" sz="2400" b="1" u="none" strike="noStrike" baseline="-25000" dirty="0" smtClean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cs-CZ" sz="2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0</a:t>
                      </a:r>
                      <a:endParaRPr lang="cs-CZ" sz="24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3200" b="1" i="0" u="none" strike="noStrike" dirty="0" smtClean="0">
                          <a:solidFill>
                            <a:srgbClr val="FFFF00"/>
                          </a:solidFill>
                          <a:effectLst/>
                          <a:latin typeface="+mn-lt"/>
                        </a:rPr>
                        <a:t>⁵⁄₃</a:t>
                      </a:r>
                      <a:endParaRPr lang="cs-CZ" sz="3200" b="1" i="0" u="none" strike="noStrike" dirty="0">
                        <a:solidFill>
                          <a:srgbClr val="FFFF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3200" b="1" i="0" u="none" strike="noStrike" dirty="0" smtClean="0">
                          <a:solidFill>
                            <a:srgbClr val="FFFF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cs-CZ" sz="3200" b="1" i="0" u="none" strike="noStrike" dirty="0">
                        <a:solidFill>
                          <a:srgbClr val="FFFF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3200" b="1" i="0" u="none" strike="noStrike" dirty="0" smtClean="0">
                          <a:solidFill>
                            <a:srgbClr val="FFFF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cs-CZ" sz="3200" b="1" i="0" u="none" strike="noStrike" dirty="0">
                        <a:solidFill>
                          <a:srgbClr val="FFFF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cs-CZ" sz="3200" b="1" i="0" u="none" strike="noStrike" kern="1200" dirty="0" smtClean="0">
                          <a:solidFill>
                            <a:srgbClr val="FFFF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-⅓</a:t>
                      </a:r>
                      <a:endParaRPr lang="cs-CZ" sz="3200" b="1" i="0" u="none" strike="noStrike" kern="1200" dirty="0">
                        <a:solidFill>
                          <a:srgbClr val="FFFF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3200" b="1" i="0" u="none" strike="noStrike" dirty="0" smtClean="0">
                          <a:solidFill>
                            <a:srgbClr val="FFFF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cs-CZ" sz="3200" b="1" i="0" u="none" strike="noStrike" dirty="0">
                        <a:solidFill>
                          <a:srgbClr val="FFFF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3200" b="1" i="0" u="none" strike="noStrike" dirty="0" smtClean="0">
                          <a:solidFill>
                            <a:srgbClr val="FFFF00"/>
                          </a:solidFill>
                          <a:effectLst/>
                          <a:latin typeface="+mn-lt"/>
                        </a:rPr>
                        <a:t>8</a:t>
                      </a:r>
                      <a:endParaRPr lang="cs-CZ" sz="3200" b="1" i="0" u="none" strike="noStrike" dirty="0">
                        <a:solidFill>
                          <a:srgbClr val="FFFF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24/5 = 4,8</a:t>
                      </a:r>
                      <a:endParaRPr lang="cs-CZ" sz="2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0070C0">
                        <a:alpha val="40000"/>
                      </a:srgbClr>
                    </a:solidFill>
                  </a:tcPr>
                </a:tc>
              </a:tr>
              <a:tr h="430073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x</a:t>
                      </a:r>
                      <a:r>
                        <a:rPr lang="cs-CZ" sz="2400" b="1" u="none" strike="noStrike" baseline="-25000" dirty="0" smtClean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cs-CZ" sz="2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7</a:t>
                      </a:r>
                      <a:endParaRPr lang="cs-CZ" sz="24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cs-CZ" sz="3200" b="1" i="0" u="none" strike="noStrike" kern="1200" dirty="0" smtClean="0">
                          <a:solidFill>
                            <a:srgbClr val="FFFF00"/>
                          </a:solidFill>
                          <a:effectLst/>
                          <a:latin typeface="Palatino Linotype"/>
                          <a:ea typeface="+mn-ea"/>
                          <a:cs typeface="+mn-cs"/>
                        </a:rPr>
                        <a:t>⅓</a:t>
                      </a:r>
                      <a:endParaRPr lang="cs-CZ" sz="3200" b="1" i="0" u="none" strike="noStrike" kern="1200" dirty="0">
                        <a:solidFill>
                          <a:srgbClr val="FFFF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3200" b="1" i="0" u="none" strike="noStrike" dirty="0" smtClean="0">
                          <a:solidFill>
                            <a:srgbClr val="FFFF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cs-CZ" sz="3200" b="1" i="0" u="none" strike="noStrike" dirty="0">
                        <a:solidFill>
                          <a:srgbClr val="FFFF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3200" b="1" i="0" u="none" strike="noStrike" dirty="0" smtClean="0">
                          <a:solidFill>
                            <a:srgbClr val="FFFF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cs-CZ" sz="3200" b="1" i="0" u="none" strike="noStrike" dirty="0">
                        <a:solidFill>
                          <a:srgbClr val="FFFF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cs-CZ" sz="3200" b="1" i="0" u="none" strike="noStrike" kern="1200" dirty="0" smtClean="0">
                          <a:solidFill>
                            <a:srgbClr val="FFFF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⅓</a:t>
                      </a:r>
                      <a:endParaRPr lang="cs-CZ" sz="3200" b="1" i="0" u="none" strike="noStrike" kern="1200" dirty="0">
                        <a:solidFill>
                          <a:srgbClr val="FFFF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3200" b="1" i="0" u="none" strike="noStrike" dirty="0" smtClean="0">
                          <a:solidFill>
                            <a:srgbClr val="FFFF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cs-CZ" sz="3200" b="1" i="0" u="none" strike="noStrike" dirty="0">
                        <a:solidFill>
                          <a:srgbClr val="FFFF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3200" b="1" i="0" u="none" strike="noStrike" dirty="0" smtClean="0">
                          <a:solidFill>
                            <a:srgbClr val="FFFF00"/>
                          </a:solidFill>
                          <a:effectLst/>
                          <a:latin typeface="+mn-lt"/>
                        </a:rPr>
                        <a:t>8</a:t>
                      </a:r>
                      <a:endParaRPr lang="cs-CZ" sz="3200" b="1" i="0" u="none" strike="noStrike" dirty="0">
                        <a:solidFill>
                          <a:srgbClr val="FFFF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24</a:t>
                      </a:r>
                      <a:endParaRPr lang="cs-CZ" sz="2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0070C0">
                        <a:alpha val="40000"/>
                      </a:srgbClr>
                    </a:solidFill>
                  </a:tcPr>
                </a:tc>
              </a:tr>
              <a:tr h="430073"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x</a:t>
                      </a:r>
                      <a:r>
                        <a:rPr lang="cs-CZ" sz="2400" b="1" u="none" strike="noStrike" baseline="-25000" dirty="0" smtClean="0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endParaRPr lang="cs-CZ" sz="2400" b="1" i="0" u="none" strike="noStrike" dirty="0" smtClean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1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0</a:t>
                      </a:r>
                      <a:endParaRPr lang="cs-CZ" sz="2400" b="1" i="0" u="none" strike="noStrike" dirty="0" smtClean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cs-CZ" sz="3200" b="1" i="0" u="none" strike="noStrike" kern="1200" dirty="0" smtClean="0">
                          <a:solidFill>
                            <a:srgbClr val="7E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⁴⁄₃</a:t>
                      </a:r>
                      <a:endParaRPr lang="cs-CZ" sz="3200" b="1" i="0" u="none" strike="noStrike" kern="1200" dirty="0">
                        <a:solidFill>
                          <a:srgbClr val="7E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3200" b="1" i="0" u="none" strike="noStrike" dirty="0" smtClean="0">
                          <a:solidFill>
                            <a:srgbClr val="FFFF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cs-CZ" sz="3200" b="1" i="0" u="none" strike="noStrike" dirty="0">
                        <a:solidFill>
                          <a:srgbClr val="FFFF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3200" b="1" i="0" u="none" strike="noStrike" dirty="0" smtClean="0">
                          <a:solidFill>
                            <a:srgbClr val="FFFF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cs-CZ" sz="3200" b="1" i="0" u="none" strike="noStrike" dirty="0">
                        <a:solidFill>
                          <a:srgbClr val="FFFF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3200" b="1" i="0" u="none" strike="noStrike" dirty="0" smtClean="0">
                          <a:solidFill>
                            <a:srgbClr val="FFFF00"/>
                          </a:solidFill>
                          <a:effectLst/>
                          <a:latin typeface="+mn-lt"/>
                        </a:rPr>
                        <a:t>-⅔</a:t>
                      </a:r>
                      <a:endParaRPr lang="cs-CZ" sz="3200" b="1" i="0" u="none" strike="noStrike" dirty="0">
                        <a:solidFill>
                          <a:srgbClr val="FFFF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3200" b="1" i="0" u="none" strike="noStrike" dirty="0" smtClean="0">
                          <a:solidFill>
                            <a:srgbClr val="FFFF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cs-CZ" sz="3200" b="1" i="0" u="none" strike="noStrike" dirty="0">
                        <a:solidFill>
                          <a:srgbClr val="FFFF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3200" b="1" i="0" u="none" strike="noStrike" dirty="0" smtClean="0">
                          <a:solidFill>
                            <a:srgbClr val="FFFF00"/>
                          </a:solidFill>
                          <a:effectLst/>
                          <a:latin typeface="+mn-lt"/>
                        </a:rPr>
                        <a:t>4</a:t>
                      </a:r>
                      <a:endParaRPr lang="cs-CZ" sz="3200" b="1" i="0" u="none" strike="noStrike" dirty="0">
                        <a:solidFill>
                          <a:srgbClr val="FFFF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 3</a:t>
                      </a:r>
                      <a:endParaRPr lang="cs-CZ" sz="2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0070C0">
                        <a:alpha val="40000"/>
                      </a:srgbClr>
                    </a:solidFill>
                  </a:tcPr>
                </a:tc>
              </a:tr>
              <a:tr h="430073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cs-CZ" sz="20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úč. </a:t>
                      </a:r>
                      <a:r>
                        <a:rPr lang="cs-CZ" sz="2000" b="1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fce</a:t>
                      </a:r>
                      <a:endParaRPr lang="cs-CZ" sz="20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⁷⁄₃</a:t>
                      </a:r>
                      <a:endParaRPr lang="cs-CZ" sz="2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7</a:t>
                      </a:r>
                      <a:endParaRPr lang="cs-CZ" sz="2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cs-CZ" sz="2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⁷⁄₃</a:t>
                      </a:r>
                      <a:endParaRPr lang="cs-CZ" sz="2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56</a:t>
                      </a:r>
                      <a:endParaRPr lang="cs-CZ" sz="2400" b="1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FFE0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24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36952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cs-CZ" sz="2000" b="1" u="none" strike="noStrike" dirty="0" err="1" smtClean="0">
                          <a:solidFill>
                            <a:schemeClr val="tx1"/>
                          </a:solidFill>
                          <a:effectLst/>
                        </a:rPr>
                        <a:t>opt</a:t>
                      </a:r>
                      <a:r>
                        <a:rPr lang="cs-CZ" sz="20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. </a:t>
                      </a:r>
                      <a:r>
                        <a:rPr lang="cs-CZ" sz="2000" b="1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krit</a:t>
                      </a:r>
                      <a:r>
                        <a:rPr lang="cs-CZ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.</a:t>
                      </a:r>
                      <a:endParaRPr lang="cs-CZ" sz="20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‒</a:t>
                      </a:r>
                      <a:r>
                        <a:rPr lang="cs-CZ" sz="2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⁵⁄₃</a:t>
                      </a:r>
                      <a:endParaRPr lang="cs-CZ" sz="2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cs-CZ" sz="2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cs-CZ" sz="2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⁷⁄₃</a:t>
                      </a:r>
                      <a:endParaRPr lang="cs-CZ" sz="2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cs-CZ" sz="2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24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24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grpSp>
        <p:nvGrpSpPr>
          <p:cNvPr id="15" name="Skupina 14"/>
          <p:cNvGrpSpPr/>
          <p:nvPr/>
        </p:nvGrpSpPr>
        <p:grpSpPr>
          <a:xfrm>
            <a:off x="179512" y="2974223"/>
            <a:ext cx="1258704" cy="2294039"/>
            <a:chOff x="321821" y="1495000"/>
            <a:chExt cx="1225843" cy="2294039"/>
          </a:xfrm>
        </p:grpSpPr>
        <p:sp>
          <p:nvSpPr>
            <p:cNvPr id="28" name="Zaoblený obdélník 27"/>
            <p:cNvSpPr/>
            <p:nvPr/>
          </p:nvSpPr>
          <p:spPr>
            <a:xfrm>
              <a:off x="321821" y="1495000"/>
              <a:ext cx="849495" cy="764680"/>
            </a:xfrm>
            <a:prstGeom prst="roundRect">
              <a:avLst/>
            </a:prstGeom>
            <a:noFill/>
            <a:ln>
              <a:solidFill>
                <a:srgbClr val="045C0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cs-CZ" sz="1600" b="1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nová báze</a:t>
              </a:r>
              <a:endParaRPr lang="cs-CZ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30" name="Přímá spojnice se šipkou 29"/>
            <p:cNvCxnSpPr>
              <a:stCxn id="28" idx="2"/>
            </p:cNvCxnSpPr>
            <p:nvPr/>
          </p:nvCxnSpPr>
          <p:spPr>
            <a:xfrm>
              <a:off x="746569" y="2259680"/>
              <a:ext cx="0" cy="1147020"/>
            </a:xfrm>
            <a:prstGeom prst="straightConnector1">
              <a:avLst/>
            </a:prstGeom>
            <a:ln w="28575">
              <a:solidFill>
                <a:srgbClr val="045C04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Přímá spojnice se šipkou 31"/>
            <p:cNvCxnSpPr/>
            <p:nvPr/>
          </p:nvCxnSpPr>
          <p:spPr>
            <a:xfrm flipV="1">
              <a:off x="746569" y="2924944"/>
              <a:ext cx="801095" cy="481755"/>
            </a:xfrm>
            <a:prstGeom prst="straightConnector1">
              <a:avLst/>
            </a:prstGeom>
            <a:ln w="28575">
              <a:solidFill>
                <a:srgbClr val="045C04"/>
              </a:solidFill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Přímá spojnice se šipkou 32"/>
            <p:cNvCxnSpPr/>
            <p:nvPr/>
          </p:nvCxnSpPr>
          <p:spPr>
            <a:xfrm>
              <a:off x="746569" y="3406699"/>
              <a:ext cx="801095" cy="382340"/>
            </a:xfrm>
            <a:prstGeom prst="straightConnector1">
              <a:avLst/>
            </a:prstGeom>
            <a:ln w="28575">
              <a:solidFill>
                <a:srgbClr val="045C04"/>
              </a:solidFill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Přímá spojnice se šipkou 33"/>
            <p:cNvCxnSpPr/>
            <p:nvPr/>
          </p:nvCxnSpPr>
          <p:spPr>
            <a:xfrm flipV="1">
              <a:off x="789872" y="3349352"/>
              <a:ext cx="757792" cy="57348"/>
            </a:xfrm>
            <a:prstGeom prst="straightConnector1">
              <a:avLst/>
            </a:prstGeom>
            <a:ln w="28575">
              <a:solidFill>
                <a:srgbClr val="045C04"/>
              </a:solidFill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Zaoblený obdélník 1"/>
          <p:cNvSpPr/>
          <p:nvPr/>
        </p:nvSpPr>
        <p:spPr>
          <a:xfrm>
            <a:off x="3275856" y="4149080"/>
            <a:ext cx="1008112" cy="1368152"/>
          </a:xfrm>
          <a:prstGeom prst="roundRect">
            <a:avLst/>
          </a:prstGeom>
          <a:noFill/>
          <a:ln>
            <a:solidFill>
              <a:srgbClr val="045C0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4" name="Přímá spojnice se šipkou 3"/>
          <p:cNvCxnSpPr/>
          <p:nvPr/>
        </p:nvCxnSpPr>
        <p:spPr>
          <a:xfrm flipH="1" flipV="1">
            <a:off x="5292080" y="5517232"/>
            <a:ext cx="432048" cy="648072"/>
          </a:xfrm>
          <a:prstGeom prst="straightConnector1">
            <a:avLst/>
          </a:prstGeom>
          <a:ln w="28575">
            <a:solidFill>
              <a:srgbClr val="045C04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Zaoblený obdélník 12"/>
          <p:cNvSpPr/>
          <p:nvPr/>
        </p:nvSpPr>
        <p:spPr>
          <a:xfrm>
            <a:off x="4932040" y="4144499"/>
            <a:ext cx="504056" cy="1368152"/>
          </a:xfrm>
          <a:prstGeom prst="roundRect">
            <a:avLst/>
          </a:prstGeom>
          <a:noFill/>
          <a:ln>
            <a:solidFill>
              <a:srgbClr val="045C0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Zaoblený obdélník 13"/>
          <p:cNvSpPr/>
          <p:nvPr/>
        </p:nvSpPr>
        <p:spPr>
          <a:xfrm>
            <a:off x="5724128" y="6093296"/>
            <a:ext cx="2210543" cy="500998"/>
          </a:xfrm>
          <a:prstGeom prst="roundRect">
            <a:avLst/>
          </a:prstGeom>
          <a:noFill/>
          <a:ln>
            <a:solidFill>
              <a:srgbClr val="045C0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jednotková matice</a:t>
            </a:r>
            <a:endParaRPr lang="cs-CZ" sz="16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6" name="Přímá spojnice se šipkou 15"/>
          <p:cNvCxnSpPr/>
          <p:nvPr/>
        </p:nvCxnSpPr>
        <p:spPr>
          <a:xfrm flipH="1" flipV="1">
            <a:off x="4212000" y="5472000"/>
            <a:ext cx="1476000" cy="648000"/>
          </a:xfrm>
          <a:prstGeom prst="straightConnector1">
            <a:avLst/>
          </a:prstGeom>
          <a:ln w="28575">
            <a:solidFill>
              <a:srgbClr val="045C04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Přímá spojnice se šipkou 19"/>
          <p:cNvCxnSpPr/>
          <p:nvPr/>
        </p:nvCxnSpPr>
        <p:spPr>
          <a:xfrm flipH="1">
            <a:off x="1979712" y="1368000"/>
            <a:ext cx="1512000" cy="1224000"/>
          </a:xfrm>
          <a:prstGeom prst="straightConnector1">
            <a:avLst/>
          </a:prstGeom>
          <a:ln w="28575">
            <a:solidFill>
              <a:srgbClr val="045C04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27260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/>
          <p:cNvSpPr txBox="1"/>
          <p:nvPr/>
        </p:nvSpPr>
        <p:spPr>
          <a:xfrm>
            <a:off x="877888" y="188640"/>
            <a:ext cx="734481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Druhý krok v s-tabulce</a:t>
            </a:r>
            <a:endParaRPr lang="cs-CZ" sz="48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7901806"/>
              </p:ext>
            </p:extLst>
          </p:nvPr>
        </p:nvGraphicFramePr>
        <p:xfrm>
          <a:off x="1453950" y="1019637"/>
          <a:ext cx="6192689" cy="54268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21277"/>
                <a:gridCol w="684282"/>
                <a:gridCol w="497660"/>
                <a:gridCol w="532611"/>
                <a:gridCol w="524916"/>
                <a:gridCol w="559866"/>
                <a:gridCol w="559866"/>
                <a:gridCol w="787210"/>
                <a:gridCol w="1425001"/>
              </a:tblGrid>
              <a:tr h="361581">
                <a:tc rowSpan="2" gridSpan="2">
                  <a:txBody>
                    <a:bodyPr/>
                    <a:lstStyle/>
                    <a:p>
                      <a:pPr algn="ctr" fontAlgn="ctr"/>
                      <a:endParaRPr lang="cs-CZ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x</a:t>
                      </a:r>
                      <a:r>
                        <a:rPr lang="cs-CZ" sz="2400" b="1" u="none" strike="noStrike" baseline="-25000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cs-CZ" sz="2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x</a:t>
                      </a:r>
                      <a:r>
                        <a:rPr lang="cs-CZ" sz="2400" b="1" u="none" strike="noStrike" baseline="-25000" dirty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cs-CZ" sz="2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x</a:t>
                      </a:r>
                      <a:r>
                        <a:rPr lang="cs-CZ" sz="2400" b="1" u="none" strike="noStrike" baseline="-25000" dirty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cs-CZ" sz="2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x</a:t>
                      </a:r>
                      <a:r>
                        <a:rPr lang="cs-CZ" sz="2400" b="1" u="none" strike="noStrike" baseline="-25000" dirty="0" smtClean="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r>
                        <a:rPr lang="cs-CZ" sz="2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2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x</a:t>
                      </a:r>
                      <a:r>
                        <a:rPr lang="cs-CZ" sz="2400" b="1" u="none" strike="noStrike" baseline="-25000" dirty="0" smtClean="0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endParaRPr lang="cs-CZ" sz="2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cs-CZ" sz="2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P</a:t>
                      </a:r>
                      <a:endParaRPr lang="cs-CZ" sz="2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24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37588">
                <a:tc gridSpan="2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4</a:t>
                      </a:r>
                      <a:endParaRPr lang="cs-CZ" sz="24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7</a:t>
                      </a:r>
                      <a:endParaRPr lang="cs-CZ" sz="24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0</a:t>
                      </a:r>
                      <a:endParaRPr lang="cs-CZ" sz="24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0</a:t>
                      </a:r>
                      <a:endParaRPr lang="cs-CZ" sz="24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0</a:t>
                      </a:r>
                      <a:endParaRPr lang="cs-CZ" sz="24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24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47261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x</a:t>
                      </a:r>
                      <a:r>
                        <a:rPr lang="cs-CZ" sz="2400" b="1" u="none" strike="noStrike" baseline="-25000" dirty="0" smtClean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cs-CZ" sz="2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0</a:t>
                      </a:r>
                      <a:endParaRPr lang="cs-CZ" sz="24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3200" b="1" i="0" u="none" strike="noStrike" dirty="0" smtClean="0">
                          <a:solidFill>
                            <a:srgbClr val="FFFF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cs-CZ" sz="3200" b="1" i="0" u="none" strike="noStrike" dirty="0">
                        <a:solidFill>
                          <a:srgbClr val="FFFF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3200" b="1" i="0" u="none" strike="noStrike" dirty="0" smtClean="0">
                          <a:solidFill>
                            <a:srgbClr val="FFFF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cs-CZ" sz="3200" b="1" i="0" u="none" strike="noStrike" dirty="0">
                        <a:solidFill>
                          <a:srgbClr val="FFFF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3200" b="1" i="0" u="none" strike="noStrike" dirty="0" smtClean="0">
                          <a:solidFill>
                            <a:srgbClr val="FFFF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cs-CZ" sz="3200" b="1" i="0" u="none" strike="noStrike" dirty="0">
                        <a:solidFill>
                          <a:srgbClr val="FFFF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3200" b="1" i="0" u="none" strike="noStrike" dirty="0" smtClean="0">
                          <a:solidFill>
                            <a:srgbClr val="FFFF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cs-CZ" sz="3200" b="1" i="0" u="none" strike="noStrike" dirty="0">
                        <a:solidFill>
                          <a:srgbClr val="FFFF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3200" b="1" i="0" u="none" strike="noStrike" dirty="0" smtClean="0">
                          <a:solidFill>
                            <a:srgbClr val="FFFF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cs-CZ" sz="3200" b="1" i="0" u="none" strike="noStrike" dirty="0">
                        <a:solidFill>
                          <a:srgbClr val="FFFF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3200" b="1" i="0" u="none" strike="noStrike" dirty="0" smtClean="0">
                          <a:solidFill>
                            <a:srgbClr val="FFFF00"/>
                          </a:solidFill>
                          <a:effectLst/>
                          <a:latin typeface="+mn-lt"/>
                        </a:rPr>
                        <a:t>16</a:t>
                      </a:r>
                      <a:endParaRPr lang="cs-CZ" sz="3200" b="1" i="0" u="none" strike="noStrike" dirty="0">
                        <a:solidFill>
                          <a:srgbClr val="FFFF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16 / 1 = 16</a:t>
                      </a:r>
                      <a:endParaRPr lang="cs-CZ" sz="2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0070C0">
                        <a:alpha val="25000"/>
                      </a:srgbClr>
                    </a:solidFill>
                  </a:tcPr>
                </a:tc>
              </a:tr>
              <a:tr h="447261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x</a:t>
                      </a:r>
                      <a:r>
                        <a:rPr lang="cs-CZ" sz="2400" b="1" u="none" strike="noStrike" baseline="-25000" dirty="0" smtClean="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endParaRPr lang="cs-CZ" sz="2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0</a:t>
                      </a:r>
                      <a:endParaRPr lang="cs-CZ" sz="24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cs-CZ" sz="3200" b="1" i="0" u="none" strike="noStrike" kern="1200" dirty="0" smtClean="0">
                          <a:solidFill>
                            <a:srgbClr val="FFFF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cs-CZ" sz="3200" b="1" i="0" u="none" strike="noStrike" kern="1200" dirty="0">
                        <a:solidFill>
                          <a:srgbClr val="FFFF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3200" b="1" i="0" u="none" strike="noStrike" dirty="0" smtClean="0">
                          <a:solidFill>
                            <a:srgbClr val="7030A0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cs-CZ" sz="3200" b="1" i="0" u="none" strike="noStrike" dirty="0">
                        <a:solidFill>
                          <a:srgbClr val="7030A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3200" b="1" i="0" u="none" strike="noStrike" dirty="0" smtClean="0">
                          <a:solidFill>
                            <a:srgbClr val="FFFF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cs-CZ" sz="3200" b="1" i="0" u="none" strike="noStrike" dirty="0">
                        <a:solidFill>
                          <a:srgbClr val="FFFF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3200" b="1" i="0" u="none" strike="noStrike" dirty="0" smtClean="0">
                          <a:solidFill>
                            <a:srgbClr val="FFFF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cs-CZ" sz="3200" b="1" i="0" u="none" strike="noStrike" dirty="0">
                        <a:solidFill>
                          <a:srgbClr val="FFFF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3200" b="1" i="0" u="none" strike="noStrike" dirty="0" smtClean="0">
                          <a:solidFill>
                            <a:srgbClr val="FFFF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cs-CZ" sz="3200" b="1" i="0" u="none" strike="noStrike" dirty="0">
                        <a:solidFill>
                          <a:srgbClr val="FFFF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3200" b="1" i="0" u="none" strike="noStrike" dirty="0" smtClean="0">
                          <a:solidFill>
                            <a:srgbClr val="FFFF00"/>
                          </a:solidFill>
                          <a:effectLst/>
                          <a:latin typeface="+mn-lt"/>
                        </a:rPr>
                        <a:t>24</a:t>
                      </a:r>
                      <a:endParaRPr lang="cs-CZ" sz="3200" b="1" i="0" u="none" strike="noStrike" dirty="0">
                        <a:solidFill>
                          <a:srgbClr val="FFFF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24 / 3 =  8</a:t>
                      </a:r>
                      <a:endParaRPr lang="cs-CZ" sz="2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0070C0">
                        <a:alpha val="25000"/>
                      </a:srgbClr>
                    </a:solidFill>
                  </a:tcPr>
                </a:tc>
              </a:tr>
              <a:tr h="447261"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x</a:t>
                      </a:r>
                      <a:r>
                        <a:rPr lang="cs-CZ" sz="2400" b="1" u="none" strike="noStrike" baseline="-25000" dirty="0" smtClean="0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endParaRPr lang="cs-CZ" sz="2400" b="1" i="0" u="none" strike="noStrike" dirty="0" smtClean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1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0</a:t>
                      </a:r>
                      <a:endParaRPr lang="cs-CZ" sz="2400" b="1" i="0" u="none" strike="noStrike" dirty="0" smtClean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cs-CZ" sz="3200" b="1" i="0" u="none" strike="noStrike" kern="1200" dirty="0" smtClean="0">
                          <a:solidFill>
                            <a:srgbClr val="FFFF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cs-CZ" sz="3200" b="1" i="0" u="none" strike="noStrike" kern="1200" dirty="0">
                        <a:solidFill>
                          <a:srgbClr val="FFFF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3200" b="1" i="0" u="none" strike="noStrike" dirty="0" smtClean="0">
                          <a:solidFill>
                            <a:srgbClr val="FFFF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cs-CZ" sz="3200" b="1" i="0" u="none" strike="noStrike" dirty="0">
                        <a:solidFill>
                          <a:srgbClr val="FFFF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3200" b="1" i="0" u="none" strike="noStrike" dirty="0" smtClean="0">
                          <a:solidFill>
                            <a:srgbClr val="FFFF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cs-CZ" sz="3200" b="1" i="0" u="none" strike="noStrike" dirty="0">
                        <a:solidFill>
                          <a:srgbClr val="FFFF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3200" b="1" i="0" u="none" strike="noStrike" dirty="0" smtClean="0">
                          <a:solidFill>
                            <a:srgbClr val="FFFF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cs-CZ" sz="3200" b="1" i="0" u="none" strike="noStrike" dirty="0">
                        <a:solidFill>
                          <a:srgbClr val="FFFF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3200" b="1" i="0" u="none" strike="noStrike" dirty="0" smtClean="0">
                          <a:solidFill>
                            <a:srgbClr val="FFFF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cs-CZ" sz="3200" b="1" i="0" u="none" strike="noStrike" dirty="0">
                        <a:solidFill>
                          <a:srgbClr val="FFFF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3200" b="1" i="0" u="none" strike="noStrike" dirty="0" smtClean="0">
                          <a:solidFill>
                            <a:srgbClr val="FFFF00"/>
                          </a:solidFill>
                          <a:effectLst/>
                          <a:latin typeface="+mn-lt"/>
                        </a:rPr>
                        <a:t>20</a:t>
                      </a:r>
                      <a:endParaRPr lang="cs-CZ" sz="3200" b="1" i="0" u="none" strike="noStrike" dirty="0">
                        <a:solidFill>
                          <a:srgbClr val="FFFF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 20 / 3 = 10</a:t>
                      </a:r>
                      <a:endParaRPr lang="cs-CZ" sz="2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0070C0">
                        <a:alpha val="25000"/>
                      </a:srgbClr>
                    </a:solidFill>
                  </a:tcPr>
                </a:tc>
              </a:tr>
              <a:tr h="402801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cs-CZ" sz="20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úč. </a:t>
                      </a:r>
                      <a:r>
                        <a:rPr lang="cs-CZ" sz="2000" b="1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fce</a:t>
                      </a:r>
                      <a:endParaRPr lang="cs-CZ" sz="20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cs-CZ" sz="2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cs-CZ" sz="2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cs-CZ" sz="2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cs-CZ" sz="2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cs-CZ" sz="2400" b="1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FFE0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24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30073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cs-CZ" sz="2000" b="1" u="none" strike="noStrike" dirty="0" err="1" smtClean="0">
                          <a:solidFill>
                            <a:schemeClr val="tx1"/>
                          </a:solidFill>
                          <a:effectLst/>
                        </a:rPr>
                        <a:t>opt</a:t>
                      </a:r>
                      <a:r>
                        <a:rPr lang="cs-CZ" sz="20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. </a:t>
                      </a:r>
                      <a:r>
                        <a:rPr lang="cs-CZ" sz="2000" b="1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krit</a:t>
                      </a:r>
                      <a:r>
                        <a:rPr lang="cs-CZ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.</a:t>
                      </a:r>
                      <a:endParaRPr lang="cs-CZ" sz="20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‒</a:t>
                      </a:r>
                      <a:r>
                        <a:rPr lang="cs-CZ" sz="2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</a:t>
                      </a:r>
                      <a:endParaRPr lang="cs-CZ" sz="2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‒</a:t>
                      </a:r>
                      <a:r>
                        <a:rPr lang="cs-CZ" sz="2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7</a:t>
                      </a:r>
                      <a:endParaRPr lang="cs-CZ" sz="2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cs-CZ" sz="2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cs-CZ" sz="2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cs-CZ" sz="2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24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24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30073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x</a:t>
                      </a:r>
                      <a:r>
                        <a:rPr lang="cs-CZ" sz="2400" b="1" u="none" strike="noStrike" baseline="-25000" dirty="0" smtClean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cs-CZ" sz="2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0</a:t>
                      </a:r>
                      <a:endParaRPr lang="cs-CZ" sz="24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3200" b="1" i="0" u="none" strike="noStrike" dirty="0" smtClean="0">
                          <a:solidFill>
                            <a:srgbClr val="FFFF00"/>
                          </a:solidFill>
                          <a:effectLst/>
                          <a:latin typeface="+mn-lt"/>
                        </a:rPr>
                        <a:t>⁵⁄₃</a:t>
                      </a:r>
                      <a:endParaRPr lang="cs-CZ" sz="3200" b="1" i="0" u="none" strike="noStrike" dirty="0">
                        <a:solidFill>
                          <a:srgbClr val="FFFF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3200" b="1" i="0" u="none" strike="noStrike" dirty="0" smtClean="0">
                          <a:solidFill>
                            <a:srgbClr val="FFFF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cs-CZ" sz="3200" b="1" i="0" u="none" strike="noStrike" dirty="0">
                        <a:solidFill>
                          <a:srgbClr val="FFFF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3200" b="1" i="0" u="none" strike="noStrike" dirty="0" smtClean="0">
                          <a:solidFill>
                            <a:srgbClr val="FFFF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cs-CZ" sz="3200" b="1" i="0" u="none" strike="noStrike" dirty="0">
                        <a:solidFill>
                          <a:srgbClr val="FFFF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cs-CZ" sz="3200" b="1" i="0" u="none" strike="noStrike" kern="1200" dirty="0" smtClean="0">
                          <a:solidFill>
                            <a:srgbClr val="FFFF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-⅓</a:t>
                      </a:r>
                      <a:endParaRPr lang="cs-CZ" sz="3200" b="1" i="0" u="none" strike="noStrike" kern="1200" dirty="0">
                        <a:solidFill>
                          <a:srgbClr val="FFFF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3200" b="1" i="0" u="none" strike="noStrike" dirty="0" smtClean="0">
                          <a:solidFill>
                            <a:srgbClr val="FFFF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cs-CZ" sz="3200" b="1" i="0" u="none" strike="noStrike" dirty="0">
                        <a:solidFill>
                          <a:srgbClr val="FFFF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3200" b="1" i="0" u="none" strike="noStrike" dirty="0" smtClean="0">
                          <a:solidFill>
                            <a:srgbClr val="FFFF00"/>
                          </a:solidFill>
                          <a:effectLst/>
                          <a:latin typeface="+mn-lt"/>
                        </a:rPr>
                        <a:t>8</a:t>
                      </a:r>
                      <a:endParaRPr lang="cs-CZ" sz="3200" b="1" i="0" u="none" strike="noStrike" dirty="0">
                        <a:solidFill>
                          <a:srgbClr val="FFFF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24/5 = 4,8</a:t>
                      </a:r>
                      <a:endParaRPr lang="cs-CZ" sz="2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0070C0">
                        <a:alpha val="40000"/>
                      </a:srgbClr>
                    </a:solidFill>
                  </a:tcPr>
                </a:tc>
              </a:tr>
              <a:tr h="430073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x</a:t>
                      </a:r>
                      <a:r>
                        <a:rPr lang="cs-CZ" sz="2400" b="1" u="none" strike="noStrike" baseline="-25000" dirty="0" smtClean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cs-CZ" sz="2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7</a:t>
                      </a:r>
                      <a:endParaRPr lang="cs-CZ" sz="24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cs-CZ" sz="3200" b="1" i="0" u="none" strike="noStrike" kern="1200" dirty="0" smtClean="0">
                          <a:solidFill>
                            <a:srgbClr val="FFFF00"/>
                          </a:solidFill>
                          <a:effectLst/>
                          <a:latin typeface="Palatino Linotype"/>
                          <a:ea typeface="+mn-ea"/>
                          <a:cs typeface="+mn-cs"/>
                        </a:rPr>
                        <a:t>⅓</a:t>
                      </a:r>
                      <a:endParaRPr lang="cs-CZ" sz="3200" b="1" i="0" u="none" strike="noStrike" kern="1200" dirty="0">
                        <a:solidFill>
                          <a:srgbClr val="FFFF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3200" b="1" i="0" u="none" strike="noStrike" dirty="0" smtClean="0">
                          <a:solidFill>
                            <a:srgbClr val="FFFF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cs-CZ" sz="3200" b="1" i="0" u="none" strike="noStrike" dirty="0">
                        <a:solidFill>
                          <a:srgbClr val="FFFF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3200" b="1" i="0" u="none" strike="noStrike" dirty="0" smtClean="0">
                          <a:solidFill>
                            <a:srgbClr val="FFFF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cs-CZ" sz="3200" b="1" i="0" u="none" strike="noStrike" dirty="0">
                        <a:solidFill>
                          <a:srgbClr val="FFFF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cs-CZ" sz="3200" b="1" i="0" u="none" strike="noStrike" kern="1200" dirty="0" smtClean="0">
                          <a:solidFill>
                            <a:srgbClr val="FFFF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⅓</a:t>
                      </a:r>
                      <a:endParaRPr lang="cs-CZ" sz="3200" b="1" i="0" u="none" strike="noStrike" kern="1200" dirty="0">
                        <a:solidFill>
                          <a:srgbClr val="FFFF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3200" b="1" i="0" u="none" strike="noStrike" dirty="0" smtClean="0">
                          <a:solidFill>
                            <a:srgbClr val="FFFF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cs-CZ" sz="3200" b="1" i="0" u="none" strike="noStrike" dirty="0">
                        <a:solidFill>
                          <a:srgbClr val="FFFF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3200" b="1" i="0" u="none" strike="noStrike" dirty="0" smtClean="0">
                          <a:solidFill>
                            <a:srgbClr val="FFFF00"/>
                          </a:solidFill>
                          <a:effectLst/>
                          <a:latin typeface="+mn-lt"/>
                        </a:rPr>
                        <a:t>8</a:t>
                      </a:r>
                      <a:endParaRPr lang="cs-CZ" sz="3200" b="1" i="0" u="none" strike="noStrike" dirty="0">
                        <a:solidFill>
                          <a:srgbClr val="FFFF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24</a:t>
                      </a:r>
                      <a:endParaRPr lang="cs-CZ" sz="2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0070C0">
                        <a:alpha val="40000"/>
                      </a:srgbClr>
                    </a:solidFill>
                  </a:tcPr>
                </a:tc>
              </a:tr>
              <a:tr h="430073"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x</a:t>
                      </a:r>
                      <a:r>
                        <a:rPr lang="cs-CZ" sz="2400" b="1" u="none" strike="noStrike" baseline="-25000" dirty="0" smtClean="0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endParaRPr lang="cs-CZ" sz="2400" b="1" i="0" u="none" strike="noStrike" dirty="0" smtClean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1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0</a:t>
                      </a:r>
                      <a:endParaRPr lang="cs-CZ" sz="2400" b="1" i="0" u="none" strike="noStrike" dirty="0" smtClean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cs-CZ" sz="3200" b="1" i="0" u="none" strike="noStrike" kern="1200" dirty="0" smtClean="0">
                          <a:solidFill>
                            <a:srgbClr val="7E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⁴⁄₃</a:t>
                      </a:r>
                      <a:endParaRPr lang="cs-CZ" sz="3200" b="1" i="0" u="none" strike="noStrike" kern="1200" dirty="0">
                        <a:solidFill>
                          <a:srgbClr val="7E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3200" b="1" i="0" u="none" strike="noStrike" dirty="0" smtClean="0">
                          <a:solidFill>
                            <a:srgbClr val="FFFF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cs-CZ" sz="3200" b="1" i="0" u="none" strike="noStrike" dirty="0">
                        <a:solidFill>
                          <a:srgbClr val="FFFF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3200" b="1" i="0" u="none" strike="noStrike" dirty="0" smtClean="0">
                          <a:solidFill>
                            <a:srgbClr val="FFFF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cs-CZ" sz="3200" b="1" i="0" u="none" strike="noStrike" dirty="0">
                        <a:solidFill>
                          <a:srgbClr val="FFFF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3200" b="1" i="0" u="none" strike="noStrike" dirty="0" smtClean="0">
                          <a:solidFill>
                            <a:srgbClr val="FFFF00"/>
                          </a:solidFill>
                          <a:effectLst/>
                          <a:latin typeface="+mn-lt"/>
                        </a:rPr>
                        <a:t>-⅔</a:t>
                      </a:r>
                      <a:endParaRPr lang="cs-CZ" sz="3200" b="1" i="0" u="none" strike="noStrike" dirty="0">
                        <a:solidFill>
                          <a:srgbClr val="FFFF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3200" b="1" i="0" u="none" strike="noStrike" dirty="0" smtClean="0">
                          <a:solidFill>
                            <a:srgbClr val="FFFF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cs-CZ" sz="3200" b="1" i="0" u="none" strike="noStrike" dirty="0">
                        <a:solidFill>
                          <a:srgbClr val="FFFF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3200" b="1" i="0" u="none" strike="noStrike" dirty="0" smtClean="0">
                          <a:solidFill>
                            <a:srgbClr val="FFFF00"/>
                          </a:solidFill>
                          <a:effectLst/>
                          <a:latin typeface="+mn-lt"/>
                        </a:rPr>
                        <a:t>4</a:t>
                      </a:r>
                      <a:endParaRPr lang="cs-CZ" sz="3200" b="1" i="0" u="none" strike="noStrike" dirty="0">
                        <a:solidFill>
                          <a:srgbClr val="FFFF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 3</a:t>
                      </a:r>
                      <a:endParaRPr lang="cs-CZ" sz="2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0070C0">
                        <a:alpha val="40000"/>
                      </a:srgbClr>
                    </a:solidFill>
                  </a:tcPr>
                </a:tc>
              </a:tr>
              <a:tr h="430073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cs-CZ" sz="20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úč. </a:t>
                      </a:r>
                      <a:r>
                        <a:rPr lang="cs-CZ" sz="2000" b="1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fce</a:t>
                      </a:r>
                      <a:endParaRPr lang="cs-CZ" sz="20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⁷⁄₃</a:t>
                      </a:r>
                      <a:endParaRPr lang="cs-CZ" sz="2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7</a:t>
                      </a:r>
                      <a:endParaRPr lang="cs-CZ" sz="2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cs-CZ" sz="2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⁷⁄₃</a:t>
                      </a:r>
                      <a:endParaRPr lang="cs-CZ" sz="2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56</a:t>
                      </a:r>
                      <a:endParaRPr lang="cs-CZ" sz="2400" b="1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FFE0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24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30073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cs-CZ" sz="2000" b="1" u="none" strike="noStrike" dirty="0" err="1" smtClean="0">
                          <a:solidFill>
                            <a:schemeClr val="tx1"/>
                          </a:solidFill>
                          <a:effectLst/>
                        </a:rPr>
                        <a:t>opt</a:t>
                      </a:r>
                      <a:r>
                        <a:rPr lang="cs-CZ" sz="20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. </a:t>
                      </a:r>
                      <a:r>
                        <a:rPr lang="cs-CZ" sz="2000" b="1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krit</a:t>
                      </a:r>
                      <a:r>
                        <a:rPr lang="cs-CZ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.</a:t>
                      </a:r>
                      <a:endParaRPr lang="cs-CZ" sz="20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‒</a:t>
                      </a:r>
                      <a:r>
                        <a:rPr lang="cs-CZ" sz="2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⁵⁄₃</a:t>
                      </a:r>
                      <a:endParaRPr lang="cs-CZ" sz="2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cs-CZ" sz="2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cs-CZ" sz="2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⁷⁄₃</a:t>
                      </a:r>
                      <a:endParaRPr lang="cs-CZ" sz="2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cs-CZ" sz="2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24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24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grpSp>
        <p:nvGrpSpPr>
          <p:cNvPr id="15" name="Skupina 14"/>
          <p:cNvGrpSpPr/>
          <p:nvPr/>
        </p:nvGrpSpPr>
        <p:grpSpPr>
          <a:xfrm>
            <a:off x="179512" y="2974223"/>
            <a:ext cx="1258704" cy="2294039"/>
            <a:chOff x="321821" y="1495000"/>
            <a:chExt cx="1225843" cy="2294039"/>
          </a:xfrm>
        </p:grpSpPr>
        <p:sp>
          <p:nvSpPr>
            <p:cNvPr id="28" name="Zaoblený obdélník 27"/>
            <p:cNvSpPr/>
            <p:nvPr/>
          </p:nvSpPr>
          <p:spPr>
            <a:xfrm>
              <a:off x="321821" y="1495000"/>
              <a:ext cx="849495" cy="764680"/>
            </a:xfrm>
            <a:prstGeom prst="roundRect">
              <a:avLst/>
            </a:prstGeom>
            <a:noFill/>
            <a:ln>
              <a:solidFill>
                <a:srgbClr val="045C0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cs-CZ" sz="1600" b="1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nová báze</a:t>
              </a:r>
              <a:endParaRPr lang="cs-CZ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30" name="Přímá spojnice se šipkou 29"/>
            <p:cNvCxnSpPr>
              <a:stCxn id="28" idx="2"/>
            </p:cNvCxnSpPr>
            <p:nvPr/>
          </p:nvCxnSpPr>
          <p:spPr>
            <a:xfrm>
              <a:off x="746569" y="2259680"/>
              <a:ext cx="0" cy="1147020"/>
            </a:xfrm>
            <a:prstGeom prst="straightConnector1">
              <a:avLst/>
            </a:prstGeom>
            <a:ln w="28575">
              <a:solidFill>
                <a:srgbClr val="045C04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Přímá spojnice se šipkou 31"/>
            <p:cNvCxnSpPr/>
            <p:nvPr/>
          </p:nvCxnSpPr>
          <p:spPr>
            <a:xfrm flipV="1">
              <a:off x="746569" y="2924944"/>
              <a:ext cx="801095" cy="481755"/>
            </a:xfrm>
            <a:prstGeom prst="straightConnector1">
              <a:avLst/>
            </a:prstGeom>
            <a:ln w="28575">
              <a:solidFill>
                <a:srgbClr val="045C04"/>
              </a:solidFill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Přímá spojnice se šipkou 32"/>
            <p:cNvCxnSpPr/>
            <p:nvPr/>
          </p:nvCxnSpPr>
          <p:spPr>
            <a:xfrm>
              <a:off x="746569" y="3406699"/>
              <a:ext cx="801095" cy="382340"/>
            </a:xfrm>
            <a:prstGeom prst="straightConnector1">
              <a:avLst/>
            </a:prstGeom>
            <a:ln w="28575">
              <a:solidFill>
                <a:srgbClr val="045C04"/>
              </a:solidFill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Přímá spojnice se šipkou 33"/>
            <p:cNvCxnSpPr/>
            <p:nvPr/>
          </p:nvCxnSpPr>
          <p:spPr>
            <a:xfrm flipV="1">
              <a:off x="789872" y="3349352"/>
              <a:ext cx="757792" cy="57348"/>
            </a:xfrm>
            <a:prstGeom prst="straightConnector1">
              <a:avLst/>
            </a:prstGeom>
            <a:ln w="28575">
              <a:solidFill>
                <a:srgbClr val="045C04"/>
              </a:solidFill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" name="Šipka doleva 9"/>
          <p:cNvSpPr/>
          <p:nvPr/>
        </p:nvSpPr>
        <p:spPr>
          <a:xfrm>
            <a:off x="7693495" y="5184738"/>
            <a:ext cx="482351" cy="203738"/>
          </a:xfrm>
          <a:prstGeom prst="leftArrow">
            <a:avLst/>
          </a:prstGeom>
          <a:solidFill>
            <a:schemeClr val="bg1"/>
          </a:solidFill>
          <a:ln>
            <a:solidFill>
              <a:srgbClr val="045C0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Šipka nahoru 10"/>
          <p:cNvSpPr/>
          <p:nvPr/>
        </p:nvSpPr>
        <p:spPr>
          <a:xfrm>
            <a:off x="2915816" y="6415803"/>
            <a:ext cx="208800" cy="397573"/>
          </a:xfrm>
          <a:prstGeom prst="upArrow">
            <a:avLst/>
          </a:prstGeom>
          <a:solidFill>
            <a:schemeClr val="bg1"/>
          </a:solidFill>
          <a:ln>
            <a:solidFill>
              <a:srgbClr val="045C0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86149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/>
          <p:cNvSpPr txBox="1"/>
          <p:nvPr/>
        </p:nvSpPr>
        <p:spPr>
          <a:xfrm>
            <a:off x="891008" y="548680"/>
            <a:ext cx="734481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Matematický </a:t>
            </a:r>
            <a:r>
              <a:rPr lang="cs-CZ" sz="4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model 1</a:t>
            </a:r>
            <a:endParaRPr lang="cs-CZ" sz="48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ovéPole 2"/>
              <p:cNvSpPr txBox="1"/>
              <p:nvPr/>
            </p:nvSpPr>
            <p:spPr>
              <a:xfrm>
                <a:off x="1377613" y="1700808"/>
                <a:ext cx="6722779" cy="375487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endParaRPr lang="cs-CZ" sz="8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cs-CZ" sz="2800" u="sng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Vlastní omezení:</a:t>
                </a: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3200" b="1" i="1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mbria Math"/>
                        </a:rPr>
                        <m:t>𝟒</m:t>
                      </m:r>
                      <m:r>
                        <a:rPr lang="cs-CZ" sz="3200" b="1" i="1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mbria Math"/>
                        </a:rPr>
                        <m:t>𝒙</m:t>
                      </m:r>
                      <m:r>
                        <a:rPr lang="cs-CZ" sz="3200" b="1" i="1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mbria Math"/>
                        </a:rPr>
                        <m:t>+</m:t>
                      </m:r>
                      <m:r>
                        <a:rPr lang="cs-CZ" sz="3200" b="1" i="1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mbria Math"/>
                        </a:rPr>
                        <m:t>𝟔</m:t>
                      </m:r>
                      <m:r>
                        <a:rPr lang="cs-CZ" sz="3200" b="1" i="1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mbria Math"/>
                        </a:rPr>
                        <m:t>𝒚</m:t>
                      </m:r>
                      <m:r>
                        <a:rPr lang="cs-CZ" sz="3200" b="1" i="1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mbria Math"/>
                          <a:ea typeface="Cambria Math"/>
                        </a:rPr>
                        <m:t>≤</m:t>
                      </m:r>
                      <m:r>
                        <a:rPr lang="cs-CZ" sz="3200" b="1" i="1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mbria Math"/>
                          <a:ea typeface="Cambria Math"/>
                        </a:rPr>
                        <m:t>𝟐𝟒</m:t>
                      </m:r>
                    </m:oMath>
                  </m:oMathPara>
                </a14:m>
                <a:endParaRPr lang="cs-CZ" sz="32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3200" b="1" i="1" smtClean="0">
                          <a:solidFill>
                            <a:srgbClr val="045C04"/>
                          </a:solidFill>
                          <a:latin typeface="Cambria Math"/>
                        </a:rPr>
                        <m:t>𝟒</m:t>
                      </m:r>
                      <m:r>
                        <a:rPr lang="cs-CZ" sz="3200" b="1" i="1">
                          <a:solidFill>
                            <a:srgbClr val="045C04"/>
                          </a:solidFill>
                          <a:latin typeface="Cambria Math"/>
                        </a:rPr>
                        <m:t>𝒙</m:t>
                      </m:r>
                      <m:r>
                        <a:rPr lang="cs-CZ" sz="3200" b="1" i="1">
                          <a:solidFill>
                            <a:srgbClr val="045C04"/>
                          </a:solidFill>
                          <a:latin typeface="Cambria Math"/>
                        </a:rPr>
                        <m:t>+</m:t>
                      </m:r>
                      <m:r>
                        <a:rPr lang="cs-CZ" sz="3200" b="1" i="1" smtClean="0">
                          <a:solidFill>
                            <a:srgbClr val="045C04"/>
                          </a:solidFill>
                          <a:latin typeface="Cambria Math"/>
                        </a:rPr>
                        <m:t>𝟐</m:t>
                      </m:r>
                      <m:r>
                        <a:rPr lang="cs-CZ" sz="3200" b="1" i="1">
                          <a:solidFill>
                            <a:srgbClr val="045C04"/>
                          </a:solidFill>
                          <a:latin typeface="Cambria Math"/>
                        </a:rPr>
                        <m:t>𝒚</m:t>
                      </m:r>
                      <m:r>
                        <a:rPr lang="cs-CZ" sz="3200" b="1" i="1">
                          <a:solidFill>
                            <a:srgbClr val="045C04"/>
                          </a:solidFill>
                          <a:latin typeface="Cambria Math"/>
                          <a:ea typeface="Cambria Math"/>
                        </a:rPr>
                        <m:t>≤</m:t>
                      </m:r>
                      <m:r>
                        <a:rPr lang="cs-CZ" sz="3200" b="1" i="1" smtClean="0">
                          <a:solidFill>
                            <a:srgbClr val="045C04"/>
                          </a:solidFill>
                          <a:latin typeface="Cambria Math"/>
                          <a:ea typeface="Cambria Math"/>
                        </a:rPr>
                        <m:t>𝟏𝟐</m:t>
                      </m:r>
                    </m:oMath>
                  </m:oMathPara>
                </a14:m>
                <a:endParaRPr lang="cs-CZ" sz="3200" b="0" dirty="0" smtClean="0">
                  <a:latin typeface="Times New Roman" panose="02020603050405020304" pitchFamily="18" charset="0"/>
                  <a:ea typeface="Cambria Math"/>
                  <a:cs typeface="Times New Roman" panose="02020603050405020304" pitchFamily="18" charset="0"/>
                </a:endParaRPr>
              </a:p>
              <a:p>
                <a:pPr algn="ctr"/>
                <a:endParaRPr lang="cs-CZ" sz="1200" b="0" dirty="0" smtClean="0">
                  <a:latin typeface="Times New Roman" panose="02020603050405020304" pitchFamily="18" charset="0"/>
                  <a:ea typeface="Cambria Math"/>
                  <a:cs typeface="Times New Roman" panose="02020603050405020304" pitchFamily="18" charset="0"/>
                </a:endParaRPr>
              </a:p>
              <a:p>
                <a:r>
                  <a:rPr lang="cs-CZ" sz="2800" b="0" u="sng" dirty="0" smtClean="0">
                    <a:latin typeface="Times New Roman" panose="02020603050405020304" pitchFamily="18" charset="0"/>
                    <a:ea typeface="Cambria Math"/>
                    <a:cs typeface="Times New Roman" panose="02020603050405020304" pitchFamily="18" charset="0"/>
                  </a:rPr>
                  <a:t>Podmínky nezápornosti </a:t>
                </a:r>
                <a:r>
                  <a:rPr lang="cs-CZ" sz="2800" b="0" dirty="0" smtClean="0">
                    <a:latin typeface="Times New Roman" panose="02020603050405020304" pitchFamily="18" charset="0"/>
                    <a:ea typeface="Cambria Math"/>
                    <a:cs typeface="Times New Roman" panose="02020603050405020304" pitchFamily="18" charset="0"/>
                  </a:rPr>
                  <a:t>proměnných :</a:t>
                </a: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800" b="1" i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Cambria Math"/>
                          <a:ea typeface="Cambria Math"/>
                        </a:rPr>
                        <m:t>𝒙</m:t>
                      </m:r>
                      <m:r>
                        <a:rPr lang="cs-CZ" sz="2800" b="1" i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Cambria Math"/>
                          <a:ea typeface="Cambria Math"/>
                        </a:rPr>
                        <m:t>≥</m:t>
                      </m:r>
                      <m:r>
                        <a:rPr lang="cs-CZ" sz="2800" b="1" i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Cambria Math"/>
                          <a:ea typeface="Cambria Math"/>
                        </a:rPr>
                        <m:t>𝟎</m:t>
                      </m:r>
                      <m:r>
                        <a:rPr lang="cs-CZ" sz="2800" b="0" i="1" smtClean="0">
                          <a:latin typeface="Cambria Math"/>
                          <a:ea typeface="Cambria Math"/>
                        </a:rPr>
                        <m:t>  ;  </m:t>
                      </m:r>
                      <m:r>
                        <a:rPr lang="cs-CZ" sz="2800" b="1" i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Cambria Math"/>
                          <a:ea typeface="Cambria Math"/>
                        </a:rPr>
                        <m:t>𝒚</m:t>
                      </m:r>
                      <m:r>
                        <a:rPr lang="cs-CZ" sz="2800" b="1" i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Cambria Math"/>
                          <a:ea typeface="Cambria Math"/>
                        </a:rPr>
                        <m:t>≥</m:t>
                      </m:r>
                      <m:r>
                        <a:rPr lang="cs-CZ" sz="2800" b="1" i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Cambria Math"/>
                          <a:ea typeface="Cambria Math"/>
                        </a:rPr>
                        <m:t>𝟎</m:t>
                      </m:r>
                    </m:oMath>
                  </m:oMathPara>
                </a14:m>
                <a:endParaRPr lang="cs-CZ" sz="2800" b="1" dirty="0" smtClean="0">
                  <a:latin typeface="Times New Roman" panose="02020603050405020304" pitchFamily="18" charset="0"/>
                  <a:ea typeface="Cambria Math"/>
                  <a:cs typeface="Times New Roman" panose="02020603050405020304" pitchFamily="18" charset="0"/>
                </a:endParaRPr>
              </a:p>
              <a:p>
                <a:pPr algn="ctr"/>
                <a:endParaRPr lang="cs-CZ" sz="1200" b="1" dirty="0" smtClean="0">
                  <a:latin typeface="Times New Roman" panose="02020603050405020304" pitchFamily="18" charset="0"/>
                  <a:ea typeface="Cambria Math"/>
                  <a:cs typeface="Times New Roman" panose="02020603050405020304" pitchFamily="18" charset="0"/>
                </a:endParaRPr>
              </a:p>
              <a:p>
                <a:r>
                  <a:rPr lang="cs-CZ" sz="2800" u="sng" dirty="0">
                    <a:latin typeface="Times New Roman" panose="02020603050405020304" pitchFamily="18" charset="0"/>
                    <a:ea typeface="Cambria Math"/>
                    <a:cs typeface="Times New Roman" panose="02020603050405020304" pitchFamily="18" charset="0"/>
                  </a:rPr>
                  <a:t>Účelová funkce</a:t>
                </a:r>
                <a:r>
                  <a:rPr lang="cs-CZ" sz="2800" u="sng" dirty="0" smtClean="0">
                    <a:latin typeface="Times New Roman" panose="02020603050405020304" pitchFamily="18" charset="0"/>
                    <a:ea typeface="Cambria Math"/>
                    <a:cs typeface="Times New Roman" panose="02020603050405020304" pitchFamily="18" charset="0"/>
                  </a:rPr>
                  <a:t>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3200" b="1" i="1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𝒇</m:t>
                      </m:r>
                      <m:d>
                        <m:dPr>
                          <m:ctrlPr>
                            <a:rPr lang="cs-CZ" sz="3200" b="1" i="1" smtClean="0">
                              <a:solidFill>
                                <a:srgbClr val="FF0000"/>
                              </a:solidFill>
                              <a:latin typeface="Cambria Math"/>
                              <a:ea typeface="Cambria Math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cs-CZ" sz="3200" b="1" i="1" smtClean="0">
                              <a:solidFill>
                                <a:srgbClr val="FF0000"/>
                              </a:solidFill>
                              <a:latin typeface="Cambria Math"/>
                              <a:ea typeface="Cambria Math"/>
                              <a:cs typeface="Times New Roman" panose="02020603050405020304" pitchFamily="18" charset="0"/>
                            </a:rPr>
                            <m:t>𝒙</m:t>
                          </m:r>
                          <m:r>
                            <a:rPr lang="cs-CZ" sz="3200" b="1" i="1" smtClean="0">
                              <a:solidFill>
                                <a:srgbClr val="FF0000"/>
                              </a:solidFill>
                              <a:latin typeface="Cambria Math"/>
                              <a:ea typeface="Cambria Math"/>
                              <a:cs typeface="Times New Roman" panose="02020603050405020304" pitchFamily="18" charset="0"/>
                            </a:rPr>
                            <m:t>,</m:t>
                          </m:r>
                          <m:r>
                            <a:rPr lang="cs-CZ" sz="3200" b="1" i="1" smtClean="0">
                              <a:solidFill>
                                <a:srgbClr val="FF0000"/>
                              </a:solidFill>
                              <a:latin typeface="Cambria Math"/>
                              <a:ea typeface="Cambria Math"/>
                              <a:cs typeface="Times New Roman" panose="02020603050405020304" pitchFamily="18" charset="0"/>
                            </a:rPr>
                            <m:t>𝒚</m:t>
                          </m:r>
                        </m:e>
                      </m:d>
                      <m:r>
                        <a:rPr lang="cs-CZ" sz="3200" b="1" i="1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cs-CZ" sz="3200" b="1" i="1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𝒙</m:t>
                      </m:r>
                      <m:r>
                        <a:rPr lang="cs-CZ" sz="3200" b="1" i="1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+</m:t>
                      </m:r>
                      <m:r>
                        <a:rPr lang="cs-CZ" sz="3200" b="1" i="1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𝒚</m:t>
                      </m:r>
                      <m:r>
                        <a:rPr lang="cs-CZ" sz="3200" b="1" i="1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 → </m:t>
                      </m:r>
                      <m:r>
                        <a:rPr lang="cs-CZ" sz="3200" b="1" i="0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  <a:cs typeface="Times New Roman" panose="02020603050405020304" pitchFamily="18" charset="0"/>
                          <a:sym typeface="Symbol"/>
                        </a:rPr>
                        <m:t>𝐦𝐚𝐱</m:t>
                      </m:r>
                    </m:oMath>
                  </m:oMathPara>
                </a14:m>
                <a:endParaRPr lang="cs-CZ" sz="3200" b="1" dirty="0">
                  <a:solidFill>
                    <a:srgbClr val="FF0000"/>
                  </a:solidFill>
                  <a:latin typeface="Times New Roman" panose="02020603050405020304" pitchFamily="18" charset="0"/>
                  <a:ea typeface="Cambria Math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TextovéPole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7613" y="1700808"/>
                <a:ext cx="6722779" cy="3754874"/>
              </a:xfrm>
              <a:prstGeom prst="rect">
                <a:avLst/>
              </a:prstGeom>
              <a:blipFill rotWithShape="1">
                <a:blip r:embed="rId2"/>
                <a:stretch>
                  <a:fillRect l="-1904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45013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/>
          <p:cNvSpPr txBox="1"/>
          <p:nvPr/>
        </p:nvSpPr>
        <p:spPr>
          <a:xfrm>
            <a:off x="877888" y="188640"/>
            <a:ext cx="734481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Druhý krok v s-tabulce</a:t>
            </a:r>
            <a:endParaRPr lang="cs-CZ" sz="48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8868201"/>
              </p:ext>
            </p:extLst>
          </p:nvPr>
        </p:nvGraphicFramePr>
        <p:xfrm>
          <a:off x="1453950" y="1019637"/>
          <a:ext cx="6192689" cy="54268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21277"/>
                <a:gridCol w="684282"/>
                <a:gridCol w="497660"/>
                <a:gridCol w="532611"/>
                <a:gridCol w="524916"/>
                <a:gridCol w="559866"/>
                <a:gridCol w="559866"/>
                <a:gridCol w="787210"/>
                <a:gridCol w="1425001"/>
              </a:tblGrid>
              <a:tr h="361581">
                <a:tc rowSpan="2" gridSpan="2">
                  <a:txBody>
                    <a:bodyPr/>
                    <a:lstStyle/>
                    <a:p>
                      <a:pPr algn="ctr" fontAlgn="ctr"/>
                      <a:endParaRPr lang="cs-CZ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x</a:t>
                      </a:r>
                      <a:r>
                        <a:rPr lang="cs-CZ" sz="2400" b="1" u="none" strike="noStrike" baseline="-25000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cs-CZ" sz="2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x</a:t>
                      </a:r>
                      <a:r>
                        <a:rPr lang="cs-CZ" sz="2400" b="1" u="none" strike="noStrike" baseline="-25000" dirty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cs-CZ" sz="2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x</a:t>
                      </a:r>
                      <a:r>
                        <a:rPr lang="cs-CZ" sz="2400" b="1" u="none" strike="noStrike" baseline="-25000" dirty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cs-CZ" sz="2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x</a:t>
                      </a:r>
                      <a:r>
                        <a:rPr lang="cs-CZ" sz="2400" b="1" u="none" strike="noStrike" baseline="-25000" dirty="0" smtClean="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r>
                        <a:rPr lang="cs-CZ" sz="2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2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x</a:t>
                      </a:r>
                      <a:r>
                        <a:rPr lang="cs-CZ" sz="2400" b="1" u="none" strike="noStrike" baseline="-25000" dirty="0" smtClean="0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endParaRPr lang="cs-CZ" sz="2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cs-CZ" sz="2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P</a:t>
                      </a:r>
                      <a:endParaRPr lang="cs-CZ" sz="2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24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37588">
                <a:tc gridSpan="2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4</a:t>
                      </a:r>
                      <a:endParaRPr lang="cs-CZ" sz="24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7</a:t>
                      </a:r>
                      <a:endParaRPr lang="cs-CZ" sz="24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0</a:t>
                      </a:r>
                      <a:endParaRPr lang="cs-CZ" sz="24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0</a:t>
                      </a:r>
                      <a:endParaRPr lang="cs-CZ" sz="24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0</a:t>
                      </a:r>
                      <a:endParaRPr lang="cs-CZ" sz="24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24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47261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x</a:t>
                      </a:r>
                      <a:r>
                        <a:rPr lang="cs-CZ" sz="2400" b="1" u="none" strike="noStrike" baseline="-25000" dirty="0" smtClean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cs-CZ" sz="2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0</a:t>
                      </a:r>
                      <a:endParaRPr lang="cs-CZ" sz="24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3200" b="1" i="0" u="none" strike="noStrike" dirty="0" smtClean="0">
                          <a:solidFill>
                            <a:srgbClr val="FFFF00"/>
                          </a:solidFill>
                          <a:effectLst/>
                          <a:latin typeface="+mn-lt"/>
                        </a:rPr>
                        <a:t>⁵⁄₃</a:t>
                      </a:r>
                      <a:endParaRPr lang="cs-CZ" sz="3200" b="1" i="0" u="none" strike="noStrike" dirty="0">
                        <a:solidFill>
                          <a:srgbClr val="FFFF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3200" b="1" i="0" u="none" strike="noStrike" dirty="0" smtClean="0">
                          <a:solidFill>
                            <a:srgbClr val="FFFF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cs-CZ" sz="3200" b="1" i="0" u="none" strike="noStrike" dirty="0">
                        <a:solidFill>
                          <a:srgbClr val="FFFF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3200" b="1" i="0" u="none" strike="noStrike" dirty="0" smtClean="0">
                          <a:solidFill>
                            <a:srgbClr val="FFFF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cs-CZ" sz="3200" b="1" i="0" u="none" strike="noStrike" dirty="0">
                        <a:solidFill>
                          <a:srgbClr val="FFFF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cs-CZ" sz="3200" b="1" i="0" u="none" strike="noStrike" kern="1200" dirty="0" smtClean="0">
                          <a:solidFill>
                            <a:srgbClr val="FFFF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-⅓</a:t>
                      </a:r>
                      <a:endParaRPr lang="cs-CZ" sz="3200" b="1" i="0" u="none" strike="noStrike" kern="1200" dirty="0">
                        <a:solidFill>
                          <a:srgbClr val="FFFF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3200" b="1" i="0" u="none" strike="noStrike" dirty="0" smtClean="0">
                          <a:solidFill>
                            <a:srgbClr val="FFFF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cs-CZ" sz="3200" b="1" i="0" u="none" strike="noStrike" dirty="0">
                        <a:solidFill>
                          <a:srgbClr val="FFFF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3200" b="1" i="0" u="none" strike="noStrike" dirty="0" smtClean="0">
                          <a:solidFill>
                            <a:srgbClr val="FFFF00"/>
                          </a:solidFill>
                          <a:effectLst/>
                          <a:latin typeface="+mn-lt"/>
                        </a:rPr>
                        <a:t>8</a:t>
                      </a:r>
                      <a:endParaRPr lang="cs-CZ" sz="3200" b="1" i="0" u="none" strike="noStrike" dirty="0">
                        <a:solidFill>
                          <a:srgbClr val="FFFF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24/5 = 4,8</a:t>
                      </a:r>
                      <a:endParaRPr lang="cs-CZ" sz="2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0070C0">
                        <a:alpha val="25000"/>
                      </a:srgbClr>
                    </a:solidFill>
                  </a:tcPr>
                </a:tc>
              </a:tr>
              <a:tr h="447261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x</a:t>
                      </a:r>
                      <a:r>
                        <a:rPr lang="cs-CZ" sz="2400" b="1" u="none" strike="noStrike" baseline="-25000" dirty="0" smtClean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cs-CZ" sz="2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7</a:t>
                      </a:r>
                      <a:endParaRPr lang="cs-CZ" sz="24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cs-CZ" sz="3200" b="1" i="0" u="none" strike="noStrike" kern="1200" dirty="0" smtClean="0">
                          <a:solidFill>
                            <a:srgbClr val="FFFF00"/>
                          </a:solidFill>
                          <a:effectLst/>
                          <a:latin typeface="Palatino Linotype"/>
                          <a:ea typeface="+mn-ea"/>
                          <a:cs typeface="+mn-cs"/>
                        </a:rPr>
                        <a:t>⅓</a:t>
                      </a:r>
                      <a:endParaRPr lang="cs-CZ" sz="3200" b="1" i="0" u="none" strike="noStrike" kern="1200" dirty="0">
                        <a:solidFill>
                          <a:srgbClr val="FFFF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3200" b="1" i="0" u="none" strike="noStrike" dirty="0" smtClean="0">
                          <a:solidFill>
                            <a:srgbClr val="FFFF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cs-CZ" sz="3200" b="1" i="0" u="none" strike="noStrike" dirty="0">
                        <a:solidFill>
                          <a:srgbClr val="FFFF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3200" b="1" i="0" u="none" strike="noStrike" dirty="0" smtClean="0">
                          <a:solidFill>
                            <a:srgbClr val="FFFF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cs-CZ" sz="3200" b="1" i="0" u="none" strike="noStrike" dirty="0">
                        <a:solidFill>
                          <a:srgbClr val="FFFF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cs-CZ" sz="3200" b="1" i="0" u="none" strike="noStrike" kern="1200" dirty="0" smtClean="0">
                          <a:solidFill>
                            <a:srgbClr val="FFFF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⅓</a:t>
                      </a:r>
                      <a:endParaRPr lang="cs-CZ" sz="3200" b="1" i="0" u="none" strike="noStrike" kern="1200" dirty="0">
                        <a:solidFill>
                          <a:srgbClr val="FFFF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3200" b="1" i="0" u="none" strike="noStrike" dirty="0" smtClean="0">
                          <a:solidFill>
                            <a:srgbClr val="FFFF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cs-CZ" sz="3200" b="1" i="0" u="none" strike="noStrike" dirty="0">
                        <a:solidFill>
                          <a:srgbClr val="FFFF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3200" b="1" i="0" u="none" strike="noStrike" dirty="0" smtClean="0">
                          <a:solidFill>
                            <a:srgbClr val="FFFF00"/>
                          </a:solidFill>
                          <a:effectLst/>
                          <a:latin typeface="+mn-lt"/>
                        </a:rPr>
                        <a:t>8</a:t>
                      </a:r>
                      <a:endParaRPr lang="cs-CZ" sz="3200" b="1" i="0" u="none" strike="noStrike" dirty="0">
                        <a:solidFill>
                          <a:srgbClr val="FFFF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24</a:t>
                      </a:r>
                      <a:endParaRPr lang="cs-CZ" sz="2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0070C0">
                        <a:alpha val="25000"/>
                      </a:srgbClr>
                    </a:solidFill>
                  </a:tcPr>
                </a:tc>
              </a:tr>
              <a:tr h="447261"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x</a:t>
                      </a:r>
                      <a:r>
                        <a:rPr lang="cs-CZ" sz="2400" b="1" u="none" strike="noStrike" baseline="-25000" dirty="0" smtClean="0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endParaRPr lang="cs-CZ" sz="2400" b="1" i="0" u="none" strike="noStrike" dirty="0" smtClean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1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0</a:t>
                      </a:r>
                      <a:endParaRPr lang="cs-CZ" sz="2400" b="1" i="0" u="none" strike="noStrike" dirty="0" smtClean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cs-CZ" sz="3200" b="1" i="0" u="none" strike="noStrike" kern="1200" dirty="0" smtClean="0">
                          <a:solidFill>
                            <a:srgbClr val="7E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⁴⁄₃</a:t>
                      </a:r>
                      <a:endParaRPr lang="cs-CZ" sz="3200" b="1" i="0" u="none" strike="noStrike" kern="1200" dirty="0">
                        <a:solidFill>
                          <a:srgbClr val="7E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3200" b="1" i="0" u="none" strike="noStrike" dirty="0" smtClean="0">
                          <a:solidFill>
                            <a:srgbClr val="FFFF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cs-CZ" sz="3200" b="1" i="0" u="none" strike="noStrike" dirty="0">
                        <a:solidFill>
                          <a:srgbClr val="FFFF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3200" b="1" i="0" u="none" strike="noStrike" dirty="0" smtClean="0">
                          <a:solidFill>
                            <a:srgbClr val="FFFF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cs-CZ" sz="3200" b="1" i="0" u="none" strike="noStrike" dirty="0">
                        <a:solidFill>
                          <a:srgbClr val="FFFF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3200" b="1" i="0" u="none" strike="noStrike" dirty="0" smtClean="0">
                          <a:solidFill>
                            <a:srgbClr val="FFFF00"/>
                          </a:solidFill>
                          <a:effectLst/>
                          <a:latin typeface="+mn-lt"/>
                        </a:rPr>
                        <a:t>-⅔</a:t>
                      </a:r>
                      <a:endParaRPr lang="cs-CZ" sz="3200" b="1" i="0" u="none" strike="noStrike" dirty="0">
                        <a:solidFill>
                          <a:srgbClr val="FFFF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3200" b="1" i="0" u="none" strike="noStrike" dirty="0" smtClean="0">
                          <a:solidFill>
                            <a:srgbClr val="FFFF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cs-CZ" sz="3200" b="1" i="0" u="none" strike="noStrike" dirty="0">
                        <a:solidFill>
                          <a:srgbClr val="FFFF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3200" b="1" i="0" u="none" strike="noStrike" dirty="0" smtClean="0">
                          <a:solidFill>
                            <a:srgbClr val="FFFF00"/>
                          </a:solidFill>
                          <a:effectLst/>
                          <a:latin typeface="+mn-lt"/>
                        </a:rPr>
                        <a:t>4</a:t>
                      </a:r>
                      <a:endParaRPr lang="cs-CZ" sz="3200" b="1" i="0" u="none" strike="noStrike" dirty="0">
                        <a:solidFill>
                          <a:srgbClr val="FFFF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 3</a:t>
                      </a:r>
                      <a:endParaRPr lang="cs-CZ" sz="2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0070C0">
                        <a:alpha val="25000"/>
                      </a:srgbClr>
                    </a:solidFill>
                  </a:tcPr>
                </a:tc>
              </a:tr>
              <a:tr h="402801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cs-CZ" sz="20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úč. </a:t>
                      </a:r>
                      <a:r>
                        <a:rPr lang="cs-CZ" sz="2000" b="1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fce</a:t>
                      </a:r>
                      <a:endParaRPr lang="cs-CZ" sz="20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⁷⁄₃</a:t>
                      </a:r>
                      <a:endParaRPr lang="cs-CZ" sz="2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7</a:t>
                      </a:r>
                      <a:endParaRPr lang="cs-CZ" sz="2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cs-CZ" sz="2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⁷⁄₃</a:t>
                      </a:r>
                      <a:endParaRPr lang="cs-CZ" sz="2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56</a:t>
                      </a:r>
                      <a:endParaRPr lang="cs-CZ" sz="2400" b="1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FFE0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24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30073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cs-CZ" sz="2000" b="1" u="none" strike="noStrike" dirty="0" err="1" smtClean="0">
                          <a:solidFill>
                            <a:schemeClr val="tx1"/>
                          </a:solidFill>
                          <a:effectLst/>
                        </a:rPr>
                        <a:t>opt</a:t>
                      </a:r>
                      <a:r>
                        <a:rPr lang="cs-CZ" sz="20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. </a:t>
                      </a:r>
                      <a:r>
                        <a:rPr lang="cs-CZ" sz="2000" b="1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krit</a:t>
                      </a:r>
                      <a:r>
                        <a:rPr lang="cs-CZ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.</a:t>
                      </a:r>
                      <a:endParaRPr lang="cs-CZ" sz="20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‒</a:t>
                      </a:r>
                      <a:r>
                        <a:rPr lang="cs-CZ" sz="2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⁵⁄₃</a:t>
                      </a:r>
                      <a:endParaRPr lang="cs-CZ" sz="2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cs-CZ" sz="2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cs-CZ" sz="2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⁷⁄₃</a:t>
                      </a:r>
                      <a:endParaRPr lang="cs-CZ" sz="2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cs-CZ" sz="2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24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24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30073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x</a:t>
                      </a:r>
                      <a:r>
                        <a:rPr lang="cs-CZ" sz="2400" b="1" u="none" strike="noStrike" baseline="-25000" dirty="0" smtClean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cs-CZ" sz="2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0</a:t>
                      </a:r>
                      <a:endParaRPr lang="cs-CZ" sz="24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3200" b="1" i="0" u="none" strike="noStrike" dirty="0" smtClean="0">
                          <a:solidFill>
                            <a:srgbClr val="FFFF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cs-CZ" sz="3200" b="1" i="0" u="none" strike="noStrike" dirty="0">
                        <a:solidFill>
                          <a:srgbClr val="FFFF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3200" b="1" i="0" u="none" strike="noStrike" dirty="0" smtClean="0">
                          <a:solidFill>
                            <a:srgbClr val="FFFF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cs-CZ" sz="3200" b="1" i="0" u="none" strike="noStrike" dirty="0">
                        <a:solidFill>
                          <a:srgbClr val="FFFF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3200" b="1" i="0" u="none" strike="noStrike" dirty="0" smtClean="0">
                          <a:solidFill>
                            <a:srgbClr val="FFFF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cs-CZ" sz="3200" b="1" i="0" u="none" strike="noStrike" dirty="0">
                        <a:solidFill>
                          <a:srgbClr val="FFFF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cs-CZ" sz="3200" b="1" i="0" u="none" strike="noStrike" kern="1200" dirty="0" smtClean="0">
                          <a:solidFill>
                            <a:srgbClr val="FFFF00"/>
                          </a:solidFill>
                          <a:effectLst/>
                          <a:latin typeface="Palatino Linotype"/>
                          <a:ea typeface="+mn-ea"/>
                          <a:cs typeface="+mn-cs"/>
                        </a:rPr>
                        <a:t>½</a:t>
                      </a:r>
                      <a:endParaRPr lang="cs-CZ" sz="3200" b="1" i="0" u="none" strike="noStrike" kern="1200" dirty="0">
                        <a:solidFill>
                          <a:srgbClr val="FFFF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3200" b="1" i="0" u="none" strike="noStrike" dirty="0" smtClean="0">
                          <a:solidFill>
                            <a:srgbClr val="FFFF00"/>
                          </a:solidFill>
                          <a:effectLst/>
                          <a:latin typeface="+mn-lt"/>
                        </a:rPr>
                        <a:t>-⁵⁄</a:t>
                      </a:r>
                      <a:r>
                        <a:rPr lang="cs-CZ" sz="3200" b="1" i="0" u="none" strike="noStrike" dirty="0" smtClean="0">
                          <a:solidFill>
                            <a:srgbClr val="FFFF00"/>
                          </a:solidFill>
                          <a:effectLst/>
                          <a:latin typeface="Palatino Linotype"/>
                        </a:rPr>
                        <a:t>₄</a:t>
                      </a:r>
                      <a:endParaRPr lang="cs-CZ" sz="3200" b="1" i="0" u="none" strike="noStrike" dirty="0">
                        <a:solidFill>
                          <a:srgbClr val="FFFF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3200" b="1" i="0" u="none" strike="noStrike" dirty="0" smtClean="0">
                          <a:solidFill>
                            <a:srgbClr val="FFFF00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cs-CZ" sz="3200" b="1" i="0" u="none" strike="noStrike" dirty="0">
                        <a:solidFill>
                          <a:srgbClr val="FFFF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2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0070C0">
                        <a:alpha val="40000"/>
                      </a:srgbClr>
                    </a:solidFill>
                  </a:tcPr>
                </a:tc>
              </a:tr>
              <a:tr h="430073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x</a:t>
                      </a:r>
                      <a:r>
                        <a:rPr lang="cs-CZ" sz="2400" b="1" u="none" strike="noStrike" baseline="-25000" dirty="0" smtClean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cs-CZ" sz="2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7</a:t>
                      </a:r>
                      <a:endParaRPr lang="cs-CZ" sz="24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cs-CZ" sz="3200" b="1" i="0" u="none" strike="noStrike" kern="1200" dirty="0" smtClean="0">
                          <a:solidFill>
                            <a:srgbClr val="FFFF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lang="cs-CZ" sz="3200" b="1" i="0" u="none" strike="noStrike" kern="1200" dirty="0">
                        <a:solidFill>
                          <a:srgbClr val="FFFF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3200" b="1" i="0" u="none" strike="noStrike" dirty="0" smtClean="0">
                          <a:solidFill>
                            <a:srgbClr val="FFFF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cs-CZ" sz="3200" b="1" i="0" u="none" strike="noStrike" dirty="0">
                        <a:solidFill>
                          <a:srgbClr val="FFFF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3200" b="1" i="0" u="none" strike="noStrike" dirty="0" smtClean="0">
                          <a:solidFill>
                            <a:srgbClr val="FFFF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cs-CZ" sz="3200" b="1" i="0" u="none" strike="noStrike" dirty="0">
                        <a:solidFill>
                          <a:srgbClr val="FFFF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3200" b="1" i="0" u="none" strike="noStrike" kern="1200" dirty="0" smtClean="0">
                          <a:solidFill>
                            <a:srgbClr val="FFFF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½</a:t>
                      </a: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3200" b="1" i="0" u="none" strike="noStrike" dirty="0" smtClean="0">
                          <a:solidFill>
                            <a:srgbClr val="FFFF00"/>
                          </a:solidFill>
                          <a:effectLst/>
                          <a:latin typeface="+mn-lt"/>
                        </a:rPr>
                        <a:t>-</a:t>
                      </a:r>
                      <a:r>
                        <a:rPr lang="cs-CZ" sz="3200" b="1" i="0" u="none" strike="noStrike" dirty="0" smtClean="0">
                          <a:solidFill>
                            <a:srgbClr val="FFFF00"/>
                          </a:solidFill>
                          <a:effectLst/>
                          <a:latin typeface="Palatino Linotype"/>
                        </a:rPr>
                        <a:t>¼</a:t>
                      </a:r>
                      <a:endParaRPr lang="cs-CZ" sz="3200" b="1" i="0" u="none" strike="noStrike" dirty="0">
                        <a:solidFill>
                          <a:srgbClr val="FFFF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3200" b="1" i="0" u="none" strike="noStrike" dirty="0" smtClean="0">
                          <a:solidFill>
                            <a:srgbClr val="045C04"/>
                          </a:solidFill>
                          <a:effectLst/>
                          <a:latin typeface="+mn-lt"/>
                        </a:rPr>
                        <a:t>7</a:t>
                      </a:r>
                      <a:endParaRPr lang="cs-CZ" sz="3200" b="1" i="0" u="none" strike="noStrike" dirty="0">
                        <a:solidFill>
                          <a:srgbClr val="045C04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2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0070C0">
                        <a:alpha val="40000"/>
                      </a:srgbClr>
                    </a:solidFill>
                  </a:tcPr>
                </a:tc>
              </a:tr>
              <a:tr h="430073"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x</a:t>
                      </a:r>
                      <a:r>
                        <a:rPr lang="cs-CZ" sz="2400" b="1" u="none" strike="noStrike" baseline="-25000" dirty="0" smtClean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cs-CZ" sz="2400" b="1" i="0" u="none" strike="noStrike" dirty="0" smtClean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1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4</a:t>
                      </a:r>
                      <a:endParaRPr lang="cs-CZ" sz="2400" b="1" i="0" u="none" strike="noStrike" dirty="0" smtClean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cs-CZ" sz="3200" b="1" i="0" u="none" strike="noStrike" kern="1200" dirty="0" smtClean="0">
                          <a:solidFill>
                            <a:srgbClr val="FFFF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cs-CZ" sz="3200" b="1" i="0" u="none" strike="noStrike" kern="1200" dirty="0">
                        <a:solidFill>
                          <a:srgbClr val="FFFF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3200" b="1" i="0" u="none" strike="noStrike" dirty="0" smtClean="0">
                          <a:solidFill>
                            <a:srgbClr val="FFFF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cs-CZ" sz="3200" b="1" i="0" u="none" strike="noStrike" dirty="0">
                        <a:solidFill>
                          <a:srgbClr val="FFFF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3200" b="1" i="0" u="none" strike="noStrike" dirty="0" smtClean="0">
                          <a:solidFill>
                            <a:srgbClr val="FFFF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cs-CZ" sz="3200" b="1" i="0" u="none" strike="noStrike" dirty="0">
                        <a:solidFill>
                          <a:srgbClr val="FFFF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3200" b="1" i="0" u="none" strike="noStrike" dirty="0" smtClean="0">
                          <a:solidFill>
                            <a:srgbClr val="FFFF00"/>
                          </a:solidFill>
                          <a:effectLst/>
                          <a:latin typeface="+mn-lt"/>
                        </a:rPr>
                        <a:t>-</a:t>
                      </a:r>
                      <a:r>
                        <a:rPr lang="cs-CZ" sz="3200" b="1" i="0" u="none" strike="noStrike" kern="1200" dirty="0" smtClean="0">
                          <a:solidFill>
                            <a:srgbClr val="FFFF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½</a:t>
                      </a: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3200" b="1" i="0" u="none" strike="noStrike" dirty="0" smtClean="0">
                          <a:solidFill>
                            <a:srgbClr val="FFFF00"/>
                          </a:solidFill>
                          <a:effectLst/>
                          <a:latin typeface="Palatino Linotype"/>
                        </a:rPr>
                        <a:t>¾</a:t>
                      </a:r>
                      <a:endParaRPr lang="cs-CZ" sz="3200" b="1" i="0" u="none" strike="noStrike" dirty="0">
                        <a:solidFill>
                          <a:srgbClr val="FFFF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3200" b="1" i="0" u="none" strike="noStrike" dirty="0" smtClean="0">
                          <a:solidFill>
                            <a:srgbClr val="045C04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cs-CZ" sz="3200" b="1" i="0" u="none" strike="noStrike" dirty="0">
                        <a:solidFill>
                          <a:srgbClr val="045C04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2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0070C0">
                        <a:alpha val="40000"/>
                      </a:srgbClr>
                    </a:solidFill>
                  </a:tcPr>
                </a:tc>
              </a:tr>
              <a:tr h="430073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cs-CZ" sz="20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úč. </a:t>
                      </a:r>
                      <a:r>
                        <a:rPr lang="cs-CZ" sz="2000" b="1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fce</a:t>
                      </a:r>
                      <a:endParaRPr lang="cs-CZ" sz="20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</a:t>
                      </a:r>
                      <a:endParaRPr lang="cs-CZ" sz="2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7</a:t>
                      </a:r>
                      <a:endParaRPr lang="cs-CZ" sz="2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cs-CZ" sz="2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Palatino Linotype"/>
                        </a:rPr>
                        <a:t>³⁄₂</a:t>
                      </a:r>
                      <a:endParaRPr lang="cs-CZ" sz="2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⁵⁄</a:t>
                      </a:r>
                      <a:r>
                        <a:rPr lang="cs-CZ" sz="2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Palatino Linotype"/>
                        </a:rPr>
                        <a:t>₄</a:t>
                      </a:r>
                      <a:endParaRPr lang="cs-CZ" sz="2400" b="1" i="0" u="none" strike="noStrike" dirty="0" smtClean="0">
                        <a:solidFill>
                          <a:srgbClr val="FFFF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61</a:t>
                      </a:r>
                      <a:endParaRPr lang="cs-CZ" sz="2400" b="1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FFE0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24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30073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cs-CZ" sz="2000" b="1" u="none" strike="noStrike" dirty="0" err="1" smtClean="0">
                          <a:solidFill>
                            <a:schemeClr val="tx1"/>
                          </a:solidFill>
                          <a:effectLst/>
                        </a:rPr>
                        <a:t>opt</a:t>
                      </a:r>
                      <a:r>
                        <a:rPr lang="cs-CZ" sz="20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. </a:t>
                      </a:r>
                      <a:r>
                        <a:rPr lang="cs-CZ" sz="2000" b="1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krit</a:t>
                      </a:r>
                      <a:r>
                        <a:rPr lang="cs-CZ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.</a:t>
                      </a:r>
                      <a:endParaRPr lang="cs-CZ" sz="20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cs-CZ" sz="2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cs-CZ" sz="2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cs-CZ" sz="2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Palatino Linotype"/>
                        </a:rPr>
                        <a:t>³⁄₂</a:t>
                      </a:r>
                      <a:endParaRPr lang="cs-CZ" sz="2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⁵⁄</a:t>
                      </a:r>
                      <a:r>
                        <a:rPr lang="cs-CZ" sz="2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Palatino Linotype"/>
                        </a:rPr>
                        <a:t>₄</a:t>
                      </a:r>
                      <a:endParaRPr lang="cs-CZ" sz="2400" b="1" i="0" u="none" strike="noStrike" dirty="0" smtClean="0">
                        <a:solidFill>
                          <a:srgbClr val="FFFF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24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24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grpSp>
        <p:nvGrpSpPr>
          <p:cNvPr id="15" name="Skupina 14"/>
          <p:cNvGrpSpPr/>
          <p:nvPr/>
        </p:nvGrpSpPr>
        <p:grpSpPr>
          <a:xfrm>
            <a:off x="179512" y="2974223"/>
            <a:ext cx="1258704" cy="2294039"/>
            <a:chOff x="321821" y="1495000"/>
            <a:chExt cx="1225843" cy="2294039"/>
          </a:xfrm>
        </p:grpSpPr>
        <p:sp>
          <p:nvSpPr>
            <p:cNvPr id="28" name="Zaoblený obdélník 27"/>
            <p:cNvSpPr/>
            <p:nvPr/>
          </p:nvSpPr>
          <p:spPr>
            <a:xfrm>
              <a:off x="321821" y="1495000"/>
              <a:ext cx="849495" cy="764680"/>
            </a:xfrm>
            <a:prstGeom prst="roundRect">
              <a:avLst/>
            </a:prstGeom>
            <a:noFill/>
            <a:ln>
              <a:solidFill>
                <a:srgbClr val="045C0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cs-CZ" sz="1600" b="1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nová báze</a:t>
              </a:r>
              <a:endParaRPr lang="cs-CZ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30" name="Přímá spojnice se šipkou 29"/>
            <p:cNvCxnSpPr>
              <a:stCxn id="28" idx="2"/>
            </p:cNvCxnSpPr>
            <p:nvPr/>
          </p:nvCxnSpPr>
          <p:spPr>
            <a:xfrm>
              <a:off x="746569" y="2259680"/>
              <a:ext cx="0" cy="1147020"/>
            </a:xfrm>
            <a:prstGeom prst="straightConnector1">
              <a:avLst/>
            </a:prstGeom>
            <a:ln w="28575">
              <a:solidFill>
                <a:srgbClr val="045C04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Přímá spojnice se šipkou 31"/>
            <p:cNvCxnSpPr/>
            <p:nvPr/>
          </p:nvCxnSpPr>
          <p:spPr>
            <a:xfrm flipV="1">
              <a:off x="746569" y="2924944"/>
              <a:ext cx="801095" cy="481755"/>
            </a:xfrm>
            <a:prstGeom prst="straightConnector1">
              <a:avLst/>
            </a:prstGeom>
            <a:ln w="28575">
              <a:solidFill>
                <a:srgbClr val="045C04"/>
              </a:solidFill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Přímá spojnice se šipkou 32"/>
            <p:cNvCxnSpPr/>
            <p:nvPr/>
          </p:nvCxnSpPr>
          <p:spPr>
            <a:xfrm>
              <a:off x="746569" y="3406699"/>
              <a:ext cx="801095" cy="382340"/>
            </a:xfrm>
            <a:prstGeom prst="straightConnector1">
              <a:avLst/>
            </a:prstGeom>
            <a:ln w="28575">
              <a:solidFill>
                <a:srgbClr val="045C04"/>
              </a:solidFill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Přímá spojnice se šipkou 33"/>
            <p:cNvCxnSpPr/>
            <p:nvPr/>
          </p:nvCxnSpPr>
          <p:spPr>
            <a:xfrm flipV="1">
              <a:off x="789872" y="3349352"/>
              <a:ext cx="757792" cy="57348"/>
            </a:xfrm>
            <a:prstGeom prst="straightConnector1">
              <a:avLst/>
            </a:prstGeom>
            <a:ln w="28575">
              <a:solidFill>
                <a:srgbClr val="045C04"/>
              </a:solidFill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Zaoblený obdélník 1"/>
          <p:cNvSpPr/>
          <p:nvPr/>
        </p:nvSpPr>
        <p:spPr>
          <a:xfrm>
            <a:off x="2771800" y="4149080"/>
            <a:ext cx="1476000" cy="1368152"/>
          </a:xfrm>
          <a:prstGeom prst="roundRect">
            <a:avLst/>
          </a:prstGeom>
          <a:noFill/>
          <a:ln>
            <a:solidFill>
              <a:srgbClr val="045C0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Zaoblený obdélník 10"/>
          <p:cNvSpPr/>
          <p:nvPr/>
        </p:nvSpPr>
        <p:spPr>
          <a:xfrm>
            <a:off x="5436096" y="6094723"/>
            <a:ext cx="2088232" cy="432048"/>
          </a:xfrm>
          <a:prstGeom prst="roundRect">
            <a:avLst/>
          </a:prstGeom>
          <a:noFill/>
          <a:ln>
            <a:solidFill>
              <a:srgbClr val="045C0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</a:t>
            </a:r>
            <a:r>
              <a:rPr lang="cs-CZ" sz="1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ednotková matice</a:t>
            </a:r>
            <a:endParaRPr lang="cs-CZ" sz="16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4" name="Přímá spojnice se šipkou 3"/>
          <p:cNvCxnSpPr/>
          <p:nvPr/>
        </p:nvCxnSpPr>
        <p:spPr>
          <a:xfrm flipH="1" flipV="1">
            <a:off x="4140000" y="5508000"/>
            <a:ext cx="1332000" cy="612000"/>
          </a:xfrm>
          <a:prstGeom prst="straightConnector1">
            <a:avLst/>
          </a:prstGeom>
          <a:ln w="31750">
            <a:solidFill>
              <a:srgbClr val="045C04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Přímá spojnice se šipkou 6"/>
          <p:cNvCxnSpPr/>
          <p:nvPr/>
        </p:nvCxnSpPr>
        <p:spPr>
          <a:xfrm flipH="1">
            <a:off x="1907704" y="1404000"/>
            <a:ext cx="1080120" cy="1633455"/>
          </a:xfrm>
          <a:prstGeom prst="straightConnector1">
            <a:avLst/>
          </a:prstGeom>
          <a:ln w="28575">
            <a:solidFill>
              <a:srgbClr val="045C04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07324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/>
          <p:cNvSpPr txBox="1"/>
          <p:nvPr/>
        </p:nvSpPr>
        <p:spPr>
          <a:xfrm>
            <a:off x="877888" y="188640"/>
            <a:ext cx="734481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Druhý krok v s-tabulce</a:t>
            </a:r>
            <a:endParaRPr lang="cs-CZ" sz="48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9621579"/>
              </p:ext>
            </p:extLst>
          </p:nvPr>
        </p:nvGraphicFramePr>
        <p:xfrm>
          <a:off x="1453950" y="1019637"/>
          <a:ext cx="6192689" cy="54268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21277"/>
                <a:gridCol w="684282"/>
                <a:gridCol w="497660"/>
                <a:gridCol w="532611"/>
                <a:gridCol w="524916"/>
                <a:gridCol w="559866"/>
                <a:gridCol w="559866"/>
                <a:gridCol w="787210"/>
                <a:gridCol w="1425001"/>
              </a:tblGrid>
              <a:tr h="361581">
                <a:tc rowSpan="2" gridSpan="2">
                  <a:txBody>
                    <a:bodyPr/>
                    <a:lstStyle/>
                    <a:p>
                      <a:pPr algn="ctr" fontAlgn="ctr"/>
                      <a:endParaRPr lang="cs-CZ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x</a:t>
                      </a:r>
                      <a:r>
                        <a:rPr lang="cs-CZ" sz="2400" b="1" u="none" strike="noStrike" baseline="-25000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cs-CZ" sz="2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x</a:t>
                      </a:r>
                      <a:r>
                        <a:rPr lang="cs-CZ" sz="2400" b="1" u="none" strike="noStrike" baseline="-25000" dirty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cs-CZ" sz="2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x</a:t>
                      </a:r>
                      <a:r>
                        <a:rPr lang="cs-CZ" sz="2400" b="1" u="none" strike="noStrike" baseline="-25000" dirty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cs-CZ" sz="2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x</a:t>
                      </a:r>
                      <a:r>
                        <a:rPr lang="cs-CZ" sz="2400" b="1" u="none" strike="noStrike" baseline="-25000" dirty="0" smtClean="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r>
                        <a:rPr lang="cs-CZ" sz="2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2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x</a:t>
                      </a:r>
                      <a:r>
                        <a:rPr lang="cs-CZ" sz="2400" b="1" u="none" strike="noStrike" baseline="-25000" dirty="0" smtClean="0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endParaRPr lang="cs-CZ" sz="2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cs-CZ" sz="2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P</a:t>
                      </a:r>
                      <a:endParaRPr lang="cs-CZ" sz="2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24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37588">
                <a:tc gridSpan="2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4</a:t>
                      </a:r>
                      <a:endParaRPr lang="cs-CZ" sz="24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7</a:t>
                      </a:r>
                      <a:endParaRPr lang="cs-CZ" sz="24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0</a:t>
                      </a:r>
                      <a:endParaRPr lang="cs-CZ" sz="24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0</a:t>
                      </a:r>
                      <a:endParaRPr lang="cs-CZ" sz="24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0</a:t>
                      </a:r>
                      <a:endParaRPr lang="cs-CZ" sz="24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24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47261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x</a:t>
                      </a:r>
                      <a:r>
                        <a:rPr lang="cs-CZ" sz="2400" b="1" u="none" strike="noStrike" baseline="-25000" dirty="0" smtClean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cs-CZ" sz="2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0</a:t>
                      </a:r>
                      <a:endParaRPr lang="cs-CZ" sz="24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3200" b="1" i="0" u="none" strike="noStrike" dirty="0" smtClean="0">
                          <a:solidFill>
                            <a:srgbClr val="FFFF00"/>
                          </a:solidFill>
                          <a:effectLst/>
                          <a:latin typeface="+mn-lt"/>
                        </a:rPr>
                        <a:t>⁵⁄₃</a:t>
                      </a:r>
                      <a:endParaRPr lang="cs-CZ" sz="3200" b="1" i="0" u="none" strike="noStrike" dirty="0">
                        <a:solidFill>
                          <a:srgbClr val="FFFF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3200" b="1" i="0" u="none" strike="noStrike" dirty="0" smtClean="0">
                          <a:solidFill>
                            <a:srgbClr val="FFFF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cs-CZ" sz="3200" b="1" i="0" u="none" strike="noStrike" dirty="0">
                        <a:solidFill>
                          <a:srgbClr val="FFFF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3200" b="1" i="0" u="none" strike="noStrike" dirty="0" smtClean="0">
                          <a:solidFill>
                            <a:srgbClr val="FFFF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cs-CZ" sz="3200" b="1" i="0" u="none" strike="noStrike" dirty="0">
                        <a:solidFill>
                          <a:srgbClr val="FFFF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cs-CZ" sz="3200" b="1" i="0" u="none" strike="noStrike" kern="1200" dirty="0" smtClean="0">
                          <a:solidFill>
                            <a:srgbClr val="FFFF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-⅓</a:t>
                      </a:r>
                      <a:endParaRPr lang="cs-CZ" sz="3200" b="1" i="0" u="none" strike="noStrike" kern="1200" dirty="0">
                        <a:solidFill>
                          <a:srgbClr val="FFFF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3200" b="1" i="0" u="none" strike="noStrike" dirty="0" smtClean="0">
                          <a:solidFill>
                            <a:srgbClr val="FFFF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cs-CZ" sz="3200" b="1" i="0" u="none" strike="noStrike" dirty="0">
                        <a:solidFill>
                          <a:srgbClr val="FFFF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3200" b="1" i="0" u="none" strike="noStrike" dirty="0" smtClean="0">
                          <a:solidFill>
                            <a:srgbClr val="FFFF00"/>
                          </a:solidFill>
                          <a:effectLst/>
                          <a:latin typeface="+mn-lt"/>
                        </a:rPr>
                        <a:t>8</a:t>
                      </a:r>
                      <a:endParaRPr lang="cs-CZ" sz="3200" b="1" i="0" u="none" strike="noStrike" dirty="0">
                        <a:solidFill>
                          <a:srgbClr val="FFFF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24/5 = 4,8</a:t>
                      </a:r>
                      <a:endParaRPr lang="cs-CZ" sz="2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0070C0">
                        <a:alpha val="25000"/>
                      </a:srgbClr>
                    </a:solidFill>
                  </a:tcPr>
                </a:tc>
              </a:tr>
              <a:tr h="447261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x</a:t>
                      </a:r>
                      <a:r>
                        <a:rPr lang="cs-CZ" sz="2400" b="1" u="none" strike="noStrike" baseline="-25000" dirty="0" smtClean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cs-CZ" sz="2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7</a:t>
                      </a:r>
                      <a:endParaRPr lang="cs-CZ" sz="24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cs-CZ" sz="3200" b="1" i="0" u="none" strike="noStrike" kern="1200" dirty="0" smtClean="0">
                          <a:solidFill>
                            <a:srgbClr val="FFFF00"/>
                          </a:solidFill>
                          <a:effectLst/>
                          <a:latin typeface="Palatino Linotype"/>
                          <a:ea typeface="+mn-ea"/>
                          <a:cs typeface="+mn-cs"/>
                        </a:rPr>
                        <a:t>⅓</a:t>
                      </a:r>
                      <a:endParaRPr lang="cs-CZ" sz="3200" b="1" i="0" u="none" strike="noStrike" kern="1200" dirty="0">
                        <a:solidFill>
                          <a:srgbClr val="FFFF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3200" b="1" i="0" u="none" strike="noStrike" dirty="0" smtClean="0">
                          <a:solidFill>
                            <a:srgbClr val="FFFF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cs-CZ" sz="3200" b="1" i="0" u="none" strike="noStrike" dirty="0">
                        <a:solidFill>
                          <a:srgbClr val="FFFF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3200" b="1" i="0" u="none" strike="noStrike" dirty="0" smtClean="0">
                          <a:solidFill>
                            <a:srgbClr val="FFFF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cs-CZ" sz="3200" b="1" i="0" u="none" strike="noStrike" dirty="0">
                        <a:solidFill>
                          <a:srgbClr val="FFFF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cs-CZ" sz="3200" b="1" i="0" u="none" strike="noStrike" kern="1200" dirty="0" smtClean="0">
                          <a:solidFill>
                            <a:srgbClr val="FFFF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⅓</a:t>
                      </a:r>
                      <a:endParaRPr lang="cs-CZ" sz="3200" b="1" i="0" u="none" strike="noStrike" kern="1200" dirty="0">
                        <a:solidFill>
                          <a:srgbClr val="FFFF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3200" b="1" i="0" u="none" strike="noStrike" dirty="0" smtClean="0">
                          <a:solidFill>
                            <a:srgbClr val="FFFF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cs-CZ" sz="3200" b="1" i="0" u="none" strike="noStrike" dirty="0">
                        <a:solidFill>
                          <a:srgbClr val="FFFF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3200" b="1" i="0" u="none" strike="noStrike" dirty="0" smtClean="0">
                          <a:solidFill>
                            <a:srgbClr val="FFFF00"/>
                          </a:solidFill>
                          <a:effectLst/>
                          <a:latin typeface="+mn-lt"/>
                        </a:rPr>
                        <a:t>8</a:t>
                      </a:r>
                      <a:endParaRPr lang="cs-CZ" sz="3200" b="1" i="0" u="none" strike="noStrike" dirty="0">
                        <a:solidFill>
                          <a:srgbClr val="FFFF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24</a:t>
                      </a:r>
                      <a:endParaRPr lang="cs-CZ" sz="2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0070C0">
                        <a:alpha val="25000"/>
                      </a:srgbClr>
                    </a:solidFill>
                  </a:tcPr>
                </a:tc>
              </a:tr>
              <a:tr h="447261"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x</a:t>
                      </a:r>
                      <a:r>
                        <a:rPr lang="cs-CZ" sz="2400" b="1" u="none" strike="noStrike" baseline="-25000" dirty="0" smtClean="0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endParaRPr lang="cs-CZ" sz="2400" b="1" i="0" u="none" strike="noStrike" dirty="0" smtClean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1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0</a:t>
                      </a:r>
                      <a:endParaRPr lang="cs-CZ" sz="2400" b="1" i="0" u="none" strike="noStrike" dirty="0" smtClean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cs-CZ" sz="3200" b="1" i="0" u="none" strike="noStrike" kern="1200" dirty="0" smtClean="0">
                          <a:solidFill>
                            <a:srgbClr val="7E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⁴⁄₃</a:t>
                      </a:r>
                      <a:endParaRPr lang="cs-CZ" sz="3200" b="1" i="0" u="none" strike="noStrike" kern="1200" dirty="0">
                        <a:solidFill>
                          <a:srgbClr val="7E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3200" b="1" i="0" u="none" strike="noStrike" dirty="0" smtClean="0">
                          <a:solidFill>
                            <a:srgbClr val="FFFF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cs-CZ" sz="3200" b="1" i="0" u="none" strike="noStrike" dirty="0">
                        <a:solidFill>
                          <a:srgbClr val="FFFF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3200" b="1" i="0" u="none" strike="noStrike" dirty="0" smtClean="0">
                          <a:solidFill>
                            <a:srgbClr val="FFFF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cs-CZ" sz="3200" b="1" i="0" u="none" strike="noStrike" dirty="0">
                        <a:solidFill>
                          <a:srgbClr val="FFFF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3200" b="1" i="0" u="none" strike="noStrike" dirty="0" smtClean="0">
                          <a:solidFill>
                            <a:srgbClr val="FFFF00"/>
                          </a:solidFill>
                          <a:effectLst/>
                          <a:latin typeface="+mn-lt"/>
                        </a:rPr>
                        <a:t>-⅔</a:t>
                      </a:r>
                      <a:endParaRPr lang="cs-CZ" sz="3200" b="1" i="0" u="none" strike="noStrike" dirty="0">
                        <a:solidFill>
                          <a:srgbClr val="FFFF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3200" b="1" i="0" u="none" strike="noStrike" dirty="0" smtClean="0">
                          <a:solidFill>
                            <a:srgbClr val="FFFF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cs-CZ" sz="3200" b="1" i="0" u="none" strike="noStrike" dirty="0">
                        <a:solidFill>
                          <a:srgbClr val="FFFF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3200" b="1" i="0" u="none" strike="noStrike" dirty="0" smtClean="0">
                          <a:solidFill>
                            <a:srgbClr val="FFFF00"/>
                          </a:solidFill>
                          <a:effectLst/>
                          <a:latin typeface="+mn-lt"/>
                        </a:rPr>
                        <a:t>4</a:t>
                      </a:r>
                      <a:endParaRPr lang="cs-CZ" sz="3200" b="1" i="0" u="none" strike="noStrike" dirty="0">
                        <a:solidFill>
                          <a:srgbClr val="FFFF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 3</a:t>
                      </a:r>
                      <a:endParaRPr lang="cs-CZ" sz="2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0070C0">
                        <a:alpha val="25000"/>
                      </a:srgbClr>
                    </a:solidFill>
                  </a:tcPr>
                </a:tc>
              </a:tr>
              <a:tr h="402801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cs-CZ" sz="20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úč. </a:t>
                      </a:r>
                      <a:r>
                        <a:rPr lang="cs-CZ" sz="2000" b="1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fce</a:t>
                      </a:r>
                      <a:endParaRPr lang="cs-CZ" sz="20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⁷⁄₃</a:t>
                      </a:r>
                      <a:endParaRPr lang="cs-CZ" sz="2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7</a:t>
                      </a:r>
                      <a:endParaRPr lang="cs-CZ" sz="2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cs-CZ" sz="2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⁷⁄₃</a:t>
                      </a:r>
                      <a:endParaRPr lang="cs-CZ" sz="2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56</a:t>
                      </a:r>
                      <a:endParaRPr lang="cs-CZ" sz="2400" b="1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FFE0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24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30073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cs-CZ" sz="2000" b="1" u="none" strike="noStrike" dirty="0" err="1" smtClean="0">
                          <a:solidFill>
                            <a:schemeClr val="tx1"/>
                          </a:solidFill>
                          <a:effectLst/>
                        </a:rPr>
                        <a:t>opt</a:t>
                      </a:r>
                      <a:r>
                        <a:rPr lang="cs-CZ" sz="20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. </a:t>
                      </a:r>
                      <a:r>
                        <a:rPr lang="cs-CZ" sz="2000" b="1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krit</a:t>
                      </a:r>
                      <a:r>
                        <a:rPr lang="cs-CZ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.</a:t>
                      </a:r>
                      <a:endParaRPr lang="cs-CZ" sz="20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‒</a:t>
                      </a:r>
                      <a:r>
                        <a:rPr lang="cs-CZ" sz="2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⁵⁄₃</a:t>
                      </a:r>
                      <a:endParaRPr lang="cs-CZ" sz="2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cs-CZ" sz="2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cs-CZ" sz="2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⁷⁄₃</a:t>
                      </a:r>
                      <a:endParaRPr lang="cs-CZ" sz="2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cs-CZ" sz="2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24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24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30073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x</a:t>
                      </a:r>
                      <a:r>
                        <a:rPr lang="cs-CZ" sz="2400" b="1" u="none" strike="noStrike" baseline="-25000" dirty="0" smtClean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cs-CZ" sz="2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0</a:t>
                      </a:r>
                      <a:endParaRPr lang="cs-CZ" sz="24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3200" b="1" i="0" u="none" strike="noStrike" dirty="0" smtClean="0">
                          <a:solidFill>
                            <a:srgbClr val="FFFF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cs-CZ" sz="3200" b="1" i="0" u="none" strike="noStrike" dirty="0">
                        <a:solidFill>
                          <a:srgbClr val="FFFF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3200" b="1" i="0" u="none" strike="noStrike" dirty="0" smtClean="0">
                          <a:solidFill>
                            <a:srgbClr val="FFFF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cs-CZ" sz="3200" b="1" i="0" u="none" strike="noStrike" dirty="0">
                        <a:solidFill>
                          <a:srgbClr val="FFFF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3200" b="1" i="0" u="none" strike="noStrike" dirty="0" smtClean="0">
                          <a:solidFill>
                            <a:srgbClr val="FFFF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cs-CZ" sz="3200" b="1" i="0" u="none" strike="noStrike" dirty="0">
                        <a:solidFill>
                          <a:srgbClr val="FFFF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cs-CZ" sz="3200" b="1" i="0" u="none" strike="noStrike" kern="1200" dirty="0" smtClean="0">
                          <a:solidFill>
                            <a:srgbClr val="FFFF00"/>
                          </a:solidFill>
                          <a:effectLst/>
                          <a:latin typeface="Palatino Linotype"/>
                          <a:ea typeface="+mn-ea"/>
                          <a:cs typeface="+mn-cs"/>
                        </a:rPr>
                        <a:t>½</a:t>
                      </a:r>
                      <a:endParaRPr lang="cs-CZ" sz="3200" b="1" i="0" u="none" strike="noStrike" kern="1200" dirty="0">
                        <a:solidFill>
                          <a:srgbClr val="FFFF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3200" b="1" i="0" u="none" strike="noStrike" dirty="0" smtClean="0">
                          <a:solidFill>
                            <a:srgbClr val="FFFF00"/>
                          </a:solidFill>
                          <a:effectLst/>
                          <a:latin typeface="+mn-lt"/>
                        </a:rPr>
                        <a:t>-⁵⁄</a:t>
                      </a:r>
                      <a:r>
                        <a:rPr lang="cs-CZ" sz="3200" b="1" i="0" u="none" strike="noStrike" dirty="0" smtClean="0">
                          <a:solidFill>
                            <a:srgbClr val="FFFF00"/>
                          </a:solidFill>
                          <a:effectLst/>
                          <a:latin typeface="Palatino Linotype"/>
                        </a:rPr>
                        <a:t>₄</a:t>
                      </a:r>
                      <a:endParaRPr lang="cs-CZ" sz="3200" b="1" i="0" u="none" strike="noStrike" dirty="0">
                        <a:solidFill>
                          <a:srgbClr val="FFFF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3200" b="1" i="0" u="none" strike="noStrike" dirty="0" smtClean="0">
                          <a:solidFill>
                            <a:srgbClr val="FFFF00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cs-CZ" sz="3200" b="1" i="0" u="none" strike="noStrike" dirty="0">
                        <a:solidFill>
                          <a:srgbClr val="FFFF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2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0070C0">
                        <a:alpha val="40000"/>
                      </a:srgbClr>
                    </a:solidFill>
                  </a:tcPr>
                </a:tc>
              </a:tr>
              <a:tr h="430073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x</a:t>
                      </a:r>
                      <a:r>
                        <a:rPr lang="cs-CZ" sz="2400" b="1" u="none" strike="noStrike" baseline="-25000" dirty="0" smtClean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cs-CZ" sz="2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7</a:t>
                      </a:r>
                      <a:endParaRPr lang="cs-CZ" sz="24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cs-CZ" sz="3200" b="1" i="0" u="none" strike="noStrike" kern="1200" dirty="0" smtClean="0">
                          <a:solidFill>
                            <a:srgbClr val="FFFF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lang="cs-CZ" sz="3200" b="1" i="0" u="none" strike="noStrike" kern="1200" dirty="0">
                        <a:solidFill>
                          <a:srgbClr val="FFFF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3200" b="1" i="0" u="none" strike="noStrike" dirty="0" smtClean="0">
                          <a:solidFill>
                            <a:srgbClr val="FFFF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cs-CZ" sz="3200" b="1" i="0" u="none" strike="noStrike" dirty="0">
                        <a:solidFill>
                          <a:srgbClr val="FFFF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3200" b="1" i="0" u="none" strike="noStrike" dirty="0" smtClean="0">
                          <a:solidFill>
                            <a:srgbClr val="FFFF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cs-CZ" sz="3200" b="1" i="0" u="none" strike="noStrike" dirty="0">
                        <a:solidFill>
                          <a:srgbClr val="FFFF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3200" b="1" i="0" u="none" strike="noStrike" kern="1200" dirty="0" smtClean="0">
                          <a:solidFill>
                            <a:srgbClr val="FFFF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½</a:t>
                      </a: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3200" b="1" i="0" u="none" strike="noStrike" dirty="0" smtClean="0">
                          <a:solidFill>
                            <a:srgbClr val="FFFF00"/>
                          </a:solidFill>
                          <a:effectLst/>
                          <a:latin typeface="+mn-lt"/>
                        </a:rPr>
                        <a:t>-</a:t>
                      </a:r>
                      <a:r>
                        <a:rPr lang="cs-CZ" sz="3200" b="1" i="0" u="none" strike="noStrike" dirty="0" smtClean="0">
                          <a:solidFill>
                            <a:srgbClr val="FFFF00"/>
                          </a:solidFill>
                          <a:effectLst/>
                          <a:latin typeface="Palatino Linotype"/>
                        </a:rPr>
                        <a:t>¼</a:t>
                      </a:r>
                      <a:endParaRPr lang="cs-CZ" sz="3200" b="1" i="0" u="none" strike="noStrike" dirty="0">
                        <a:solidFill>
                          <a:srgbClr val="FFFF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3200" b="1" i="0" u="none" strike="noStrike" dirty="0" smtClean="0">
                          <a:solidFill>
                            <a:srgbClr val="045C04"/>
                          </a:solidFill>
                          <a:effectLst/>
                          <a:latin typeface="+mn-lt"/>
                        </a:rPr>
                        <a:t>7</a:t>
                      </a:r>
                      <a:endParaRPr lang="cs-CZ" sz="3200" b="1" i="0" u="none" strike="noStrike" dirty="0">
                        <a:solidFill>
                          <a:srgbClr val="045C04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2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0070C0">
                        <a:alpha val="40000"/>
                      </a:srgbClr>
                    </a:solidFill>
                  </a:tcPr>
                </a:tc>
              </a:tr>
              <a:tr h="430073"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x</a:t>
                      </a:r>
                      <a:r>
                        <a:rPr lang="cs-CZ" sz="2400" b="1" u="none" strike="noStrike" baseline="-25000" dirty="0" smtClean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cs-CZ" sz="2400" b="1" i="0" u="none" strike="noStrike" dirty="0" smtClean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1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4</a:t>
                      </a:r>
                      <a:endParaRPr lang="cs-CZ" sz="2400" b="1" i="0" u="none" strike="noStrike" dirty="0" smtClean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cs-CZ" sz="3200" b="1" i="0" u="none" strike="noStrike" kern="1200" dirty="0" smtClean="0">
                          <a:solidFill>
                            <a:srgbClr val="FFFF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cs-CZ" sz="3200" b="1" i="0" u="none" strike="noStrike" kern="1200" dirty="0">
                        <a:solidFill>
                          <a:srgbClr val="FFFF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3200" b="1" i="0" u="none" strike="noStrike" dirty="0" smtClean="0">
                          <a:solidFill>
                            <a:srgbClr val="FFFF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cs-CZ" sz="3200" b="1" i="0" u="none" strike="noStrike" dirty="0">
                        <a:solidFill>
                          <a:srgbClr val="FFFF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3200" b="1" i="0" u="none" strike="noStrike" dirty="0" smtClean="0">
                          <a:solidFill>
                            <a:srgbClr val="FFFF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cs-CZ" sz="3200" b="1" i="0" u="none" strike="noStrike" dirty="0">
                        <a:solidFill>
                          <a:srgbClr val="FFFF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3200" b="1" i="0" u="none" strike="noStrike" dirty="0" smtClean="0">
                          <a:solidFill>
                            <a:srgbClr val="FFFF00"/>
                          </a:solidFill>
                          <a:effectLst/>
                          <a:latin typeface="+mn-lt"/>
                        </a:rPr>
                        <a:t>-</a:t>
                      </a:r>
                      <a:r>
                        <a:rPr lang="cs-CZ" sz="3200" b="1" i="0" u="none" strike="noStrike" kern="1200" dirty="0" smtClean="0">
                          <a:solidFill>
                            <a:srgbClr val="FFFF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½</a:t>
                      </a: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3200" b="1" i="0" u="none" strike="noStrike" dirty="0" smtClean="0">
                          <a:solidFill>
                            <a:srgbClr val="FFFF00"/>
                          </a:solidFill>
                          <a:effectLst/>
                          <a:latin typeface="Palatino Linotype"/>
                        </a:rPr>
                        <a:t>¾</a:t>
                      </a:r>
                      <a:endParaRPr lang="cs-CZ" sz="3200" b="1" i="0" u="none" strike="noStrike" dirty="0">
                        <a:solidFill>
                          <a:srgbClr val="FFFF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3200" b="1" i="0" u="none" strike="noStrike" dirty="0" smtClean="0">
                          <a:solidFill>
                            <a:srgbClr val="045C04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cs-CZ" sz="3200" b="1" i="0" u="none" strike="noStrike" dirty="0">
                        <a:solidFill>
                          <a:srgbClr val="045C04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2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0070C0">
                        <a:alpha val="40000"/>
                      </a:srgbClr>
                    </a:solidFill>
                  </a:tcPr>
                </a:tc>
              </a:tr>
              <a:tr h="430073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cs-CZ" sz="20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úč. </a:t>
                      </a:r>
                      <a:r>
                        <a:rPr lang="cs-CZ" sz="2000" b="1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fce</a:t>
                      </a:r>
                      <a:endParaRPr lang="cs-CZ" sz="20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</a:t>
                      </a:r>
                      <a:endParaRPr lang="cs-CZ" sz="2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7</a:t>
                      </a:r>
                      <a:endParaRPr lang="cs-CZ" sz="2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cs-CZ" sz="2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Palatino Linotype"/>
                        </a:rPr>
                        <a:t>³⁄₂</a:t>
                      </a:r>
                      <a:endParaRPr lang="cs-CZ" sz="2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⁵⁄</a:t>
                      </a:r>
                      <a:r>
                        <a:rPr lang="cs-CZ" sz="2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Palatino Linotype"/>
                        </a:rPr>
                        <a:t>₄</a:t>
                      </a:r>
                      <a:endParaRPr lang="cs-CZ" sz="2400" b="1" i="0" u="none" strike="noStrike" dirty="0" smtClean="0">
                        <a:solidFill>
                          <a:srgbClr val="FFFF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61</a:t>
                      </a:r>
                      <a:endParaRPr lang="cs-CZ" sz="2400" b="1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FFE0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24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30073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cs-CZ" sz="2000" b="1" u="none" strike="noStrike" dirty="0" err="1" smtClean="0">
                          <a:solidFill>
                            <a:schemeClr val="tx1"/>
                          </a:solidFill>
                          <a:effectLst/>
                        </a:rPr>
                        <a:t>opt</a:t>
                      </a:r>
                      <a:r>
                        <a:rPr lang="cs-CZ" sz="20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. </a:t>
                      </a:r>
                      <a:r>
                        <a:rPr lang="cs-CZ" sz="2000" b="1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krit</a:t>
                      </a:r>
                      <a:r>
                        <a:rPr lang="cs-CZ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.</a:t>
                      </a:r>
                      <a:endParaRPr lang="cs-CZ" sz="20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cs-CZ" sz="2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cs-CZ" sz="2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cs-CZ" sz="2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Palatino Linotype"/>
                        </a:rPr>
                        <a:t>³⁄₂</a:t>
                      </a:r>
                      <a:endParaRPr lang="cs-CZ" sz="2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⁵⁄</a:t>
                      </a:r>
                      <a:r>
                        <a:rPr lang="cs-CZ" sz="2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Palatino Linotype"/>
                        </a:rPr>
                        <a:t>₄</a:t>
                      </a:r>
                      <a:endParaRPr lang="cs-CZ" sz="2400" b="1" i="0" u="none" strike="noStrike" dirty="0" smtClean="0">
                        <a:solidFill>
                          <a:srgbClr val="FFFF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24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24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grpSp>
        <p:nvGrpSpPr>
          <p:cNvPr id="15" name="Skupina 14"/>
          <p:cNvGrpSpPr/>
          <p:nvPr/>
        </p:nvGrpSpPr>
        <p:grpSpPr>
          <a:xfrm>
            <a:off x="179512" y="2974223"/>
            <a:ext cx="1258704" cy="2294039"/>
            <a:chOff x="321821" y="1495000"/>
            <a:chExt cx="1225843" cy="2294039"/>
          </a:xfrm>
        </p:grpSpPr>
        <p:sp>
          <p:nvSpPr>
            <p:cNvPr id="28" name="Zaoblený obdélník 27"/>
            <p:cNvSpPr/>
            <p:nvPr/>
          </p:nvSpPr>
          <p:spPr>
            <a:xfrm>
              <a:off x="321821" y="1495000"/>
              <a:ext cx="849495" cy="764680"/>
            </a:xfrm>
            <a:prstGeom prst="roundRect">
              <a:avLst/>
            </a:prstGeom>
            <a:noFill/>
            <a:ln>
              <a:solidFill>
                <a:srgbClr val="045C0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cs-CZ" sz="1600" b="1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nová báze</a:t>
              </a:r>
              <a:endParaRPr lang="cs-CZ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30" name="Přímá spojnice se šipkou 29"/>
            <p:cNvCxnSpPr>
              <a:stCxn id="28" idx="2"/>
            </p:cNvCxnSpPr>
            <p:nvPr/>
          </p:nvCxnSpPr>
          <p:spPr>
            <a:xfrm>
              <a:off x="746569" y="2259680"/>
              <a:ext cx="0" cy="1147020"/>
            </a:xfrm>
            <a:prstGeom prst="straightConnector1">
              <a:avLst/>
            </a:prstGeom>
            <a:ln w="28575">
              <a:solidFill>
                <a:srgbClr val="045C04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Přímá spojnice se šipkou 31"/>
            <p:cNvCxnSpPr/>
            <p:nvPr/>
          </p:nvCxnSpPr>
          <p:spPr>
            <a:xfrm flipV="1">
              <a:off x="746569" y="2924944"/>
              <a:ext cx="801095" cy="481755"/>
            </a:xfrm>
            <a:prstGeom prst="straightConnector1">
              <a:avLst/>
            </a:prstGeom>
            <a:ln w="28575">
              <a:solidFill>
                <a:srgbClr val="045C04"/>
              </a:solidFill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Přímá spojnice se šipkou 32"/>
            <p:cNvCxnSpPr/>
            <p:nvPr/>
          </p:nvCxnSpPr>
          <p:spPr>
            <a:xfrm>
              <a:off x="746569" y="3406699"/>
              <a:ext cx="801095" cy="382340"/>
            </a:xfrm>
            <a:prstGeom prst="straightConnector1">
              <a:avLst/>
            </a:prstGeom>
            <a:ln w="28575">
              <a:solidFill>
                <a:srgbClr val="045C04"/>
              </a:solidFill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Přímá spojnice se šipkou 33"/>
            <p:cNvCxnSpPr/>
            <p:nvPr/>
          </p:nvCxnSpPr>
          <p:spPr>
            <a:xfrm flipV="1">
              <a:off x="789872" y="3349352"/>
              <a:ext cx="757792" cy="57348"/>
            </a:xfrm>
            <a:prstGeom prst="straightConnector1">
              <a:avLst/>
            </a:prstGeom>
            <a:ln w="28575">
              <a:solidFill>
                <a:srgbClr val="045C04"/>
              </a:solidFill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" name="Zaoblený obdélník 10"/>
          <p:cNvSpPr/>
          <p:nvPr/>
        </p:nvSpPr>
        <p:spPr>
          <a:xfrm>
            <a:off x="5436096" y="6288449"/>
            <a:ext cx="3600400" cy="432048"/>
          </a:xfrm>
          <a:prstGeom prst="roundRect">
            <a:avLst/>
          </a:prstGeom>
          <a:noFill/>
          <a:ln>
            <a:solidFill>
              <a:srgbClr val="045C0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ž</a:t>
            </a:r>
            <a:r>
              <a:rPr lang="cs-CZ" sz="1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ádné záporné  </a:t>
            </a:r>
            <a:r>
              <a:rPr lang="cs-CZ" sz="1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</a:t>
            </a:r>
            <a:r>
              <a:rPr lang="cs-CZ" sz="1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konec výpočtů</a:t>
            </a:r>
            <a:endParaRPr lang="cs-CZ" sz="16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" name="Přímá spojnice 5"/>
          <p:cNvCxnSpPr/>
          <p:nvPr/>
        </p:nvCxnSpPr>
        <p:spPr>
          <a:xfrm flipH="1">
            <a:off x="2987824" y="6698046"/>
            <a:ext cx="2448272" cy="0"/>
          </a:xfrm>
          <a:prstGeom prst="line">
            <a:avLst/>
          </a:prstGeom>
          <a:ln w="28575">
            <a:solidFill>
              <a:srgbClr val="045C0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nice se šipkou 11"/>
          <p:cNvCxnSpPr/>
          <p:nvPr/>
        </p:nvCxnSpPr>
        <p:spPr>
          <a:xfrm flipV="1">
            <a:off x="2987824" y="6408000"/>
            <a:ext cx="0" cy="288000"/>
          </a:xfrm>
          <a:prstGeom prst="straightConnector1">
            <a:avLst/>
          </a:prstGeom>
          <a:ln w="28575">
            <a:solidFill>
              <a:srgbClr val="045C04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Přímá spojnice se šipkou 18"/>
          <p:cNvCxnSpPr/>
          <p:nvPr/>
        </p:nvCxnSpPr>
        <p:spPr>
          <a:xfrm flipV="1">
            <a:off x="3563888" y="6408000"/>
            <a:ext cx="0" cy="288000"/>
          </a:xfrm>
          <a:prstGeom prst="straightConnector1">
            <a:avLst/>
          </a:prstGeom>
          <a:ln w="28575">
            <a:solidFill>
              <a:srgbClr val="045C04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Přímá spojnice se šipkou 19"/>
          <p:cNvCxnSpPr/>
          <p:nvPr/>
        </p:nvCxnSpPr>
        <p:spPr>
          <a:xfrm flipV="1">
            <a:off x="4067944" y="6408000"/>
            <a:ext cx="0" cy="288000"/>
          </a:xfrm>
          <a:prstGeom prst="straightConnector1">
            <a:avLst/>
          </a:prstGeom>
          <a:ln w="28575">
            <a:solidFill>
              <a:srgbClr val="045C04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Přímá spojnice se šipkou 20"/>
          <p:cNvCxnSpPr/>
          <p:nvPr/>
        </p:nvCxnSpPr>
        <p:spPr>
          <a:xfrm flipV="1">
            <a:off x="4572000" y="6410046"/>
            <a:ext cx="0" cy="288000"/>
          </a:xfrm>
          <a:prstGeom prst="straightConnector1">
            <a:avLst/>
          </a:prstGeom>
          <a:ln w="28575">
            <a:solidFill>
              <a:srgbClr val="045C04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Přímá spojnice se šipkou 21"/>
          <p:cNvCxnSpPr/>
          <p:nvPr/>
        </p:nvCxnSpPr>
        <p:spPr>
          <a:xfrm flipV="1">
            <a:off x="5148064" y="6408000"/>
            <a:ext cx="0" cy="288000"/>
          </a:xfrm>
          <a:prstGeom prst="straightConnector1">
            <a:avLst/>
          </a:prstGeom>
          <a:ln w="28575">
            <a:solidFill>
              <a:srgbClr val="045C04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29404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/>
          <p:cNvSpPr txBox="1"/>
          <p:nvPr/>
        </p:nvSpPr>
        <p:spPr>
          <a:xfrm>
            <a:off x="877888" y="188640"/>
            <a:ext cx="734481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Druhý krok v s-tabulce</a:t>
            </a:r>
            <a:endParaRPr lang="cs-CZ" sz="48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7085059"/>
              </p:ext>
            </p:extLst>
          </p:nvPr>
        </p:nvGraphicFramePr>
        <p:xfrm>
          <a:off x="1453950" y="1019637"/>
          <a:ext cx="6192689" cy="54268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21277"/>
                <a:gridCol w="684282"/>
                <a:gridCol w="497660"/>
                <a:gridCol w="532611"/>
                <a:gridCol w="524916"/>
                <a:gridCol w="559866"/>
                <a:gridCol w="559866"/>
                <a:gridCol w="787210"/>
                <a:gridCol w="1425001"/>
              </a:tblGrid>
              <a:tr h="361581">
                <a:tc rowSpan="2" gridSpan="2">
                  <a:txBody>
                    <a:bodyPr/>
                    <a:lstStyle/>
                    <a:p>
                      <a:pPr algn="ctr" fontAlgn="ctr"/>
                      <a:endParaRPr lang="cs-CZ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x</a:t>
                      </a:r>
                      <a:r>
                        <a:rPr lang="cs-CZ" sz="2400" b="1" u="none" strike="noStrike" baseline="-25000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cs-CZ" sz="2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x</a:t>
                      </a:r>
                      <a:r>
                        <a:rPr lang="cs-CZ" sz="2400" b="1" u="none" strike="noStrike" baseline="-25000" dirty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cs-CZ" sz="2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x</a:t>
                      </a:r>
                      <a:r>
                        <a:rPr lang="cs-CZ" sz="2400" b="1" u="none" strike="noStrike" baseline="-25000" dirty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cs-CZ" sz="2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x</a:t>
                      </a:r>
                      <a:r>
                        <a:rPr lang="cs-CZ" sz="2400" b="1" u="none" strike="noStrike" baseline="-25000" dirty="0" smtClean="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r>
                        <a:rPr lang="cs-CZ" sz="2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2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x</a:t>
                      </a:r>
                      <a:r>
                        <a:rPr lang="cs-CZ" sz="2400" b="1" u="none" strike="noStrike" baseline="-25000" dirty="0" smtClean="0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endParaRPr lang="cs-CZ" sz="2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cs-CZ" sz="2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P</a:t>
                      </a:r>
                      <a:endParaRPr lang="cs-CZ" sz="2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24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37588">
                <a:tc gridSpan="2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4</a:t>
                      </a:r>
                      <a:endParaRPr lang="cs-CZ" sz="24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7</a:t>
                      </a:r>
                      <a:endParaRPr lang="cs-CZ" sz="24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0</a:t>
                      </a:r>
                      <a:endParaRPr lang="cs-CZ" sz="24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0</a:t>
                      </a:r>
                      <a:endParaRPr lang="cs-CZ" sz="24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0</a:t>
                      </a:r>
                      <a:endParaRPr lang="cs-CZ" sz="24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24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47261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x</a:t>
                      </a:r>
                      <a:r>
                        <a:rPr lang="cs-CZ" sz="2400" b="1" u="none" strike="noStrike" baseline="-25000" dirty="0" smtClean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cs-CZ" sz="2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0</a:t>
                      </a:r>
                      <a:endParaRPr lang="cs-CZ" sz="24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3200" b="1" i="0" u="none" strike="noStrike" dirty="0" smtClean="0">
                          <a:solidFill>
                            <a:srgbClr val="FFFF00"/>
                          </a:solidFill>
                          <a:effectLst/>
                          <a:latin typeface="+mn-lt"/>
                        </a:rPr>
                        <a:t>⁵⁄₃</a:t>
                      </a:r>
                      <a:endParaRPr lang="cs-CZ" sz="3200" b="1" i="0" u="none" strike="noStrike" dirty="0">
                        <a:solidFill>
                          <a:srgbClr val="FFFF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3200" b="1" i="0" u="none" strike="noStrike" dirty="0" smtClean="0">
                          <a:solidFill>
                            <a:srgbClr val="FFFF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cs-CZ" sz="3200" b="1" i="0" u="none" strike="noStrike" dirty="0">
                        <a:solidFill>
                          <a:srgbClr val="FFFF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3200" b="1" i="0" u="none" strike="noStrike" dirty="0" smtClean="0">
                          <a:solidFill>
                            <a:srgbClr val="FFFF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cs-CZ" sz="3200" b="1" i="0" u="none" strike="noStrike" dirty="0">
                        <a:solidFill>
                          <a:srgbClr val="FFFF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cs-CZ" sz="3200" b="1" i="0" u="none" strike="noStrike" kern="1200" dirty="0" smtClean="0">
                          <a:solidFill>
                            <a:srgbClr val="FFFF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-⅓</a:t>
                      </a:r>
                      <a:endParaRPr lang="cs-CZ" sz="3200" b="1" i="0" u="none" strike="noStrike" kern="1200" dirty="0">
                        <a:solidFill>
                          <a:srgbClr val="FFFF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3200" b="1" i="0" u="none" strike="noStrike" dirty="0" smtClean="0">
                          <a:solidFill>
                            <a:srgbClr val="FFFF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cs-CZ" sz="3200" b="1" i="0" u="none" strike="noStrike" dirty="0">
                        <a:solidFill>
                          <a:srgbClr val="FFFF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3200" b="1" i="0" u="none" strike="noStrike" dirty="0" smtClean="0">
                          <a:solidFill>
                            <a:srgbClr val="FFFF00"/>
                          </a:solidFill>
                          <a:effectLst/>
                          <a:latin typeface="+mn-lt"/>
                        </a:rPr>
                        <a:t>8</a:t>
                      </a:r>
                      <a:endParaRPr lang="cs-CZ" sz="3200" b="1" i="0" u="none" strike="noStrike" dirty="0">
                        <a:solidFill>
                          <a:srgbClr val="FFFF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24/5 = 4,8</a:t>
                      </a:r>
                      <a:endParaRPr lang="cs-CZ" sz="2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0070C0">
                        <a:alpha val="25000"/>
                      </a:srgbClr>
                    </a:solidFill>
                  </a:tcPr>
                </a:tc>
              </a:tr>
              <a:tr h="447261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x</a:t>
                      </a:r>
                      <a:r>
                        <a:rPr lang="cs-CZ" sz="2400" b="1" u="none" strike="noStrike" baseline="-25000" dirty="0" smtClean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cs-CZ" sz="2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7</a:t>
                      </a:r>
                      <a:endParaRPr lang="cs-CZ" sz="24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cs-CZ" sz="3200" b="1" i="0" u="none" strike="noStrike" kern="1200" dirty="0" smtClean="0">
                          <a:solidFill>
                            <a:srgbClr val="FFFF00"/>
                          </a:solidFill>
                          <a:effectLst/>
                          <a:latin typeface="Palatino Linotype"/>
                          <a:ea typeface="+mn-ea"/>
                          <a:cs typeface="+mn-cs"/>
                        </a:rPr>
                        <a:t>⅓</a:t>
                      </a:r>
                      <a:endParaRPr lang="cs-CZ" sz="3200" b="1" i="0" u="none" strike="noStrike" kern="1200" dirty="0">
                        <a:solidFill>
                          <a:srgbClr val="FFFF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3200" b="1" i="0" u="none" strike="noStrike" dirty="0" smtClean="0">
                          <a:solidFill>
                            <a:srgbClr val="FFFF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cs-CZ" sz="3200" b="1" i="0" u="none" strike="noStrike" dirty="0">
                        <a:solidFill>
                          <a:srgbClr val="FFFF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3200" b="1" i="0" u="none" strike="noStrike" dirty="0" smtClean="0">
                          <a:solidFill>
                            <a:srgbClr val="FFFF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cs-CZ" sz="3200" b="1" i="0" u="none" strike="noStrike" dirty="0">
                        <a:solidFill>
                          <a:srgbClr val="FFFF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cs-CZ" sz="3200" b="1" i="0" u="none" strike="noStrike" kern="1200" dirty="0" smtClean="0">
                          <a:solidFill>
                            <a:srgbClr val="FFFF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⅓</a:t>
                      </a:r>
                      <a:endParaRPr lang="cs-CZ" sz="3200" b="1" i="0" u="none" strike="noStrike" kern="1200" dirty="0">
                        <a:solidFill>
                          <a:srgbClr val="FFFF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3200" b="1" i="0" u="none" strike="noStrike" dirty="0" smtClean="0">
                          <a:solidFill>
                            <a:srgbClr val="FFFF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cs-CZ" sz="3200" b="1" i="0" u="none" strike="noStrike" dirty="0">
                        <a:solidFill>
                          <a:srgbClr val="FFFF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3200" b="1" i="0" u="none" strike="noStrike" dirty="0" smtClean="0">
                          <a:solidFill>
                            <a:srgbClr val="FFFF00"/>
                          </a:solidFill>
                          <a:effectLst/>
                          <a:latin typeface="+mn-lt"/>
                        </a:rPr>
                        <a:t>8</a:t>
                      </a:r>
                      <a:endParaRPr lang="cs-CZ" sz="3200" b="1" i="0" u="none" strike="noStrike" dirty="0">
                        <a:solidFill>
                          <a:srgbClr val="FFFF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24</a:t>
                      </a:r>
                      <a:endParaRPr lang="cs-CZ" sz="2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0070C0">
                        <a:alpha val="25000"/>
                      </a:srgbClr>
                    </a:solidFill>
                  </a:tcPr>
                </a:tc>
              </a:tr>
              <a:tr h="447261"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x</a:t>
                      </a:r>
                      <a:r>
                        <a:rPr lang="cs-CZ" sz="2400" b="1" u="none" strike="noStrike" baseline="-25000" dirty="0" smtClean="0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endParaRPr lang="cs-CZ" sz="2400" b="1" i="0" u="none" strike="noStrike" dirty="0" smtClean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1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0</a:t>
                      </a:r>
                      <a:endParaRPr lang="cs-CZ" sz="2400" b="1" i="0" u="none" strike="noStrike" dirty="0" smtClean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cs-CZ" sz="3200" b="1" i="0" u="none" strike="noStrike" kern="1200" dirty="0" smtClean="0">
                          <a:solidFill>
                            <a:srgbClr val="7E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⁴⁄₃</a:t>
                      </a:r>
                      <a:endParaRPr lang="cs-CZ" sz="3200" b="1" i="0" u="none" strike="noStrike" kern="1200" dirty="0">
                        <a:solidFill>
                          <a:srgbClr val="7E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3200" b="1" i="0" u="none" strike="noStrike" dirty="0" smtClean="0">
                          <a:solidFill>
                            <a:srgbClr val="FFFF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cs-CZ" sz="3200" b="1" i="0" u="none" strike="noStrike" dirty="0">
                        <a:solidFill>
                          <a:srgbClr val="FFFF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3200" b="1" i="0" u="none" strike="noStrike" dirty="0" smtClean="0">
                          <a:solidFill>
                            <a:srgbClr val="FFFF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cs-CZ" sz="3200" b="1" i="0" u="none" strike="noStrike" dirty="0">
                        <a:solidFill>
                          <a:srgbClr val="FFFF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3200" b="1" i="0" u="none" strike="noStrike" dirty="0" smtClean="0">
                          <a:solidFill>
                            <a:srgbClr val="FFFF00"/>
                          </a:solidFill>
                          <a:effectLst/>
                          <a:latin typeface="+mn-lt"/>
                        </a:rPr>
                        <a:t>-⅔</a:t>
                      </a:r>
                      <a:endParaRPr lang="cs-CZ" sz="3200" b="1" i="0" u="none" strike="noStrike" dirty="0">
                        <a:solidFill>
                          <a:srgbClr val="FFFF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3200" b="1" i="0" u="none" strike="noStrike" dirty="0" smtClean="0">
                          <a:solidFill>
                            <a:srgbClr val="FFFF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cs-CZ" sz="3200" b="1" i="0" u="none" strike="noStrike" dirty="0">
                        <a:solidFill>
                          <a:srgbClr val="FFFF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3200" b="1" i="0" u="none" strike="noStrike" dirty="0" smtClean="0">
                          <a:solidFill>
                            <a:srgbClr val="FFFF00"/>
                          </a:solidFill>
                          <a:effectLst/>
                          <a:latin typeface="+mn-lt"/>
                        </a:rPr>
                        <a:t>4</a:t>
                      </a:r>
                      <a:endParaRPr lang="cs-CZ" sz="3200" b="1" i="0" u="none" strike="noStrike" dirty="0">
                        <a:solidFill>
                          <a:srgbClr val="FFFF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 3</a:t>
                      </a:r>
                      <a:endParaRPr lang="cs-CZ" sz="2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0070C0">
                        <a:alpha val="25000"/>
                      </a:srgbClr>
                    </a:solidFill>
                  </a:tcPr>
                </a:tc>
              </a:tr>
              <a:tr h="402801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cs-CZ" sz="20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úč. </a:t>
                      </a:r>
                      <a:r>
                        <a:rPr lang="cs-CZ" sz="2000" b="1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fce</a:t>
                      </a:r>
                      <a:endParaRPr lang="cs-CZ" sz="20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⁷⁄₃</a:t>
                      </a:r>
                      <a:endParaRPr lang="cs-CZ" sz="2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7</a:t>
                      </a:r>
                      <a:endParaRPr lang="cs-CZ" sz="2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cs-CZ" sz="2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⁷⁄₃</a:t>
                      </a:r>
                      <a:endParaRPr lang="cs-CZ" sz="2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56</a:t>
                      </a:r>
                      <a:endParaRPr lang="cs-CZ" sz="2400" b="1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FFE0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24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30073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cs-CZ" sz="2000" b="1" u="none" strike="noStrike" dirty="0" err="1" smtClean="0">
                          <a:solidFill>
                            <a:schemeClr val="tx1"/>
                          </a:solidFill>
                          <a:effectLst/>
                        </a:rPr>
                        <a:t>opt</a:t>
                      </a:r>
                      <a:r>
                        <a:rPr lang="cs-CZ" sz="20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. </a:t>
                      </a:r>
                      <a:r>
                        <a:rPr lang="cs-CZ" sz="2000" b="1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krit</a:t>
                      </a:r>
                      <a:r>
                        <a:rPr lang="cs-CZ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.</a:t>
                      </a:r>
                      <a:endParaRPr lang="cs-CZ" sz="20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‒</a:t>
                      </a:r>
                      <a:r>
                        <a:rPr lang="cs-CZ" sz="2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⁵⁄₃</a:t>
                      </a:r>
                      <a:endParaRPr lang="cs-CZ" sz="2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cs-CZ" sz="2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cs-CZ" sz="2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⁷⁄₃</a:t>
                      </a:r>
                      <a:endParaRPr lang="cs-CZ" sz="2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cs-CZ" sz="2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24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24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30073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x</a:t>
                      </a:r>
                      <a:r>
                        <a:rPr lang="cs-CZ" sz="2400" b="1" u="none" strike="noStrike" baseline="-25000" dirty="0" smtClean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cs-CZ" sz="2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0</a:t>
                      </a:r>
                      <a:endParaRPr lang="cs-CZ" sz="24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3200" b="1" i="0" u="none" strike="noStrike" dirty="0" smtClean="0">
                          <a:solidFill>
                            <a:srgbClr val="FFFF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cs-CZ" sz="3200" b="1" i="0" u="none" strike="noStrike" dirty="0">
                        <a:solidFill>
                          <a:srgbClr val="FFFF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3200" b="1" i="0" u="none" strike="noStrike" dirty="0" smtClean="0">
                          <a:solidFill>
                            <a:srgbClr val="FFFF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cs-CZ" sz="3200" b="1" i="0" u="none" strike="noStrike" dirty="0">
                        <a:solidFill>
                          <a:srgbClr val="FFFF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3200" b="1" i="0" u="none" strike="noStrike" dirty="0" smtClean="0">
                          <a:solidFill>
                            <a:srgbClr val="FFFF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cs-CZ" sz="3200" b="1" i="0" u="none" strike="noStrike" dirty="0">
                        <a:solidFill>
                          <a:srgbClr val="FFFF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cs-CZ" sz="3200" b="1" i="0" u="none" strike="noStrike" kern="1200" dirty="0" smtClean="0">
                          <a:solidFill>
                            <a:srgbClr val="FFFF00"/>
                          </a:solidFill>
                          <a:effectLst/>
                          <a:latin typeface="Palatino Linotype"/>
                          <a:ea typeface="+mn-ea"/>
                          <a:cs typeface="+mn-cs"/>
                        </a:rPr>
                        <a:t>½</a:t>
                      </a:r>
                      <a:endParaRPr lang="cs-CZ" sz="3200" b="1" i="0" u="none" strike="noStrike" kern="1200" dirty="0">
                        <a:solidFill>
                          <a:srgbClr val="FFFF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3200" b="1" i="0" u="none" strike="noStrike" dirty="0" smtClean="0">
                          <a:solidFill>
                            <a:srgbClr val="FFFF00"/>
                          </a:solidFill>
                          <a:effectLst/>
                          <a:latin typeface="+mn-lt"/>
                        </a:rPr>
                        <a:t>-⁵⁄</a:t>
                      </a:r>
                      <a:r>
                        <a:rPr lang="cs-CZ" sz="3200" b="1" i="0" u="none" strike="noStrike" dirty="0" smtClean="0">
                          <a:solidFill>
                            <a:srgbClr val="FFFF00"/>
                          </a:solidFill>
                          <a:effectLst/>
                          <a:latin typeface="Palatino Linotype"/>
                        </a:rPr>
                        <a:t>₄</a:t>
                      </a:r>
                      <a:endParaRPr lang="cs-CZ" sz="3200" b="1" i="0" u="none" strike="noStrike" dirty="0">
                        <a:solidFill>
                          <a:srgbClr val="FFFF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3200" b="1" i="0" u="none" strike="noStrike" dirty="0" smtClean="0">
                          <a:solidFill>
                            <a:srgbClr val="FFFF00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cs-CZ" sz="3200" b="1" i="0" u="none" strike="noStrike" dirty="0">
                        <a:solidFill>
                          <a:srgbClr val="FFFF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2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0070C0">
                        <a:alpha val="40000"/>
                      </a:srgbClr>
                    </a:solidFill>
                  </a:tcPr>
                </a:tc>
              </a:tr>
              <a:tr h="430073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x</a:t>
                      </a:r>
                      <a:r>
                        <a:rPr lang="cs-CZ" sz="2400" b="1" u="none" strike="noStrike" baseline="-25000" dirty="0" smtClean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cs-CZ" sz="2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7</a:t>
                      </a:r>
                      <a:endParaRPr lang="cs-CZ" sz="24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cs-CZ" sz="3200" b="1" i="0" u="none" strike="noStrike" kern="1200" dirty="0" smtClean="0">
                          <a:solidFill>
                            <a:srgbClr val="FFFF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lang="cs-CZ" sz="3200" b="1" i="0" u="none" strike="noStrike" kern="1200" dirty="0">
                        <a:solidFill>
                          <a:srgbClr val="FFFF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3200" b="1" i="0" u="none" strike="noStrike" dirty="0" smtClean="0">
                          <a:solidFill>
                            <a:srgbClr val="FFFF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cs-CZ" sz="3200" b="1" i="0" u="none" strike="noStrike" dirty="0">
                        <a:solidFill>
                          <a:srgbClr val="FFFF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3200" b="1" i="0" u="none" strike="noStrike" dirty="0" smtClean="0">
                          <a:solidFill>
                            <a:srgbClr val="FFFF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cs-CZ" sz="3200" b="1" i="0" u="none" strike="noStrike" dirty="0">
                        <a:solidFill>
                          <a:srgbClr val="FFFF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3200" b="1" i="0" u="none" strike="noStrike" kern="1200" dirty="0" smtClean="0">
                          <a:solidFill>
                            <a:srgbClr val="FFFF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½</a:t>
                      </a: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3200" b="1" i="0" u="none" strike="noStrike" dirty="0" smtClean="0">
                          <a:solidFill>
                            <a:srgbClr val="FFFF00"/>
                          </a:solidFill>
                          <a:effectLst/>
                          <a:latin typeface="+mn-lt"/>
                        </a:rPr>
                        <a:t>-</a:t>
                      </a:r>
                      <a:r>
                        <a:rPr lang="cs-CZ" sz="3200" b="1" i="0" u="none" strike="noStrike" dirty="0" smtClean="0">
                          <a:solidFill>
                            <a:srgbClr val="FFFF00"/>
                          </a:solidFill>
                          <a:effectLst/>
                          <a:latin typeface="Palatino Linotype"/>
                        </a:rPr>
                        <a:t>¼</a:t>
                      </a:r>
                      <a:endParaRPr lang="cs-CZ" sz="3200" b="1" i="0" u="none" strike="noStrike" dirty="0">
                        <a:solidFill>
                          <a:srgbClr val="FFFF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3200" b="1" i="0" u="none" strike="noStrike" dirty="0" smtClean="0">
                          <a:solidFill>
                            <a:srgbClr val="045C04"/>
                          </a:solidFill>
                          <a:effectLst/>
                          <a:latin typeface="+mn-lt"/>
                        </a:rPr>
                        <a:t>7</a:t>
                      </a:r>
                      <a:endParaRPr lang="cs-CZ" sz="3200" b="1" i="0" u="none" strike="noStrike" dirty="0">
                        <a:solidFill>
                          <a:srgbClr val="045C04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2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0070C0">
                        <a:alpha val="40000"/>
                      </a:srgbClr>
                    </a:solidFill>
                  </a:tcPr>
                </a:tc>
              </a:tr>
              <a:tr h="430073"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x</a:t>
                      </a:r>
                      <a:r>
                        <a:rPr lang="cs-CZ" sz="2400" b="1" u="none" strike="noStrike" baseline="-25000" dirty="0" smtClean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cs-CZ" sz="2400" b="1" i="0" u="none" strike="noStrike" dirty="0" smtClean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1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4</a:t>
                      </a:r>
                      <a:endParaRPr lang="cs-CZ" sz="2400" b="1" i="0" u="none" strike="noStrike" dirty="0" smtClean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cs-CZ" sz="3200" b="1" i="0" u="none" strike="noStrike" kern="1200" dirty="0" smtClean="0">
                          <a:solidFill>
                            <a:srgbClr val="FFFF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cs-CZ" sz="3200" b="1" i="0" u="none" strike="noStrike" kern="1200" dirty="0">
                        <a:solidFill>
                          <a:srgbClr val="FFFF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3200" b="1" i="0" u="none" strike="noStrike" dirty="0" smtClean="0">
                          <a:solidFill>
                            <a:srgbClr val="FFFF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cs-CZ" sz="3200" b="1" i="0" u="none" strike="noStrike" dirty="0">
                        <a:solidFill>
                          <a:srgbClr val="FFFF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3200" b="1" i="0" u="none" strike="noStrike" dirty="0" smtClean="0">
                          <a:solidFill>
                            <a:srgbClr val="FFFF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cs-CZ" sz="3200" b="1" i="0" u="none" strike="noStrike" dirty="0">
                        <a:solidFill>
                          <a:srgbClr val="FFFF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3200" b="1" i="0" u="none" strike="noStrike" dirty="0" smtClean="0">
                          <a:solidFill>
                            <a:srgbClr val="FFFF00"/>
                          </a:solidFill>
                          <a:effectLst/>
                          <a:latin typeface="+mn-lt"/>
                        </a:rPr>
                        <a:t>-</a:t>
                      </a:r>
                      <a:r>
                        <a:rPr lang="cs-CZ" sz="3200" b="1" i="0" u="none" strike="noStrike" kern="1200" dirty="0" smtClean="0">
                          <a:solidFill>
                            <a:srgbClr val="FFFF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½</a:t>
                      </a: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3200" b="1" i="0" u="none" strike="noStrike" dirty="0" smtClean="0">
                          <a:solidFill>
                            <a:srgbClr val="FFFF00"/>
                          </a:solidFill>
                          <a:effectLst/>
                          <a:latin typeface="Palatino Linotype"/>
                        </a:rPr>
                        <a:t>¾</a:t>
                      </a:r>
                      <a:endParaRPr lang="cs-CZ" sz="3200" b="1" i="0" u="none" strike="noStrike" dirty="0">
                        <a:solidFill>
                          <a:srgbClr val="FFFF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3200" b="1" i="0" u="none" strike="noStrike" dirty="0" smtClean="0">
                          <a:solidFill>
                            <a:srgbClr val="045C04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cs-CZ" sz="3200" b="1" i="0" u="none" strike="noStrike" dirty="0">
                        <a:solidFill>
                          <a:srgbClr val="045C04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2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0070C0">
                        <a:alpha val="40000"/>
                      </a:srgbClr>
                    </a:solidFill>
                  </a:tcPr>
                </a:tc>
              </a:tr>
              <a:tr h="430073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cs-CZ" sz="20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úč. </a:t>
                      </a:r>
                      <a:r>
                        <a:rPr lang="cs-CZ" sz="2000" b="1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fce</a:t>
                      </a:r>
                      <a:endParaRPr lang="cs-CZ" sz="20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</a:t>
                      </a:r>
                      <a:endParaRPr lang="cs-CZ" sz="2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7</a:t>
                      </a:r>
                      <a:endParaRPr lang="cs-CZ" sz="2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cs-CZ" sz="2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Palatino Linotype"/>
                        </a:rPr>
                        <a:t>³⁄₂</a:t>
                      </a:r>
                      <a:endParaRPr lang="cs-CZ" sz="2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⁵⁄</a:t>
                      </a:r>
                      <a:r>
                        <a:rPr lang="cs-CZ" sz="2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Palatino Linotype"/>
                        </a:rPr>
                        <a:t>₄</a:t>
                      </a:r>
                      <a:endParaRPr lang="cs-CZ" sz="2400" b="1" i="0" u="none" strike="noStrike" dirty="0" smtClean="0">
                        <a:solidFill>
                          <a:srgbClr val="FFFF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61</a:t>
                      </a:r>
                      <a:endParaRPr lang="cs-CZ" sz="2400" b="1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FFE0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24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30073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cs-CZ" sz="2000" b="1" u="none" strike="noStrike" dirty="0" err="1" smtClean="0">
                          <a:solidFill>
                            <a:schemeClr val="tx1"/>
                          </a:solidFill>
                          <a:effectLst/>
                        </a:rPr>
                        <a:t>opt</a:t>
                      </a:r>
                      <a:r>
                        <a:rPr lang="cs-CZ" sz="20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. </a:t>
                      </a:r>
                      <a:r>
                        <a:rPr lang="cs-CZ" sz="2000" b="1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krit</a:t>
                      </a:r>
                      <a:r>
                        <a:rPr lang="cs-CZ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.</a:t>
                      </a:r>
                      <a:endParaRPr lang="cs-CZ" sz="20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cs-CZ" sz="2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cs-CZ" sz="2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cs-CZ" sz="2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Palatino Linotype"/>
                        </a:rPr>
                        <a:t>³⁄₂</a:t>
                      </a:r>
                      <a:endParaRPr lang="cs-CZ" sz="2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⁵⁄</a:t>
                      </a:r>
                      <a:r>
                        <a:rPr lang="cs-CZ" sz="2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Palatino Linotype"/>
                        </a:rPr>
                        <a:t>₄</a:t>
                      </a:r>
                      <a:endParaRPr lang="cs-CZ" sz="2400" b="1" i="0" u="none" strike="noStrike" dirty="0" smtClean="0">
                        <a:solidFill>
                          <a:srgbClr val="FFFF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24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24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grpSp>
        <p:nvGrpSpPr>
          <p:cNvPr id="15" name="Skupina 14"/>
          <p:cNvGrpSpPr/>
          <p:nvPr/>
        </p:nvGrpSpPr>
        <p:grpSpPr>
          <a:xfrm>
            <a:off x="179512" y="2974223"/>
            <a:ext cx="1258704" cy="2294039"/>
            <a:chOff x="321821" y="1495000"/>
            <a:chExt cx="1225843" cy="2294039"/>
          </a:xfrm>
        </p:grpSpPr>
        <p:sp>
          <p:nvSpPr>
            <p:cNvPr id="28" name="Zaoblený obdélník 27"/>
            <p:cNvSpPr/>
            <p:nvPr/>
          </p:nvSpPr>
          <p:spPr>
            <a:xfrm>
              <a:off x="321821" y="1495000"/>
              <a:ext cx="849495" cy="764680"/>
            </a:xfrm>
            <a:prstGeom prst="roundRect">
              <a:avLst/>
            </a:prstGeom>
            <a:noFill/>
            <a:ln>
              <a:solidFill>
                <a:srgbClr val="045C0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cs-CZ" sz="1600" b="1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nová báze</a:t>
              </a:r>
              <a:endParaRPr lang="cs-CZ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30" name="Přímá spojnice se šipkou 29"/>
            <p:cNvCxnSpPr>
              <a:stCxn id="28" idx="2"/>
            </p:cNvCxnSpPr>
            <p:nvPr/>
          </p:nvCxnSpPr>
          <p:spPr>
            <a:xfrm>
              <a:off x="746569" y="2259680"/>
              <a:ext cx="0" cy="1147020"/>
            </a:xfrm>
            <a:prstGeom prst="straightConnector1">
              <a:avLst/>
            </a:prstGeom>
            <a:ln w="28575">
              <a:solidFill>
                <a:srgbClr val="045C04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Přímá spojnice se šipkou 31"/>
            <p:cNvCxnSpPr/>
            <p:nvPr/>
          </p:nvCxnSpPr>
          <p:spPr>
            <a:xfrm flipV="1">
              <a:off x="746569" y="2924944"/>
              <a:ext cx="801095" cy="481755"/>
            </a:xfrm>
            <a:prstGeom prst="straightConnector1">
              <a:avLst/>
            </a:prstGeom>
            <a:ln w="28575">
              <a:solidFill>
                <a:srgbClr val="045C04"/>
              </a:solidFill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Přímá spojnice se šipkou 32"/>
            <p:cNvCxnSpPr/>
            <p:nvPr/>
          </p:nvCxnSpPr>
          <p:spPr>
            <a:xfrm>
              <a:off x="746569" y="3406699"/>
              <a:ext cx="801095" cy="382340"/>
            </a:xfrm>
            <a:prstGeom prst="straightConnector1">
              <a:avLst/>
            </a:prstGeom>
            <a:ln w="28575">
              <a:solidFill>
                <a:srgbClr val="045C04"/>
              </a:solidFill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Přímá spojnice se šipkou 33"/>
            <p:cNvCxnSpPr/>
            <p:nvPr/>
          </p:nvCxnSpPr>
          <p:spPr>
            <a:xfrm flipV="1">
              <a:off x="789872" y="3349352"/>
              <a:ext cx="757792" cy="57348"/>
            </a:xfrm>
            <a:prstGeom prst="straightConnector1">
              <a:avLst/>
            </a:prstGeom>
            <a:ln w="28575">
              <a:solidFill>
                <a:srgbClr val="045C04"/>
              </a:solidFill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Zaoblený obdélník 1"/>
          <p:cNvSpPr/>
          <p:nvPr/>
        </p:nvSpPr>
        <p:spPr>
          <a:xfrm>
            <a:off x="6804248" y="4417197"/>
            <a:ext cx="1944216" cy="1728192"/>
          </a:xfrm>
          <a:prstGeom prst="roundRect">
            <a:avLst/>
          </a:prstGeom>
          <a:solidFill>
            <a:schemeClr val="bg1"/>
          </a:solidFill>
          <a:ln>
            <a:solidFill>
              <a:srgbClr val="045C0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  </a:t>
            </a:r>
          </a:p>
          <a:p>
            <a:pPr algn="ctr"/>
            <a:r>
              <a:rPr lang="cs-CZ" sz="2400" b="1" i="1" dirty="0" smtClean="0">
                <a:solidFill>
                  <a:srgbClr val="045C0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cs-CZ" sz="1600" b="1" baseline="-25000" dirty="0" smtClean="0">
                <a:solidFill>
                  <a:srgbClr val="045C0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cs-CZ" sz="1600" b="1" dirty="0" smtClean="0">
                <a:solidFill>
                  <a:srgbClr val="045C0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b="1" dirty="0" smtClean="0">
                <a:solidFill>
                  <a:srgbClr val="045C0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3</a:t>
            </a:r>
            <a:r>
              <a:rPr lang="cs-CZ" sz="1600" b="1" dirty="0" smtClean="0">
                <a:solidFill>
                  <a:srgbClr val="045C0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cs-CZ" sz="1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cs-CZ" sz="1600" b="1" dirty="0" smtClean="0">
                <a:solidFill>
                  <a:srgbClr val="045C0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cs-CZ" sz="2400" b="1" i="1" dirty="0" smtClean="0">
                <a:solidFill>
                  <a:srgbClr val="045C0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cs-CZ" sz="1600" b="1" baseline="-25000" dirty="0" smtClean="0">
                <a:solidFill>
                  <a:srgbClr val="045C0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cs-CZ" sz="1600" b="1" dirty="0" smtClean="0">
                <a:solidFill>
                  <a:srgbClr val="045C0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b="1" dirty="0" smtClean="0">
                <a:solidFill>
                  <a:srgbClr val="045C0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7</a:t>
            </a:r>
            <a:r>
              <a:rPr lang="cs-CZ" sz="1600" b="1" dirty="0" smtClean="0">
                <a:solidFill>
                  <a:srgbClr val="045C0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cs-CZ" sz="1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má účelová funkce optimální hodnotu  </a:t>
            </a:r>
            <a:r>
              <a:rPr lang="cs-CZ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61</a:t>
            </a:r>
            <a:endParaRPr lang="cs-CZ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4" name="Přímá spojnice se šipkou 3"/>
          <p:cNvCxnSpPr/>
          <p:nvPr/>
        </p:nvCxnSpPr>
        <p:spPr>
          <a:xfrm flipH="1">
            <a:off x="6084168" y="4828575"/>
            <a:ext cx="720080" cy="0"/>
          </a:xfrm>
          <a:prstGeom prst="straightConnector1">
            <a:avLst/>
          </a:prstGeom>
          <a:ln w="28575">
            <a:solidFill>
              <a:srgbClr val="045C04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nice se šipkou 12"/>
          <p:cNvCxnSpPr/>
          <p:nvPr/>
        </p:nvCxnSpPr>
        <p:spPr>
          <a:xfrm flipH="1">
            <a:off x="6084168" y="5301208"/>
            <a:ext cx="720080" cy="0"/>
          </a:xfrm>
          <a:prstGeom prst="straightConnector1">
            <a:avLst/>
          </a:prstGeom>
          <a:ln w="28575">
            <a:solidFill>
              <a:srgbClr val="045C04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nice se šipkou 13"/>
          <p:cNvCxnSpPr/>
          <p:nvPr/>
        </p:nvCxnSpPr>
        <p:spPr>
          <a:xfrm flipH="1">
            <a:off x="6084168" y="5805264"/>
            <a:ext cx="720080" cy="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0068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ovéPole 1"/>
              <p:cNvSpPr txBox="1"/>
              <p:nvPr/>
            </p:nvSpPr>
            <p:spPr>
              <a:xfrm>
                <a:off x="813480" y="764704"/>
                <a:ext cx="7632848" cy="473975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cs-CZ" sz="4800" b="1" dirty="0" smtClean="0">
                    <a:solidFill>
                      <a:srgbClr val="C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Závěr 3:</a:t>
                </a:r>
                <a:endParaRPr lang="cs-CZ" sz="4800" b="1" dirty="0" smtClean="0">
                  <a:solidFill>
                    <a:srgbClr val="C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cs-CZ" sz="3200" b="1" dirty="0" smtClean="0">
                  <a:solidFill>
                    <a:srgbClr val="C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cs-CZ" sz="10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cs-CZ" sz="2800" u="sng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Řešením matematického modelu</a:t>
                </a:r>
                <a:r>
                  <a:rPr lang="cs-CZ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je dvojice čísel</a:t>
                </a:r>
              </a:p>
              <a:p>
                <a:r>
                  <a:rPr lang="cs-CZ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</a:p>
              <a:p>
                <a:pPr algn="ctr"/>
                <a:r>
                  <a:rPr lang="cs-CZ" sz="3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cs-CZ" sz="3600" b="1" i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cs-CZ" sz="3600" b="1" baseline="-25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  <a:r>
                  <a:rPr lang="cs-CZ" sz="36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</a:t>
                </a:r>
                <a:r>
                  <a:rPr lang="cs-CZ" sz="3600" b="1" dirty="0" smtClean="0">
                    <a:solidFill>
                      <a:schemeClr val="tx2">
                        <a:lumMod val="7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3  </a:t>
                </a:r>
                <a:r>
                  <a:rPr lang="cs-CZ" sz="3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  </a:t>
                </a:r>
                <a:r>
                  <a:rPr lang="cs-CZ" sz="3600" b="1" i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cs-CZ" sz="3600" b="1" baseline="-25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cs-CZ" sz="36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</a:t>
                </a:r>
                <a:r>
                  <a:rPr lang="cs-CZ" sz="3600" b="1" dirty="0" smtClean="0">
                    <a:solidFill>
                      <a:schemeClr val="tx2">
                        <a:lumMod val="7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7 </a:t>
                </a:r>
                <a:r>
                  <a:rPr lang="cs-CZ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 </a:t>
                </a:r>
              </a:p>
              <a:p>
                <a:pPr algn="ctr"/>
                <a:endParaRPr lang="cs-CZ" sz="28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cs-CZ" sz="2800" u="sng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Hodnota účelové funkce</a:t>
                </a:r>
                <a:r>
                  <a:rPr lang="cs-CZ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(ta maximální) potom je</a:t>
                </a:r>
              </a:p>
              <a:p>
                <a:endParaRPr lang="cs-CZ" sz="28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3600" b="1" i="1" smtClean="0">
                          <a:solidFill>
                            <a:srgbClr val="FF0000"/>
                          </a:solidFill>
                          <a:latin typeface="Cambria Math"/>
                          <a:cs typeface="Times New Roman" panose="02020603050405020304" pitchFamily="18" charset="0"/>
                        </a:rPr>
                        <m:t>𝒇</m:t>
                      </m:r>
                      <m:d>
                        <m:dPr>
                          <m:ctrlPr>
                            <a:rPr lang="cs-CZ" sz="3600" b="1" i="1" smtClean="0">
                              <a:solidFill>
                                <a:srgbClr val="FF0000"/>
                              </a:solidFill>
                              <a:latin typeface="Cambria Math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m:rPr>
                              <m:nor/>
                            </m:rPr>
                            <a:rPr lang="cs-CZ" sz="3600" b="1" i="0" dirty="0" smtClean="0">
                              <a:solidFill>
                                <a:srgbClr val="002060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3</m:t>
                          </m:r>
                          <m:r>
                            <a:rPr lang="cs-CZ" sz="3600" b="1" i="1" dirty="0" smtClean="0">
                              <a:solidFill>
                                <a:srgbClr val="002060"/>
                              </a:solidFill>
                              <a:latin typeface="Cambria Math"/>
                              <a:cs typeface="Times New Roman" panose="02020603050405020304" pitchFamily="18" charset="0"/>
                            </a:rPr>
                            <m:t> </m:t>
                          </m:r>
                          <m:r>
                            <a:rPr lang="cs-CZ" sz="3600" b="1" i="1" smtClean="0">
                              <a:solidFill>
                                <a:srgbClr val="002060"/>
                              </a:solidFill>
                              <a:latin typeface="Cambria Math"/>
                              <a:cs typeface="Times New Roman" panose="02020603050405020304" pitchFamily="18" charset="0"/>
                            </a:rPr>
                            <m:t>;</m:t>
                          </m:r>
                          <m:r>
                            <a:rPr lang="cs-CZ" sz="3600" b="1" i="1" smtClean="0">
                              <a:solidFill>
                                <a:srgbClr val="002060"/>
                              </a:solidFill>
                              <a:latin typeface="Cambria Math"/>
                              <a:cs typeface="Times New Roman" panose="02020603050405020304" pitchFamily="18" charset="0"/>
                            </a:rPr>
                            <m:t>𝟕</m:t>
                          </m:r>
                        </m:e>
                      </m:d>
                      <m:r>
                        <a:rPr lang="cs-CZ" sz="3600" b="1" i="1" smtClean="0">
                          <a:solidFill>
                            <a:schemeClr val="tx1"/>
                          </a:solidFill>
                          <a:latin typeface="Cambria Math"/>
                          <a:cs typeface="Times New Roman" panose="02020603050405020304" pitchFamily="18" charset="0"/>
                        </a:rPr>
                        <m:t>=</m:t>
                      </m:r>
                      <m:r>
                        <m:rPr>
                          <m:nor/>
                        </m:rPr>
                        <a:rPr lang="cs-CZ" sz="3600" b="1" i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4</m:t>
                      </m:r>
                      <m:r>
                        <m:rPr>
                          <m:nor/>
                        </m:rPr>
                        <a:rPr lang="cs-CZ" sz="3600" b="1" i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.3 + </m:t>
                      </m:r>
                      <m:r>
                        <m:rPr>
                          <m:nor/>
                        </m:rPr>
                        <a:rPr lang="cs-CZ" sz="3600" b="1" i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7</m:t>
                      </m:r>
                      <m:r>
                        <m:rPr>
                          <m:nor/>
                        </m:rPr>
                        <a:rPr lang="cs-CZ" sz="3600" b="1" i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.7 = </m:t>
                      </m:r>
                      <m:r>
                        <a:rPr lang="cs-CZ" sz="3600" b="1" i="1" dirty="0" smtClean="0">
                          <a:solidFill>
                            <a:srgbClr val="FF0000"/>
                          </a:solidFill>
                          <a:latin typeface="Cambria Math"/>
                          <a:cs typeface="Times New Roman" panose="02020603050405020304" pitchFamily="18" charset="0"/>
                        </a:rPr>
                        <m:t>𝟔𝟏</m:t>
                      </m:r>
                    </m:oMath>
                  </m:oMathPara>
                </a14:m>
                <a:endParaRPr lang="cs-CZ" sz="3600" b="1" dirty="0" smtClean="0">
                  <a:solidFill>
                    <a:schemeClr val="tx2">
                      <a:lumMod val="7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2" name="TextovéPo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3480" y="764704"/>
                <a:ext cx="7632848" cy="4739759"/>
              </a:xfrm>
              <a:prstGeom prst="rect">
                <a:avLst/>
              </a:prstGeom>
              <a:blipFill rotWithShape="1">
                <a:blip r:embed="rId2"/>
                <a:stretch>
                  <a:fillRect l="-1596" t="-2828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10951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813480" y="764704"/>
            <a:ext cx="763284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Závěr celkový:</a:t>
            </a:r>
            <a:endParaRPr lang="cs-CZ" sz="4800" b="1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539552" y="1916832"/>
            <a:ext cx="8136904" cy="36625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Viděli jsme celkem tři modely, každý nám ukázal něco trochu jiného.</a:t>
            </a:r>
          </a:p>
          <a:p>
            <a:endParaRPr lang="cs-CZ" sz="1000" dirty="0" smtClean="0"/>
          </a:p>
          <a:p>
            <a:r>
              <a:rPr lang="cs-CZ" sz="2400" u="sng" dirty="0" smtClean="0"/>
              <a:t>Model č.1</a:t>
            </a:r>
            <a:r>
              <a:rPr lang="cs-CZ" sz="2400" dirty="0" smtClean="0"/>
              <a:t> byl úlohou na maximum se dvěma nerovnicemi.</a:t>
            </a:r>
          </a:p>
          <a:p>
            <a:endParaRPr lang="cs-CZ" sz="1000" dirty="0" smtClean="0"/>
          </a:p>
          <a:p>
            <a:r>
              <a:rPr lang="cs-CZ" sz="2400" u="sng" dirty="0" smtClean="0"/>
              <a:t>Model č.2</a:t>
            </a:r>
            <a:r>
              <a:rPr lang="cs-CZ" sz="2400" dirty="0" smtClean="0"/>
              <a:t> byl úlohou na minimum se dvěma nerovnicemi.</a:t>
            </a:r>
          </a:p>
          <a:p>
            <a:endParaRPr lang="cs-CZ" sz="1000" dirty="0" smtClean="0"/>
          </a:p>
          <a:p>
            <a:r>
              <a:rPr lang="cs-CZ" sz="2400" u="sng" dirty="0" smtClean="0"/>
              <a:t>Model č.3</a:t>
            </a:r>
            <a:r>
              <a:rPr lang="cs-CZ" sz="2400" dirty="0" smtClean="0"/>
              <a:t> byl úlohou na maximum se třemi nerovnicemi.</a:t>
            </a:r>
          </a:p>
          <a:p>
            <a:endParaRPr lang="cs-CZ" sz="1000" dirty="0"/>
          </a:p>
          <a:p>
            <a:r>
              <a:rPr lang="cs-CZ" sz="2400" dirty="0" smtClean="0"/>
              <a:t>Měli jsme možnost sledovat </a:t>
            </a:r>
            <a:r>
              <a:rPr lang="cs-CZ" sz="2400" u="sng" dirty="0" smtClean="0"/>
              <a:t>iterační proces</a:t>
            </a:r>
            <a:r>
              <a:rPr lang="cs-CZ" sz="2400" dirty="0" smtClean="0"/>
              <a:t>, kdy v každém kroku se </a:t>
            </a:r>
            <a:r>
              <a:rPr lang="cs-CZ" sz="2400" u="sng" dirty="0" smtClean="0"/>
              <a:t>změnou báze</a:t>
            </a:r>
            <a:r>
              <a:rPr lang="cs-CZ" sz="2400" dirty="0" smtClean="0"/>
              <a:t> (jednotková matice) došlo ke zlepšení hodnoty </a:t>
            </a:r>
            <a:r>
              <a:rPr lang="cs-CZ" sz="2400" u="sng" dirty="0" smtClean="0"/>
              <a:t>účelové funkce</a:t>
            </a:r>
            <a:r>
              <a:rPr lang="cs-CZ" sz="2400" dirty="0" smtClean="0"/>
              <a:t>.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859107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/>
          <p:cNvSpPr txBox="1"/>
          <p:nvPr/>
        </p:nvSpPr>
        <p:spPr>
          <a:xfrm>
            <a:off x="827584" y="778781"/>
            <a:ext cx="748883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Kanonický tvar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ovéPole 1"/>
              <p:cNvSpPr txBox="1"/>
              <p:nvPr/>
            </p:nvSpPr>
            <p:spPr>
              <a:xfrm>
                <a:off x="2195736" y="2368302"/>
                <a:ext cx="5197577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cs-CZ" sz="3200" b="1" i="1" smtClean="0">
                          <a:solidFill>
                            <a:srgbClr val="0070C0"/>
                          </a:solidFill>
                          <a:latin typeface="Cambria Math"/>
                        </a:rPr>
                        <m:t>𝟒</m:t>
                      </m:r>
                      <m:sSub>
                        <m:sSubPr>
                          <m:ctrlPr>
                            <a:rPr lang="cs-CZ" sz="3200" b="1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cs-CZ" sz="3200" b="1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𝒙</m:t>
                          </m:r>
                        </m:e>
                        <m:sub>
                          <m:r>
                            <a:rPr lang="cs-CZ" sz="3200" b="1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𝟏</m:t>
                          </m:r>
                        </m:sub>
                      </m:sSub>
                      <m:r>
                        <a:rPr lang="cs-CZ" sz="3200" b="1" i="1" smtClean="0">
                          <a:solidFill>
                            <a:srgbClr val="0070C0"/>
                          </a:solidFill>
                          <a:latin typeface="Cambria Math"/>
                        </a:rPr>
                        <m:t>+</m:t>
                      </m:r>
                      <m:r>
                        <a:rPr lang="cs-CZ" sz="3200" b="1" i="1" smtClean="0">
                          <a:solidFill>
                            <a:srgbClr val="0070C0"/>
                          </a:solidFill>
                          <a:latin typeface="Cambria Math"/>
                        </a:rPr>
                        <m:t>𝟔</m:t>
                      </m:r>
                      <m:sSub>
                        <m:sSubPr>
                          <m:ctrlPr>
                            <a:rPr lang="cs-CZ" sz="3200" b="1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cs-CZ" sz="3200" b="1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𝒙</m:t>
                          </m:r>
                        </m:e>
                        <m:sub>
                          <m:r>
                            <a:rPr lang="cs-CZ" sz="3200" b="1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𝟐</m:t>
                          </m:r>
                        </m:sub>
                      </m:sSub>
                      <m:r>
                        <a:rPr lang="cs-CZ" sz="3200" b="1" i="1" smtClean="0">
                          <a:solidFill>
                            <a:srgbClr val="0070C0"/>
                          </a:solidFill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cs-CZ" sz="3200" b="1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cs-CZ" sz="32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𝟏</m:t>
                          </m:r>
                          <m:r>
                            <a:rPr lang="cs-CZ" sz="3200" b="1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𝒙</m:t>
                          </m:r>
                        </m:e>
                        <m:sub>
                          <m:r>
                            <a:rPr lang="cs-CZ" sz="3200" b="1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𝟑</m:t>
                          </m:r>
                        </m:sub>
                      </m:sSub>
                      <m:sSub>
                        <m:sSubPr>
                          <m:ctrlPr>
                            <a:rPr lang="cs-CZ" sz="3200" b="1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cs-CZ" sz="3200" b="1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+</m:t>
                          </m:r>
                          <m:r>
                            <a:rPr lang="cs-CZ" sz="32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𝟎</m:t>
                          </m:r>
                          <m:r>
                            <a:rPr lang="cs-CZ" sz="3200" b="1" i="1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𝒙</m:t>
                          </m:r>
                        </m:e>
                        <m:sub>
                          <m:r>
                            <a:rPr lang="cs-CZ" sz="3200" b="1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𝟒</m:t>
                          </m:r>
                        </m:sub>
                      </m:sSub>
                      <m:r>
                        <a:rPr lang="cs-CZ" sz="3200" b="1" i="1" smtClean="0">
                          <a:solidFill>
                            <a:srgbClr val="0070C0"/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cs-CZ" sz="3200" b="1" i="1" smtClean="0">
                          <a:solidFill>
                            <a:srgbClr val="0070C0"/>
                          </a:solidFill>
                          <a:latin typeface="Cambria Math"/>
                          <a:ea typeface="Cambria Math"/>
                        </a:rPr>
                        <m:t>𝟐𝟒</m:t>
                      </m:r>
                    </m:oMath>
                  </m:oMathPara>
                </a14:m>
                <a:endParaRPr lang="cs-CZ" sz="3200" b="1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2" name="TextovéPo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95736" y="2368302"/>
                <a:ext cx="5197577" cy="584775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ovéPole 3"/>
              <p:cNvSpPr txBox="1"/>
              <p:nvPr/>
            </p:nvSpPr>
            <p:spPr>
              <a:xfrm>
                <a:off x="2195736" y="2869159"/>
                <a:ext cx="5197577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3200" b="1" i="1" smtClean="0">
                          <a:solidFill>
                            <a:srgbClr val="045C04"/>
                          </a:solidFill>
                          <a:latin typeface="Cambria Math"/>
                        </a:rPr>
                        <m:t>𝟒</m:t>
                      </m:r>
                      <m:sSub>
                        <m:sSubPr>
                          <m:ctrlPr>
                            <a:rPr lang="cs-CZ" sz="3200" b="1" i="1">
                              <a:solidFill>
                                <a:srgbClr val="045C04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cs-CZ" sz="3200" b="1" i="1">
                              <a:solidFill>
                                <a:srgbClr val="045C04"/>
                              </a:solidFill>
                              <a:latin typeface="Cambria Math"/>
                            </a:rPr>
                            <m:t>𝒙</m:t>
                          </m:r>
                        </m:e>
                        <m:sub>
                          <m:r>
                            <a:rPr lang="cs-CZ" sz="3200" b="1" i="1">
                              <a:solidFill>
                                <a:srgbClr val="045C04"/>
                              </a:solidFill>
                              <a:latin typeface="Cambria Math"/>
                            </a:rPr>
                            <m:t>𝟏</m:t>
                          </m:r>
                        </m:sub>
                      </m:sSub>
                      <m:r>
                        <a:rPr lang="cs-CZ" sz="3200" b="1" i="1">
                          <a:solidFill>
                            <a:srgbClr val="045C04"/>
                          </a:solidFill>
                          <a:latin typeface="Cambria Math"/>
                        </a:rPr>
                        <m:t>+</m:t>
                      </m:r>
                      <m:r>
                        <a:rPr lang="cs-CZ" sz="3200" b="1" i="1" smtClean="0">
                          <a:solidFill>
                            <a:srgbClr val="045C04"/>
                          </a:solidFill>
                          <a:latin typeface="Cambria Math"/>
                        </a:rPr>
                        <m:t>𝟐</m:t>
                      </m:r>
                      <m:sSub>
                        <m:sSubPr>
                          <m:ctrlPr>
                            <a:rPr lang="cs-CZ" sz="3200" b="1" i="1">
                              <a:solidFill>
                                <a:srgbClr val="045C04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cs-CZ" sz="3200" b="1" i="1">
                              <a:solidFill>
                                <a:srgbClr val="045C04"/>
                              </a:solidFill>
                              <a:latin typeface="Cambria Math"/>
                            </a:rPr>
                            <m:t>𝒙</m:t>
                          </m:r>
                        </m:e>
                        <m:sub>
                          <m:r>
                            <a:rPr lang="cs-CZ" sz="3200" b="1" i="1">
                              <a:solidFill>
                                <a:srgbClr val="045C04"/>
                              </a:solidFill>
                              <a:latin typeface="Cambria Math"/>
                            </a:rPr>
                            <m:t>𝟐</m:t>
                          </m:r>
                        </m:sub>
                      </m:sSub>
                      <m:r>
                        <a:rPr lang="cs-CZ" sz="3200" b="1" i="1" smtClean="0">
                          <a:solidFill>
                            <a:srgbClr val="045C04"/>
                          </a:solidFill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cs-CZ" sz="3200" b="1" i="1">
                              <a:solidFill>
                                <a:srgbClr val="045C04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cs-CZ" sz="32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𝟎</m:t>
                          </m:r>
                          <m:r>
                            <a:rPr lang="cs-CZ" sz="3200" b="1" i="1">
                              <a:solidFill>
                                <a:srgbClr val="045C04"/>
                              </a:solidFill>
                              <a:latin typeface="Cambria Math"/>
                            </a:rPr>
                            <m:t>𝒙</m:t>
                          </m:r>
                        </m:e>
                        <m:sub>
                          <m:r>
                            <a:rPr lang="cs-CZ" sz="3200" b="1" i="1">
                              <a:solidFill>
                                <a:srgbClr val="045C04"/>
                              </a:solidFill>
                              <a:latin typeface="Cambria Math"/>
                            </a:rPr>
                            <m:t>𝟑</m:t>
                          </m:r>
                        </m:sub>
                      </m:sSub>
                      <m:sSub>
                        <m:sSubPr>
                          <m:ctrlPr>
                            <a:rPr lang="cs-CZ" sz="3200" b="1" i="1">
                              <a:solidFill>
                                <a:srgbClr val="045C04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cs-CZ" sz="3200" b="1" i="1" smtClean="0">
                              <a:solidFill>
                                <a:srgbClr val="045C04"/>
                              </a:solidFill>
                              <a:latin typeface="Cambria Math"/>
                            </a:rPr>
                            <m:t>+</m:t>
                          </m:r>
                          <m:r>
                            <a:rPr lang="cs-CZ" sz="32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𝟏</m:t>
                          </m:r>
                          <m:r>
                            <a:rPr lang="cs-CZ" sz="3200" b="1" i="1">
                              <a:solidFill>
                                <a:srgbClr val="045C04"/>
                              </a:solidFill>
                              <a:latin typeface="Cambria Math"/>
                            </a:rPr>
                            <m:t>𝒙</m:t>
                          </m:r>
                        </m:e>
                        <m:sub>
                          <m:r>
                            <a:rPr lang="cs-CZ" sz="3200" b="1" i="1">
                              <a:solidFill>
                                <a:srgbClr val="045C04"/>
                              </a:solidFill>
                              <a:latin typeface="Cambria Math"/>
                            </a:rPr>
                            <m:t>𝟒</m:t>
                          </m:r>
                        </m:sub>
                      </m:sSub>
                      <m:r>
                        <a:rPr lang="cs-CZ" sz="3200" b="1" i="1">
                          <a:solidFill>
                            <a:srgbClr val="045C04"/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cs-CZ" sz="3200" b="1" i="1" dirty="0" smtClean="0">
                          <a:solidFill>
                            <a:srgbClr val="045C04"/>
                          </a:solidFill>
                          <a:latin typeface="Cambria Math"/>
                          <a:ea typeface="Cambria Math"/>
                        </a:rPr>
                        <m:t>𝟏𝟐</m:t>
                      </m:r>
                    </m:oMath>
                  </m:oMathPara>
                </a14:m>
                <a:endParaRPr lang="cs-CZ" sz="3200" b="1" dirty="0">
                  <a:solidFill>
                    <a:srgbClr val="045C04"/>
                  </a:solidFill>
                </a:endParaRPr>
              </a:p>
            </p:txBody>
          </p:sp>
        </mc:Choice>
        <mc:Fallback xmlns="">
          <p:sp>
            <p:nvSpPr>
              <p:cNvPr id="4" name="TextovéPol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95736" y="2869159"/>
                <a:ext cx="5197577" cy="584775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ovéPole 6"/>
              <p:cNvSpPr txBox="1"/>
              <p:nvPr/>
            </p:nvSpPr>
            <p:spPr>
              <a:xfrm>
                <a:off x="251520" y="4756457"/>
                <a:ext cx="8496944" cy="10156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</a:t>
                </a:r>
                <a:r>
                  <a:rPr lang="cs-CZ" sz="2800" u="sng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Účelová funkce:  </a:t>
                </a:r>
                <a:endParaRPr lang="cs-CZ" sz="2800" b="0" i="1" u="sng" dirty="0" smtClean="0">
                  <a:latin typeface="Cambria Math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32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𝒇</m:t>
                      </m:r>
                      <m:d>
                        <m:dPr>
                          <m:ctrlPr>
                            <a:rPr lang="cs-CZ" sz="32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cs-CZ" sz="3200" b="1" i="1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cs-CZ" sz="3200" b="1" i="1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𝒙</m:t>
                              </m:r>
                            </m:e>
                            <m:sub>
                              <m:r>
                                <a:rPr lang="cs-CZ" sz="3200" b="1" i="1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𝟏</m:t>
                              </m:r>
                            </m:sub>
                          </m:sSub>
                          <m:r>
                            <a:rPr lang="cs-CZ" sz="32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,</m:t>
                          </m:r>
                          <m:sSub>
                            <m:sSubPr>
                              <m:ctrlPr>
                                <a:rPr lang="cs-CZ" sz="3200" b="1" i="1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cs-CZ" sz="3200" b="1" i="1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𝒙</m:t>
                              </m:r>
                            </m:e>
                            <m:sub>
                              <m:r>
                                <a:rPr lang="cs-CZ" sz="3200" b="1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𝟐</m:t>
                              </m:r>
                            </m:sub>
                          </m:sSub>
                          <m:r>
                            <a:rPr lang="cs-CZ" sz="3200" b="1" i="1" smtClean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/>
                            </a:rPr>
                            <m:t>,</m:t>
                          </m:r>
                          <m:sSub>
                            <m:sSubPr>
                              <m:ctrlPr>
                                <a:rPr lang="cs-CZ" sz="3200" b="1" i="1">
                                  <a:solidFill>
                                    <a:schemeClr val="bg1">
                                      <a:lumMod val="50000"/>
                                    </a:schemeClr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cs-CZ" sz="3200" b="1" i="1">
                                  <a:solidFill>
                                    <a:schemeClr val="bg1">
                                      <a:lumMod val="50000"/>
                                    </a:schemeClr>
                                  </a:solidFill>
                                  <a:latin typeface="Cambria Math"/>
                                </a:rPr>
                                <m:t>𝒙</m:t>
                              </m:r>
                            </m:e>
                            <m:sub>
                              <m:r>
                                <a:rPr lang="cs-CZ" sz="3200" b="1" i="1">
                                  <a:solidFill>
                                    <a:schemeClr val="bg1">
                                      <a:lumMod val="50000"/>
                                    </a:schemeClr>
                                  </a:solidFill>
                                  <a:latin typeface="Cambria Math"/>
                                </a:rPr>
                                <m:t>𝟑</m:t>
                              </m:r>
                            </m:sub>
                          </m:sSub>
                          <m:r>
                            <a:rPr lang="cs-CZ" sz="3200" b="1" i="1" smtClean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/>
                            </a:rPr>
                            <m:t>,</m:t>
                          </m:r>
                          <m:sSub>
                            <m:sSubPr>
                              <m:ctrlPr>
                                <a:rPr lang="cs-CZ" sz="3200" b="1" i="1">
                                  <a:solidFill>
                                    <a:schemeClr val="bg1">
                                      <a:lumMod val="50000"/>
                                    </a:schemeClr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cs-CZ" sz="3200" b="1" i="1">
                                  <a:solidFill>
                                    <a:schemeClr val="bg1">
                                      <a:lumMod val="50000"/>
                                    </a:schemeClr>
                                  </a:solidFill>
                                  <a:latin typeface="Cambria Math"/>
                                </a:rPr>
                                <m:t>𝒙</m:t>
                              </m:r>
                            </m:e>
                            <m:sub>
                              <m:r>
                                <a:rPr lang="cs-CZ" sz="3200" b="1" i="1" smtClean="0">
                                  <a:solidFill>
                                    <a:schemeClr val="bg1">
                                      <a:lumMod val="50000"/>
                                    </a:schemeClr>
                                  </a:solidFill>
                                  <a:latin typeface="Cambria Math"/>
                                </a:rPr>
                                <m:t>𝟒</m:t>
                              </m:r>
                            </m:sub>
                          </m:sSub>
                        </m:e>
                      </m:d>
                      <m:r>
                        <a:rPr lang="cs-CZ" sz="32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cs-CZ" sz="3200" b="1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cs-CZ" sz="3200" b="1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𝒙</m:t>
                          </m:r>
                        </m:e>
                        <m:sub>
                          <m:r>
                            <a:rPr lang="cs-CZ" sz="3200" b="1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𝟏</m:t>
                          </m:r>
                        </m:sub>
                      </m:sSub>
                      <m:r>
                        <a:rPr lang="cs-CZ" sz="32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cs-CZ" sz="3200" b="1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cs-CZ" sz="3200" b="1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𝒙</m:t>
                          </m:r>
                        </m:e>
                        <m:sub>
                          <m:r>
                            <a:rPr lang="cs-CZ" sz="32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𝟐</m:t>
                          </m:r>
                        </m:sub>
                      </m:sSub>
                      <m:r>
                        <a:rPr lang="cs-CZ" sz="3200" b="1" i="1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mbria Math"/>
                        </a:rPr>
                        <m:t>+</m:t>
                      </m:r>
                      <m:r>
                        <a:rPr lang="cs-CZ" sz="3200" b="1" i="1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mbria Math"/>
                        </a:rPr>
                        <m:t>𝟎</m:t>
                      </m:r>
                      <m:sSub>
                        <m:sSubPr>
                          <m:ctrlPr>
                            <a:rPr lang="cs-CZ" sz="3200" b="1" i="1" smtClean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cs-CZ" sz="3200" b="1" i="1" smtClean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/>
                            </a:rPr>
                            <m:t>𝒙</m:t>
                          </m:r>
                        </m:e>
                        <m:sub>
                          <m:r>
                            <a:rPr lang="cs-CZ" sz="3200" b="1" i="1" smtClean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/>
                            </a:rPr>
                            <m:t>𝟑</m:t>
                          </m:r>
                        </m:sub>
                      </m:sSub>
                      <m:r>
                        <a:rPr lang="cs-CZ" sz="3200" b="1" i="1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mbria Math"/>
                        </a:rPr>
                        <m:t>+</m:t>
                      </m:r>
                      <m:r>
                        <a:rPr lang="cs-CZ" sz="3200" b="1" i="1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mbria Math"/>
                        </a:rPr>
                        <m:t>𝟎</m:t>
                      </m:r>
                      <m:sSub>
                        <m:sSubPr>
                          <m:ctrlPr>
                            <a:rPr lang="cs-CZ" sz="3200" b="1" i="1" smtClean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cs-CZ" sz="3200" b="1" i="1" smtClean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/>
                            </a:rPr>
                            <m:t>𝒙</m:t>
                          </m:r>
                        </m:e>
                        <m:sub>
                          <m:r>
                            <a:rPr lang="cs-CZ" sz="3200" b="1" i="1" smtClean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/>
                            </a:rPr>
                            <m:t>𝟒</m:t>
                          </m:r>
                        </m:sub>
                      </m:sSub>
                      <m:r>
                        <a:rPr lang="cs-CZ" sz="3200" b="1" i="1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→</m:t>
                      </m:r>
                      <m:r>
                        <a:rPr lang="cs-CZ" sz="3200" b="1" i="0" smtClean="0">
                          <a:solidFill>
                            <a:srgbClr val="FF0000"/>
                          </a:solidFill>
                          <a:latin typeface="Cambria Math"/>
                          <a:sym typeface="Symbol"/>
                        </a:rPr>
                        <m:t>𝐦𝐚𝐱</m:t>
                      </m:r>
                    </m:oMath>
                  </m:oMathPara>
                </a14:m>
                <a:endParaRPr lang="cs-CZ" sz="320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7" name="TextovéPole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520" y="4756457"/>
                <a:ext cx="8496944" cy="1015663"/>
              </a:xfrm>
              <a:prstGeom prst="rect">
                <a:avLst/>
              </a:prstGeom>
              <a:blipFill rotWithShape="1">
                <a:blip r:embed="rId4"/>
                <a:stretch>
                  <a:fillRect t="-5988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ovéPole 7"/>
              <p:cNvSpPr txBox="1"/>
              <p:nvPr/>
            </p:nvSpPr>
            <p:spPr>
              <a:xfrm>
                <a:off x="1259632" y="3573016"/>
                <a:ext cx="6408712" cy="10156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sz="2800" u="sng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Podmínky nezápornosti:</a:t>
                </a: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3200" b="1" i="1">
                              <a:solidFill>
                                <a:srgbClr val="7030A0"/>
                              </a:solidFill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cs-CZ" sz="3200" b="1" i="1">
                              <a:solidFill>
                                <a:srgbClr val="7030A0"/>
                              </a:solidFill>
                              <a:latin typeface="Cambria Math"/>
                              <a:ea typeface="Cambria Math"/>
                            </a:rPr>
                            <m:t>𝒙</m:t>
                          </m:r>
                        </m:e>
                        <m:sub>
                          <m:r>
                            <a:rPr lang="cs-CZ" sz="3200" b="1" i="1">
                              <a:solidFill>
                                <a:srgbClr val="7030A0"/>
                              </a:solidFill>
                              <a:latin typeface="Cambria Math"/>
                              <a:ea typeface="Cambria Math"/>
                            </a:rPr>
                            <m:t>𝟏</m:t>
                          </m:r>
                        </m:sub>
                      </m:sSub>
                      <m:r>
                        <a:rPr lang="cs-CZ" sz="3200" b="1" i="1">
                          <a:solidFill>
                            <a:srgbClr val="7030A0"/>
                          </a:solidFill>
                          <a:latin typeface="Cambria Math"/>
                          <a:ea typeface="Cambria Math"/>
                        </a:rPr>
                        <m:t>≥</m:t>
                      </m:r>
                      <m:r>
                        <a:rPr lang="cs-CZ" sz="3200" b="1" i="1">
                          <a:solidFill>
                            <a:srgbClr val="7030A0"/>
                          </a:solidFill>
                          <a:latin typeface="Cambria Math"/>
                          <a:ea typeface="Cambria Math"/>
                        </a:rPr>
                        <m:t>𝟎</m:t>
                      </m:r>
                      <m:r>
                        <a:rPr lang="cs-CZ" sz="3200" b="1" i="1">
                          <a:solidFill>
                            <a:srgbClr val="7030A0"/>
                          </a:solidFill>
                          <a:latin typeface="Cambria Math"/>
                          <a:ea typeface="Cambria Math"/>
                        </a:rPr>
                        <m:t>   ;</m:t>
                      </m:r>
                      <m:sSub>
                        <m:sSubPr>
                          <m:ctrlPr>
                            <a:rPr lang="cs-CZ" sz="3200" b="1" i="1">
                              <a:solidFill>
                                <a:srgbClr val="7030A0"/>
                              </a:solidFill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cs-CZ" sz="3200" b="1" i="1">
                              <a:solidFill>
                                <a:srgbClr val="7030A0"/>
                              </a:solidFill>
                              <a:latin typeface="Cambria Math"/>
                              <a:ea typeface="Cambria Math"/>
                            </a:rPr>
                            <m:t>𝒙</m:t>
                          </m:r>
                        </m:e>
                        <m:sub>
                          <m:r>
                            <a:rPr lang="cs-CZ" sz="3200" b="1" i="1">
                              <a:solidFill>
                                <a:srgbClr val="7030A0"/>
                              </a:solidFill>
                              <a:latin typeface="Cambria Math"/>
                              <a:ea typeface="Cambria Math"/>
                            </a:rPr>
                            <m:t>𝟐</m:t>
                          </m:r>
                        </m:sub>
                      </m:sSub>
                      <m:r>
                        <a:rPr lang="cs-CZ" sz="3200" b="1" i="1">
                          <a:solidFill>
                            <a:srgbClr val="7030A0"/>
                          </a:solidFill>
                          <a:latin typeface="Cambria Math"/>
                          <a:ea typeface="Cambria Math"/>
                        </a:rPr>
                        <m:t>≥</m:t>
                      </m:r>
                      <m:r>
                        <a:rPr lang="cs-CZ" sz="3200" b="1" i="1">
                          <a:solidFill>
                            <a:srgbClr val="7030A0"/>
                          </a:solidFill>
                          <a:latin typeface="Cambria Math"/>
                          <a:ea typeface="Cambria Math"/>
                        </a:rPr>
                        <m:t>𝟎</m:t>
                      </m:r>
                    </m:oMath>
                  </m:oMathPara>
                </a14:m>
                <a:endParaRPr lang="cs-CZ" sz="3200" b="1" i="1" dirty="0">
                  <a:solidFill>
                    <a:srgbClr val="7030A0"/>
                  </a:solidFill>
                  <a:latin typeface="Cambria Math"/>
                  <a:ea typeface="Cambria Math"/>
                </a:endParaRPr>
              </a:p>
            </p:txBody>
          </p:sp>
        </mc:Choice>
        <mc:Fallback xmlns="">
          <p:sp>
            <p:nvSpPr>
              <p:cNvPr id="8" name="TextovéPole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59632" y="3573016"/>
                <a:ext cx="6408712" cy="1015663"/>
              </a:xfrm>
              <a:prstGeom prst="rect">
                <a:avLst/>
              </a:prstGeom>
              <a:blipFill rotWithShape="1">
                <a:blip r:embed="rId5"/>
                <a:stretch>
                  <a:fillRect l="-1998" t="-5988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ovéPole 8"/>
          <p:cNvSpPr txBox="1"/>
          <p:nvPr/>
        </p:nvSpPr>
        <p:spPr>
          <a:xfrm>
            <a:off x="1259632" y="1748277"/>
            <a:ext cx="64087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Vlastní </a:t>
            </a:r>
            <a:r>
              <a:rPr lang="cs-CZ" sz="28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omezení:</a:t>
            </a:r>
            <a:endParaRPr lang="cs-CZ" sz="28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7563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/>
          <p:cNvSpPr txBox="1"/>
          <p:nvPr/>
        </p:nvSpPr>
        <p:spPr>
          <a:xfrm>
            <a:off x="877888" y="291397"/>
            <a:ext cx="734481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Simplexová tabulka</a:t>
            </a:r>
            <a:endParaRPr lang="cs-CZ" sz="48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7331707"/>
              </p:ext>
            </p:extLst>
          </p:nvPr>
        </p:nvGraphicFramePr>
        <p:xfrm>
          <a:off x="1499495" y="1822653"/>
          <a:ext cx="6137297" cy="338437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76918"/>
                <a:gridCol w="745566"/>
                <a:gridCol w="542230"/>
                <a:gridCol w="580311"/>
                <a:gridCol w="571928"/>
                <a:gridCol w="610008"/>
                <a:gridCol w="857712"/>
                <a:gridCol w="1552624"/>
              </a:tblGrid>
              <a:tr h="606157">
                <a:tc rowSpan="2" gridSpan="2">
                  <a:txBody>
                    <a:bodyPr/>
                    <a:lstStyle/>
                    <a:p>
                      <a:pPr algn="ctr" fontAlgn="ctr"/>
                      <a:endParaRPr lang="cs-CZ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x</a:t>
                      </a:r>
                      <a:r>
                        <a:rPr lang="cs-CZ" sz="2400" b="1" u="none" strike="noStrike" baseline="-25000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cs-CZ" sz="2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x</a:t>
                      </a:r>
                      <a:r>
                        <a:rPr lang="cs-CZ" sz="2400" b="1" u="none" strike="noStrike" baseline="-25000" dirty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cs-CZ" sz="2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x</a:t>
                      </a:r>
                      <a:r>
                        <a:rPr lang="cs-CZ" sz="2400" b="1" u="none" strike="noStrike" baseline="-25000" dirty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cs-CZ" sz="2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x</a:t>
                      </a:r>
                      <a:r>
                        <a:rPr lang="cs-CZ" sz="2400" b="1" u="none" strike="noStrike" baseline="-25000" dirty="0" smtClean="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r>
                        <a:rPr lang="cs-CZ" sz="2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2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endParaRPr lang="cs-CZ" sz="2400" b="1" u="none" strike="noStrike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 fontAlgn="ctr"/>
                      <a:r>
                        <a:rPr lang="cs-CZ" sz="24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P</a:t>
                      </a:r>
                      <a:endParaRPr lang="cs-CZ" sz="2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24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505130">
                <a:tc gridSpan="2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endParaRPr lang="cs-CZ" sz="24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1</a:t>
                      </a:r>
                      <a:endParaRPr lang="cs-CZ" sz="24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0</a:t>
                      </a:r>
                      <a:endParaRPr lang="cs-CZ" sz="24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0</a:t>
                      </a:r>
                      <a:endParaRPr lang="cs-CZ" sz="24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24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606157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x</a:t>
                      </a:r>
                      <a:r>
                        <a:rPr lang="cs-CZ" sz="2400" b="1" u="none" strike="noStrike" baseline="-25000" dirty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cs-CZ" sz="2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0</a:t>
                      </a:r>
                      <a:endParaRPr lang="cs-CZ" sz="24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3200" b="1" u="none" strike="noStrike" dirty="0" smtClean="0">
                          <a:solidFill>
                            <a:srgbClr val="FFFF00"/>
                          </a:solidFill>
                          <a:effectLst/>
                          <a:latin typeface="+mn-lt"/>
                        </a:rPr>
                        <a:t>4</a:t>
                      </a:r>
                      <a:endParaRPr lang="cs-CZ" sz="3200" b="1" i="0" u="none" strike="noStrike" dirty="0">
                        <a:solidFill>
                          <a:srgbClr val="FFFF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3200" b="1" u="none" strike="noStrike" dirty="0" smtClean="0">
                          <a:solidFill>
                            <a:srgbClr val="FFFF00"/>
                          </a:solidFill>
                          <a:effectLst/>
                          <a:latin typeface="+mn-lt"/>
                        </a:rPr>
                        <a:t>6</a:t>
                      </a:r>
                      <a:endParaRPr lang="cs-CZ" sz="3200" b="1" i="0" u="none" strike="noStrike" dirty="0">
                        <a:solidFill>
                          <a:srgbClr val="FFFF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3200" b="1" u="none" strike="noStrike" dirty="0" smtClean="0">
                          <a:solidFill>
                            <a:srgbClr val="FFFF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cs-CZ" sz="3200" b="1" i="0" u="none" strike="noStrike" dirty="0">
                        <a:solidFill>
                          <a:srgbClr val="FFFF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3200" b="1" u="none" strike="noStrike" dirty="0">
                          <a:solidFill>
                            <a:srgbClr val="FFFF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cs-CZ" sz="3200" b="1" i="0" u="none" strike="noStrike" dirty="0">
                        <a:solidFill>
                          <a:srgbClr val="FFFF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3200" b="1" u="none" strike="noStrike" dirty="0" smtClean="0">
                          <a:solidFill>
                            <a:srgbClr val="FFFF00"/>
                          </a:solidFill>
                          <a:effectLst/>
                          <a:latin typeface="+mn-lt"/>
                        </a:rPr>
                        <a:t>24</a:t>
                      </a:r>
                      <a:endParaRPr lang="cs-CZ" sz="3200" b="1" i="0" u="none" strike="noStrike" dirty="0">
                        <a:solidFill>
                          <a:srgbClr val="FFFF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2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0070C0">
                        <a:alpha val="25000"/>
                      </a:srgbClr>
                    </a:solidFill>
                  </a:tcPr>
                </a:tc>
              </a:tr>
              <a:tr h="631414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x</a:t>
                      </a:r>
                      <a:r>
                        <a:rPr lang="cs-CZ" sz="2400" b="1" u="none" strike="noStrike" baseline="-25000" dirty="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endParaRPr lang="cs-CZ" sz="2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0</a:t>
                      </a:r>
                      <a:endParaRPr lang="cs-CZ" sz="24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3200" b="1" i="0" u="none" strike="noStrike" dirty="0">
                          <a:solidFill>
                            <a:srgbClr val="FFFF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3200" b="1" u="none" strike="noStrike" dirty="0" smtClean="0">
                          <a:solidFill>
                            <a:srgbClr val="FFFF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cs-CZ" sz="3200" b="1" i="0" u="none" strike="noStrike" dirty="0">
                        <a:solidFill>
                          <a:srgbClr val="FFFF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3200" b="1" u="none" strike="noStrike" dirty="0">
                          <a:solidFill>
                            <a:srgbClr val="FFFF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cs-CZ" sz="3200" b="1" i="0" u="none" strike="noStrike" dirty="0">
                        <a:solidFill>
                          <a:srgbClr val="FFFF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3200" b="1" u="none" strike="noStrike" dirty="0" smtClean="0">
                          <a:solidFill>
                            <a:srgbClr val="FFFF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cs-CZ" sz="3200" b="1" i="0" u="none" strike="noStrike" dirty="0">
                        <a:solidFill>
                          <a:srgbClr val="FFFF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3200" b="1" u="none" strike="noStrike" dirty="0" smtClean="0">
                          <a:solidFill>
                            <a:srgbClr val="FFFF00"/>
                          </a:solidFill>
                          <a:effectLst/>
                          <a:latin typeface="+mn-lt"/>
                        </a:rPr>
                        <a:t>12</a:t>
                      </a:r>
                      <a:endParaRPr lang="cs-CZ" sz="3200" b="1" i="0" u="none" strike="noStrike" dirty="0">
                        <a:solidFill>
                          <a:srgbClr val="FFFF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2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0070C0">
                        <a:alpha val="25000"/>
                      </a:srgbClr>
                    </a:solidFill>
                  </a:tcPr>
                </a:tc>
              </a:tr>
              <a:tr h="530388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cs-CZ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účelová </a:t>
                      </a:r>
                      <a:r>
                        <a:rPr lang="cs-CZ" sz="2000" b="1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fce</a:t>
                      </a:r>
                      <a:endParaRPr lang="cs-CZ" sz="20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2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2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2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2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2400" b="1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FFE0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24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505130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cs-CZ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optim. </a:t>
                      </a:r>
                      <a:r>
                        <a:rPr lang="cs-CZ" sz="2000" b="1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krit</a:t>
                      </a:r>
                      <a:r>
                        <a:rPr lang="cs-CZ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.</a:t>
                      </a:r>
                      <a:endParaRPr lang="cs-CZ" sz="20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2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2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2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2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24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24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grpSp>
        <p:nvGrpSpPr>
          <p:cNvPr id="35" name="Skupina 34"/>
          <p:cNvGrpSpPr/>
          <p:nvPr/>
        </p:nvGrpSpPr>
        <p:grpSpPr>
          <a:xfrm>
            <a:off x="549624" y="2143552"/>
            <a:ext cx="936104" cy="1728192"/>
            <a:chOff x="467544" y="2204864"/>
            <a:chExt cx="936104" cy="1728192"/>
          </a:xfrm>
        </p:grpSpPr>
        <p:sp>
          <p:nvSpPr>
            <p:cNvPr id="28" name="Zaoblený obdélník 27"/>
            <p:cNvSpPr/>
            <p:nvPr/>
          </p:nvSpPr>
          <p:spPr>
            <a:xfrm>
              <a:off x="467544" y="2204864"/>
              <a:ext cx="720080" cy="576064"/>
            </a:xfrm>
            <a:prstGeom prst="roundRect">
              <a:avLst/>
            </a:prstGeom>
            <a:noFill/>
            <a:ln>
              <a:solidFill>
                <a:srgbClr val="045C0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cs-CZ" sz="1600" b="1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báze</a:t>
              </a:r>
              <a:endParaRPr lang="cs-CZ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30" name="Přímá spojnice se šipkou 29"/>
            <p:cNvCxnSpPr>
              <a:stCxn id="28" idx="2"/>
            </p:cNvCxnSpPr>
            <p:nvPr/>
          </p:nvCxnSpPr>
          <p:spPr>
            <a:xfrm>
              <a:off x="827584" y="2780928"/>
              <a:ext cx="0" cy="864096"/>
            </a:xfrm>
            <a:prstGeom prst="straightConnector1">
              <a:avLst/>
            </a:prstGeom>
            <a:ln w="28575">
              <a:solidFill>
                <a:srgbClr val="045C04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Přímá spojnice se šipkou 31"/>
            <p:cNvCxnSpPr/>
            <p:nvPr/>
          </p:nvCxnSpPr>
          <p:spPr>
            <a:xfrm flipV="1">
              <a:off x="827584" y="3356992"/>
              <a:ext cx="576064" cy="288032"/>
            </a:xfrm>
            <a:prstGeom prst="straightConnector1">
              <a:avLst/>
            </a:prstGeom>
            <a:ln w="28575">
              <a:solidFill>
                <a:srgbClr val="045C04"/>
              </a:solidFill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Přímá spojnice se šipkou 32"/>
            <p:cNvCxnSpPr/>
            <p:nvPr/>
          </p:nvCxnSpPr>
          <p:spPr>
            <a:xfrm>
              <a:off x="827584" y="3645024"/>
              <a:ext cx="576064" cy="288032"/>
            </a:xfrm>
            <a:prstGeom prst="straightConnector1">
              <a:avLst/>
            </a:prstGeom>
            <a:ln w="28575">
              <a:solidFill>
                <a:srgbClr val="045C04"/>
              </a:solidFill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4" name="Skupina 43"/>
          <p:cNvGrpSpPr/>
          <p:nvPr/>
        </p:nvGrpSpPr>
        <p:grpSpPr>
          <a:xfrm>
            <a:off x="4315051" y="1127633"/>
            <a:ext cx="2674137" cy="721411"/>
            <a:chOff x="4706175" y="1235661"/>
            <a:chExt cx="2674137" cy="721411"/>
          </a:xfrm>
        </p:grpSpPr>
        <p:cxnSp>
          <p:nvCxnSpPr>
            <p:cNvPr id="12" name="Přímá spojnice se šipkou 11"/>
            <p:cNvCxnSpPr/>
            <p:nvPr/>
          </p:nvCxnSpPr>
          <p:spPr>
            <a:xfrm>
              <a:off x="5076056" y="1540242"/>
              <a:ext cx="273928" cy="416830"/>
            </a:xfrm>
            <a:prstGeom prst="straightConnector1">
              <a:avLst/>
            </a:prstGeom>
            <a:ln w="31750">
              <a:solidFill>
                <a:srgbClr val="045C04"/>
              </a:solidFill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6" name="Zaoblený obdélník 35"/>
            <p:cNvSpPr/>
            <p:nvPr/>
          </p:nvSpPr>
          <p:spPr>
            <a:xfrm>
              <a:off x="5652120" y="1235661"/>
              <a:ext cx="1728192" cy="609163"/>
            </a:xfrm>
            <a:prstGeom prst="roundRect">
              <a:avLst/>
            </a:prstGeom>
            <a:noFill/>
            <a:ln>
              <a:solidFill>
                <a:srgbClr val="045C0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cs-CZ" sz="1600" b="1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přídatné proměnné</a:t>
              </a:r>
              <a:endParaRPr lang="cs-CZ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37" name="Přímá spojnice se šipkou 36"/>
            <p:cNvCxnSpPr/>
            <p:nvPr/>
          </p:nvCxnSpPr>
          <p:spPr>
            <a:xfrm flipH="1">
              <a:off x="4706175" y="1540242"/>
              <a:ext cx="369881" cy="416829"/>
            </a:xfrm>
            <a:prstGeom prst="straightConnector1">
              <a:avLst/>
            </a:prstGeom>
            <a:ln w="31750">
              <a:solidFill>
                <a:srgbClr val="045C04"/>
              </a:solidFill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Přímá spojnice se šipkou 37"/>
            <p:cNvCxnSpPr>
              <a:endCxn id="36" idx="1"/>
            </p:cNvCxnSpPr>
            <p:nvPr/>
          </p:nvCxnSpPr>
          <p:spPr>
            <a:xfrm>
              <a:off x="5076056" y="1540242"/>
              <a:ext cx="576064" cy="1"/>
            </a:xfrm>
            <a:prstGeom prst="straightConnector1">
              <a:avLst/>
            </a:prstGeom>
            <a:ln w="31750">
              <a:solidFill>
                <a:srgbClr val="045C04"/>
              </a:solidFill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4" name="Skupina 23"/>
          <p:cNvGrpSpPr/>
          <p:nvPr/>
        </p:nvGrpSpPr>
        <p:grpSpPr>
          <a:xfrm>
            <a:off x="1043608" y="1127633"/>
            <a:ext cx="2794208" cy="721411"/>
            <a:chOff x="5436096" y="1235661"/>
            <a:chExt cx="2794208" cy="721411"/>
          </a:xfrm>
        </p:grpSpPr>
        <p:cxnSp>
          <p:nvCxnSpPr>
            <p:cNvPr id="25" name="Přímá spojnice se šipkou 24"/>
            <p:cNvCxnSpPr/>
            <p:nvPr/>
          </p:nvCxnSpPr>
          <p:spPr>
            <a:xfrm>
              <a:off x="7956376" y="1540242"/>
              <a:ext cx="273928" cy="416830"/>
            </a:xfrm>
            <a:prstGeom prst="straightConnector1">
              <a:avLst/>
            </a:prstGeom>
            <a:ln w="31750">
              <a:solidFill>
                <a:srgbClr val="045C04"/>
              </a:solidFill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Zaoblený obdélník 25"/>
            <p:cNvSpPr/>
            <p:nvPr/>
          </p:nvSpPr>
          <p:spPr>
            <a:xfrm>
              <a:off x="5436096" y="1235661"/>
              <a:ext cx="1944216" cy="609163"/>
            </a:xfrm>
            <a:prstGeom prst="roundRect">
              <a:avLst/>
            </a:prstGeom>
            <a:noFill/>
            <a:ln>
              <a:solidFill>
                <a:srgbClr val="045C0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cs-CZ" sz="1600" b="1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základní (vlastní) proměnné</a:t>
              </a:r>
              <a:endParaRPr lang="cs-CZ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27" name="Přímá spojnice se šipkou 26"/>
            <p:cNvCxnSpPr/>
            <p:nvPr/>
          </p:nvCxnSpPr>
          <p:spPr>
            <a:xfrm flipH="1">
              <a:off x="7552116" y="1540242"/>
              <a:ext cx="369881" cy="416829"/>
            </a:xfrm>
            <a:prstGeom prst="straightConnector1">
              <a:avLst/>
            </a:prstGeom>
            <a:ln w="31750">
              <a:solidFill>
                <a:srgbClr val="045C04"/>
              </a:solidFill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Přímá spojnice se šipkou 28"/>
            <p:cNvCxnSpPr/>
            <p:nvPr/>
          </p:nvCxnSpPr>
          <p:spPr>
            <a:xfrm>
              <a:off x="7380312" y="1540243"/>
              <a:ext cx="576064" cy="1"/>
            </a:xfrm>
            <a:prstGeom prst="straightConnector1">
              <a:avLst/>
            </a:prstGeom>
            <a:ln w="31750">
              <a:solidFill>
                <a:srgbClr val="045C04"/>
              </a:solidFill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1" name="Skupina 30"/>
          <p:cNvGrpSpPr/>
          <p:nvPr/>
        </p:nvGrpSpPr>
        <p:grpSpPr>
          <a:xfrm>
            <a:off x="3210131" y="2059517"/>
            <a:ext cx="4890261" cy="609163"/>
            <a:chOff x="2490051" y="1235661"/>
            <a:chExt cx="4890261" cy="609163"/>
          </a:xfrm>
        </p:grpSpPr>
        <p:sp>
          <p:nvSpPr>
            <p:cNvPr id="39" name="Zaoblený obdélník 38"/>
            <p:cNvSpPr/>
            <p:nvPr/>
          </p:nvSpPr>
          <p:spPr>
            <a:xfrm>
              <a:off x="5652120" y="1235661"/>
              <a:ext cx="1728192" cy="609163"/>
            </a:xfrm>
            <a:prstGeom prst="roundRect">
              <a:avLst/>
            </a:prstGeom>
            <a:solidFill>
              <a:schemeClr val="bg1"/>
            </a:solidFill>
            <a:ln>
              <a:solidFill>
                <a:srgbClr val="045C0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cs-CZ" sz="16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k</a:t>
              </a:r>
              <a:r>
                <a:rPr lang="cs-CZ" sz="1600" b="1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oeficienty účelové funkce</a:t>
              </a:r>
              <a:endParaRPr lang="cs-CZ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40" name="Přímá spojnice se šipkou 39"/>
            <p:cNvCxnSpPr/>
            <p:nvPr/>
          </p:nvCxnSpPr>
          <p:spPr>
            <a:xfrm flipH="1">
              <a:off x="2490051" y="1542976"/>
              <a:ext cx="1" cy="208414"/>
            </a:xfrm>
            <a:prstGeom prst="straightConnector1">
              <a:avLst/>
            </a:prstGeom>
            <a:ln w="31750">
              <a:solidFill>
                <a:srgbClr val="045C04"/>
              </a:solidFill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Přímá spojnice se šipkou 40"/>
            <p:cNvCxnSpPr/>
            <p:nvPr/>
          </p:nvCxnSpPr>
          <p:spPr>
            <a:xfrm>
              <a:off x="2490051" y="1540242"/>
              <a:ext cx="3162069" cy="1"/>
            </a:xfrm>
            <a:prstGeom prst="straightConnector1">
              <a:avLst/>
            </a:prstGeom>
            <a:ln w="31750">
              <a:solidFill>
                <a:srgbClr val="045C04"/>
              </a:solidFill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Přímá spojnice se šipkou 41"/>
            <p:cNvCxnSpPr/>
            <p:nvPr/>
          </p:nvCxnSpPr>
          <p:spPr>
            <a:xfrm flipH="1">
              <a:off x="3059832" y="1554594"/>
              <a:ext cx="1" cy="208414"/>
            </a:xfrm>
            <a:prstGeom prst="straightConnector1">
              <a:avLst/>
            </a:prstGeom>
            <a:ln w="31750">
              <a:solidFill>
                <a:srgbClr val="045C04"/>
              </a:solidFill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Přímá spojnice se šipkou 42"/>
            <p:cNvCxnSpPr/>
            <p:nvPr/>
          </p:nvCxnSpPr>
          <p:spPr>
            <a:xfrm flipH="1">
              <a:off x="3594970" y="1554594"/>
              <a:ext cx="1" cy="208414"/>
            </a:xfrm>
            <a:prstGeom prst="straightConnector1">
              <a:avLst/>
            </a:prstGeom>
            <a:ln w="31750">
              <a:solidFill>
                <a:srgbClr val="045C04"/>
              </a:solidFill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Přímá spojnice se šipkou 45"/>
            <p:cNvCxnSpPr/>
            <p:nvPr/>
          </p:nvCxnSpPr>
          <p:spPr>
            <a:xfrm flipH="1">
              <a:off x="4139952" y="1554594"/>
              <a:ext cx="1" cy="208414"/>
            </a:xfrm>
            <a:prstGeom prst="straightConnector1">
              <a:avLst/>
            </a:prstGeom>
            <a:ln w="31750">
              <a:solidFill>
                <a:srgbClr val="045C04"/>
              </a:solidFill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8" name="Skupina 47"/>
          <p:cNvGrpSpPr/>
          <p:nvPr/>
        </p:nvGrpSpPr>
        <p:grpSpPr>
          <a:xfrm>
            <a:off x="1485728" y="2143552"/>
            <a:ext cx="1358080" cy="1728192"/>
            <a:chOff x="189584" y="2204864"/>
            <a:chExt cx="1358080" cy="1728192"/>
          </a:xfrm>
        </p:grpSpPr>
        <p:sp>
          <p:nvSpPr>
            <p:cNvPr id="49" name="Zaoblený obdélník 48"/>
            <p:cNvSpPr/>
            <p:nvPr/>
          </p:nvSpPr>
          <p:spPr>
            <a:xfrm>
              <a:off x="189584" y="2204864"/>
              <a:ext cx="1358080" cy="576064"/>
            </a:xfrm>
            <a:prstGeom prst="roundRect">
              <a:avLst/>
            </a:prstGeom>
            <a:solidFill>
              <a:schemeClr val="bg1"/>
            </a:solidFill>
            <a:ln>
              <a:solidFill>
                <a:srgbClr val="045C0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cs-CZ" sz="1600" b="1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koeficienty báze</a:t>
              </a:r>
              <a:endParaRPr lang="cs-CZ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50" name="Přímá spojnice se šipkou 49"/>
            <p:cNvCxnSpPr>
              <a:stCxn id="49" idx="2"/>
            </p:cNvCxnSpPr>
            <p:nvPr/>
          </p:nvCxnSpPr>
          <p:spPr>
            <a:xfrm>
              <a:off x="868624" y="2780928"/>
              <a:ext cx="0" cy="864096"/>
            </a:xfrm>
            <a:prstGeom prst="straightConnector1">
              <a:avLst/>
            </a:prstGeom>
            <a:ln w="28575">
              <a:solidFill>
                <a:srgbClr val="045C04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Přímá spojnice se šipkou 52"/>
            <p:cNvCxnSpPr/>
            <p:nvPr/>
          </p:nvCxnSpPr>
          <p:spPr>
            <a:xfrm flipV="1">
              <a:off x="868624" y="3356992"/>
              <a:ext cx="246992" cy="288032"/>
            </a:xfrm>
            <a:prstGeom prst="straightConnector1">
              <a:avLst/>
            </a:prstGeom>
            <a:ln w="28575">
              <a:solidFill>
                <a:srgbClr val="045C04"/>
              </a:solidFill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Přímá spojnice se šipkou 54"/>
            <p:cNvCxnSpPr/>
            <p:nvPr/>
          </p:nvCxnSpPr>
          <p:spPr>
            <a:xfrm>
              <a:off x="868624" y="3645024"/>
              <a:ext cx="246992" cy="288032"/>
            </a:xfrm>
            <a:prstGeom prst="straightConnector1">
              <a:avLst/>
            </a:prstGeom>
            <a:ln w="28575">
              <a:solidFill>
                <a:srgbClr val="045C04"/>
              </a:solidFill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7" name="Skupina 56"/>
          <p:cNvGrpSpPr/>
          <p:nvPr/>
        </p:nvGrpSpPr>
        <p:grpSpPr>
          <a:xfrm>
            <a:off x="3326277" y="3207112"/>
            <a:ext cx="4742948" cy="609163"/>
            <a:chOff x="2637364" y="1235661"/>
            <a:chExt cx="4742948" cy="609163"/>
          </a:xfrm>
        </p:grpSpPr>
        <p:sp>
          <p:nvSpPr>
            <p:cNvPr id="59" name="Zaoblený obdélník 58"/>
            <p:cNvSpPr/>
            <p:nvPr/>
          </p:nvSpPr>
          <p:spPr>
            <a:xfrm>
              <a:off x="5652120" y="1235661"/>
              <a:ext cx="1728192" cy="609163"/>
            </a:xfrm>
            <a:prstGeom prst="roundRect">
              <a:avLst/>
            </a:prstGeom>
            <a:solidFill>
              <a:schemeClr val="bg1"/>
            </a:solidFill>
            <a:ln>
              <a:solidFill>
                <a:srgbClr val="045C0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cs-CZ" sz="16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k</a:t>
              </a:r>
              <a:r>
                <a:rPr lang="cs-CZ" sz="1600" b="1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oeficienty rovnic</a:t>
              </a:r>
              <a:endParaRPr lang="cs-CZ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61" name="Přímá spojnice se šipkou 60"/>
            <p:cNvCxnSpPr/>
            <p:nvPr/>
          </p:nvCxnSpPr>
          <p:spPr>
            <a:xfrm flipH="1">
              <a:off x="2637364" y="1529557"/>
              <a:ext cx="165603" cy="208414"/>
            </a:xfrm>
            <a:prstGeom prst="straightConnector1">
              <a:avLst/>
            </a:prstGeom>
            <a:ln w="31750">
              <a:solidFill>
                <a:srgbClr val="045C04"/>
              </a:solidFill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Přímá spojnice se šipkou 61"/>
            <p:cNvCxnSpPr>
              <a:endCxn id="59" idx="1"/>
            </p:cNvCxnSpPr>
            <p:nvPr/>
          </p:nvCxnSpPr>
          <p:spPr>
            <a:xfrm>
              <a:off x="2802967" y="1540242"/>
              <a:ext cx="2849153" cy="1"/>
            </a:xfrm>
            <a:prstGeom prst="straightConnector1">
              <a:avLst/>
            </a:prstGeom>
            <a:ln w="31750">
              <a:solidFill>
                <a:srgbClr val="045C04"/>
              </a:solidFill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Přímá spojnice se šipkou 65"/>
            <p:cNvCxnSpPr/>
            <p:nvPr/>
          </p:nvCxnSpPr>
          <p:spPr>
            <a:xfrm>
              <a:off x="2645219" y="1324229"/>
              <a:ext cx="157748" cy="208414"/>
            </a:xfrm>
            <a:prstGeom prst="straightConnector1">
              <a:avLst/>
            </a:prstGeom>
            <a:ln w="31750">
              <a:solidFill>
                <a:srgbClr val="045C04"/>
              </a:solidFill>
              <a:headEnd type="arrow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Přímá spojnice se šipkou 67"/>
            <p:cNvCxnSpPr/>
            <p:nvPr/>
          </p:nvCxnSpPr>
          <p:spPr>
            <a:xfrm>
              <a:off x="3221283" y="1324229"/>
              <a:ext cx="157748" cy="208414"/>
            </a:xfrm>
            <a:prstGeom prst="straightConnector1">
              <a:avLst/>
            </a:prstGeom>
            <a:ln w="31750">
              <a:solidFill>
                <a:srgbClr val="045C04"/>
              </a:solidFill>
              <a:headEnd type="arrow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Přímá spojnice se šipkou 68"/>
            <p:cNvCxnSpPr/>
            <p:nvPr/>
          </p:nvCxnSpPr>
          <p:spPr>
            <a:xfrm>
              <a:off x="3797347" y="1313533"/>
              <a:ext cx="157748" cy="208414"/>
            </a:xfrm>
            <a:prstGeom prst="straightConnector1">
              <a:avLst/>
            </a:prstGeom>
            <a:ln w="31750">
              <a:solidFill>
                <a:srgbClr val="045C04"/>
              </a:solidFill>
              <a:headEnd type="arrow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Přímá spojnice se šipkou 69"/>
            <p:cNvCxnSpPr/>
            <p:nvPr/>
          </p:nvCxnSpPr>
          <p:spPr>
            <a:xfrm>
              <a:off x="4373411" y="1318876"/>
              <a:ext cx="157748" cy="208414"/>
            </a:xfrm>
            <a:prstGeom prst="straightConnector1">
              <a:avLst/>
            </a:prstGeom>
            <a:ln w="31750">
              <a:solidFill>
                <a:srgbClr val="045C04"/>
              </a:solidFill>
              <a:headEnd type="arrow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Přímá spojnice se šipkou 70"/>
            <p:cNvCxnSpPr/>
            <p:nvPr/>
          </p:nvCxnSpPr>
          <p:spPr>
            <a:xfrm>
              <a:off x="5237507" y="1358573"/>
              <a:ext cx="157748" cy="208414"/>
            </a:xfrm>
            <a:prstGeom prst="straightConnector1">
              <a:avLst/>
            </a:prstGeom>
            <a:ln w="31750">
              <a:solidFill>
                <a:srgbClr val="045C04"/>
              </a:solidFill>
              <a:headEnd type="arrow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Přímá spojnice se šipkou 71"/>
            <p:cNvCxnSpPr/>
            <p:nvPr/>
          </p:nvCxnSpPr>
          <p:spPr>
            <a:xfrm flipH="1">
              <a:off x="3223849" y="1561899"/>
              <a:ext cx="165603" cy="208414"/>
            </a:xfrm>
            <a:prstGeom prst="straightConnector1">
              <a:avLst/>
            </a:prstGeom>
            <a:ln w="31750">
              <a:solidFill>
                <a:srgbClr val="045C04"/>
              </a:solidFill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Přímá spojnice se šipkou 72"/>
            <p:cNvCxnSpPr/>
            <p:nvPr/>
          </p:nvCxnSpPr>
          <p:spPr>
            <a:xfrm flipH="1">
              <a:off x="3811079" y="1561899"/>
              <a:ext cx="165603" cy="208414"/>
            </a:xfrm>
            <a:prstGeom prst="straightConnector1">
              <a:avLst/>
            </a:prstGeom>
            <a:ln w="31750">
              <a:solidFill>
                <a:srgbClr val="045C04"/>
              </a:solidFill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Přímá spojnice se šipkou 73"/>
            <p:cNvCxnSpPr/>
            <p:nvPr/>
          </p:nvCxnSpPr>
          <p:spPr>
            <a:xfrm flipH="1">
              <a:off x="4365556" y="1529557"/>
              <a:ext cx="165603" cy="208414"/>
            </a:xfrm>
            <a:prstGeom prst="straightConnector1">
              <a:avLst/>
            </a:prstGeom>
            <a:ln w="31750">
              <a:solidFill>
                <a:srgbClr val="045C04"/>
              </a:solidFill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Přímá spojnice se šipkou 74"/>
            <p:cNvCxnSpPr/>
            <p:nvPr/>
          </p:nvCxnSpPr>
          <p:spPr>
            <a:xfrm flipH="1">
              <a:off x="5229652" y="1561899"/>
              <a:ext cx="165603" cy="208414"/>
            </a:xfrm>
            <a:prstGeom prst="straightConnector1">
              <a:avLst/>
            </a:prstGeom>
            <a:ln w="31750">
              <a:solidFill>
                <a:srgbClr val="045C04"/>
              </a:solidFill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329915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/>
          <p:cNvSpPr txBox="1"/>
          <p:nvPr/>
        </p:nvSpPr>
        <p:spPr>
          <a:xfrm>
            <a:off x="877888" y="291397"/>
            <a:ext cx="734481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Simplexová tabulka</a:t>
            </a:r>
            <a:endParaRPr lang="cs-CZ" sz="48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801542"/>
              </p:ext>
            </p:extLst>
          </p:nvPr>
        </p:nvGraphicFramePr>
        <p:xfrm>
          <a:off x="1499495" y="1822653"/>
          <a:ext cx="6137297" cy="338437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76918"/>
                <a:gridCol w="745566"/>
                <a:gridCol w="542230"/>
                <a:gridCol w="580311"/>
                <a:gridCol w="571928"/>
                <a:gridCol w="610008"/>
                <a:gridCol w="857712"/>
                <a:gridCol w="1552624"/>
              </a:tblGrid>
              <a:tr h="606157">
                <a:tc rowSpan="2" gridSpan="2">
                  <a:txBody>
                    <a:bodyPr/>
                    <a:lstStyle/>
                    <a:p>
                      <a:pPr algn="ctr" fontAlgn="ctr"/>
                      <a:endParaRPr lang="cs-CZ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2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2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2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endParaRPr lang="cs-CZ" sz="2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24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505130">
                <a:tc gridSpan="2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24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24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24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24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24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606157">
                <a:tc>
                  <a:txBody>
                    <a:bodyPr/>
                    <a:lstStyle/>
                    <a:p>
                      <a:pPr algn="ctr" fontAlgn="ctr"/>
                      <a:endParaRPr lang="cs-CZ" sz="2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24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3200" b="1" i="0" u="none" strike="noStrike" dirty="0">
                        <a:solidFill>
                          <a:srgbClr val="FFFF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3200" b="1" i="0" u="none" strike="noStrike" dirty="0">
                        <a:solidFill>
                          <a:srgbClr val="FFFF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3200" b="1" i="0" u="none" strike="noStrike" dirty="0">
                        <a:solidFill>
                          <a:srgbClr val="FFFF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3200" b="1" i="0" u="none" strike="noStrike" dirty="0">
                        <a:solidFill>
                          <a:srgbClr val="FFFF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3200" b="1" i="0" u="none" strike="noStrike" dirty="0">
                        <a:solidFill>
                          <a:srgbClr val="FFFF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2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0070C0">
                        <a:alpha val="25000"/>
                      </a:srgbClr>
                    </a:solidFill>
                  </a:tcPr>
                </a:tc>
              </a:tr>
              <a:tr h="631414">
                <a:tc>
                  <a:txBody>
                    <a:bodyPr/>
                    <a:lstStyle/>
                    <a:p>
                      <a:pPr algn="ctr" fontAlgn="ctr"/>
                      <a:endParaRPr lang="cs-CZ" sz="2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24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3200" b="1" i="0" u="none" strike="noStrike" dirty="0">
                        <a:solidFill>
                          <a:srgbClr val="FFFF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3200" b="1" i="0" u="none" strike="noStrike" dirty="0">
                        <a:solidFill>
                          <a:srgbClr val="FFFF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3200" b="1" i="0" u="none" strike="noStrike" dirty="0">
                        <a:solidFill>
                          <a:srgbClr val="FFFF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3200" b="1" i="0" u="none" strike="noStrike" dirty="0">
                        <a:solidFill>
                          <a:srgbClr val="FFFF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3200" b="1" i="0" u="none" strike="noStrike" dirty="0">
                        <a:solidFill>
                          <a:srgbClr val="FFFF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2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0070C0">
                        <a:alpha val="25000"/>
                      </a:srgbClr>
                    </a:solidFill>
                  </a:tcPr>
                </a:tc>
              </a:tr>
              <a:tr h="530388">
                <a:tc gridSpan="2">
                  <a:txBody>
                    <a:bodyPr/>
                    <a:lstStyle/>
                    <a:p>
                      <a:pPr algn="ctr" fontAlgn="ctr"/>
                      <a:endParaRPr lang="cs-CZ" sz="20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2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2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2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2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2400" b="1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FFE0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24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505130">
                <a:tc gridSpan="2">
                  <a:txBody>
                    <a:bodyPr/>
                    <a:lstStyle/>
                    <a:p>
                      <a:pPr algn="ctr" fontAlgn="ctr"/>
                      <a:endParaRPr lang="cs-CZ" sz="20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2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2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2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2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24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24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35995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/>
          <p:cNvSpPr txBox="1"/>
          <p:nvPr/>
        </p:nvSpPr>
        <p:spPr>
          <a:xfrm>
            <a:off x="877888" y="291397"/>
            <a:ext cx="734481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Simplexová tabulka</a:t>
            </a:r>
            <a:endParaRPr lang="cs-CZ" sz="48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7260016"/>
              </p:ext>
            </p:extLst>
          </p:nvPr>
        </p:nvGraphicFramePr>
        <p:xfrm>
          <a:off x="1499495" y="1822653"/>
          <a:ext cx="6137297" cy="338437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76918"/>
                <a:gridCol w="745566"/>
                <a:gridCol w="542230"/>
                <a:gridCol w="580311"/>
                <a:gridCol w="571928"/>
                <a:gridCol w="610008"/>
                <a:gridCol w="857712"/>
                <a:gridCol w="1552624"/>
              </a:tblGrid>
              <a:tr h="606157">
                <a:tc rowSpan="2" gridSpan="2">
                  <a:txBody>
                    <a:bodyPr/>
                    <a:lstStyle/>
                    <a:p>
                      <a:pPr algn="ctr" fontAlgn="ctr"/>
                      <a:endParaRPr lang="cs-CZ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x</a:t>
                      </a:r>
                      <a:r>
                        <a:rPr lang="cs-CZ" sz="2400" b="1" u="none" strike="noStrike" baseline="-25000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cs-CZ" sz="2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x</a:t>
                      </a:r>
                      <a:r>
                        <a:rPr lang="cs-CZ" sz="2400" b="1" u="none" strike="noStrike" baseline="-25000" dirty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cs-CZ" sz="2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x</a:t>
                      </a:r>
                      <a:r>
                        <a:rPr lang="cs-CZ" sz="2400" b="1" u="none" strike="noStrike" baseline="-25000" dirty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cs-CZ" sz="2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x</a:t>
                      </a:r>
                      <a:r>
                        <a:rPr lang="cs-CZ" sz="2400" b="1" u="none" strike="noStrike" baseline="-25000" dirty="0" smtClean="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r>
                        <a:rPr lang="cs-CZ" sz="2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2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endParaRPr lang="cs-CZ" sz="2400" b="1" u="none" strike="noStrike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 fontAlgn="ctr"/>
                      <a:r>
                        <a:rPr lang="cs-CZ" sz="24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P</a:t>
                      </a:r>
                      <a:endParaRPr lang="cs-CZ" sz="2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24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505130">
                <a:tc gridSpan="2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24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24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24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24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24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606157">
                <a:tc>
                  <a:txBody>
                    <a:bodyPr/>
                    <a:lstStyle/>
                    <a:p>
                      <a:pPr algn="ctr" fontAlgn="ctr"/>
                      <a:endParaRPr lang="cs-CZ" sz="2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24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3200" b="1" i="0" u="none" strike="noStrike" dirty="0">
                        <a:solidFill>
                          <a:srgbClr val="FFFF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3200" b="1" i="0" u="none" strike="noStrike" dirty="0">
                        <a:solidFill>
                          <a:srgbClr val="FFFF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3200" b="1" i="0" u="none" strike="noStrike" dirty="0">
                        <a:solidFill>
                          <a:srgbClr val="FFFF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3200" b="1" i="0" u="none" strike="noStrike" dirty="0">
                        <a:solidFill>
                          <a:srgbClr val="FFFF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3200" b="1" i="0" u="none" strike="noStrike" dirty="0">
                        <a:solidFill>
                          <a:srgbClr val="FFFF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2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0070C0">
                        <a:alpha val="25000"/>
                      </a:srgbClr>
                    </a:solidFill>
                  </a:tcPr>
                </a:tc>
              </a:tr>
              <a:tr h="631414">
                <a:tc>
                  <a:txBody>
                    <a:bodyPr/>
                    <a:lstStyle/>
                    <a:p>
                      <a:pPr algn="ctr" fontAlgn="ctr"/>
                      <a:endParaRPr lang="cs-CZ" sz="2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24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3200" b="1" i="0" u="none" strike="noStrike" dirty="0">
                        <a:solidFill>
                          <a:srgbClr val="FFFF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3200" b="1" i="0" u="none" strike="noStrike" dirty="0">
                        <a:solidFill>
                          <a:srgbClr val="FFFF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3200" b="1" i="0" u="none" strike="noStrike" dirty="0">
                        <a:solidFill>
                          <a:srgbClr val="FFFF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3200" b="1" i="0" u="none" strike="noStrike" dirty="0">
                        <a:solidFill>
                          <a:srgbClr val="FFFF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3200" b="1" i="0" u="none" strike="noStrike" dirty="0">
                        <a:solidFill>
                          <a:srgbClr val="FFFF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2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0070C0">
                        <a:alpha val="25000"/>
                      </a:srgbClr>
                    </a:solidFill>
                  </a:tcPr>
                </a:tc>
              </a:tr>
              <a:tr h="530388">
                <a:tc gridSpan="2">
                  <a:txBody>
                    <a:bodyPr/>
                    <a:lstStyle/>
                    <a:p>
                      <a:pPr algn="ctr" fontAlgn="ctr"/>
                      <a:endParaRPr lang="cs-CZ" sz="20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2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2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2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2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2400" b="1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FFE0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24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505130">
                <a:tc gridSpan="2">
                  <a:txBody>
                    <a:bodyPr/>
                    <a:lstStyle/>
                    <a:p>
                      <a:pPr algn="ctr" fontAlgn="ctr"/>
                      <a:endParaRPr lang="cs-CZ" sz="20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2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2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2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2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24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24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grpSp>
        <p:nvGrpSpPr>
          <p:cNvPr id="44" name="Skupina 43"/>
          <p:cNvGrpSpPr/>
          <p:nvPr/>
        </p:nvGrpSpPr>
        <p:grpSpPr>
          <a:xfrm>
            <a:off x="4315051" y="1127633"/>
            <a:ext cx="2674137" cy="721411"/>
            <a:chOff x="4706175" y="1235661"/>
            <a:chExt cx="2674137" cy="721411"/>
          </a:xfrm>
        </p:grpSpPr>
        <p:cxnSp>
          <p:nvCxnSpPr>
            <p:cNvPr id="12" name="Přímá spojnice se šipkou 11"/>
            <p:cNvCxnSpPr/>
            <p:nvPr/>
          </p:nvCxnSpPr>
          <p:spPr>
            <a:xfrm>
              <a:off x="5076056" y="1540242"/>
              <a:ext cx="273928" cy="416830"/>
            </a:xfrm>
            <a:prstGeom prst="straightConnector1">
              <a:avLst/>
            </a:prstGeom>
            <a:ln w="31750">
              <a:solidFill>
                <a:srgbClr val="045C04"/>
              </a:solidFill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6" name="Zaoblený obdélník 35"/>
            <p:cNvSpPr/>
            <p:nvPr/>
          </p:nvSpPr>
          <p:spPr>
            <a:xfrm>
              <a:off x="5652120" y="1235661"/>
              <a:ext cx="1728192" cy="609163"/>
            </a:xfrm>
            <a:prstGeom prst="roundRect">
              <a:avLst/>
            </a:prstGeom>
            <a:noFill/>
            <a:ln>
              <a:solidFill>
                <a:srgbClr val="045C0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cs-CZ" sz="1600" b="1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přídatné proměnné</a:t>
              </a:r>
              <a:endParaRPr lang="cs-CZ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37" name="Přímá spojnice se šipkou 36"/>
            <p:cNvCxnSpPr/>
            <p:nvPr/>
          </p:nvCxnSpPr>
          <p:spPr>
            <a:xfrm flipH="1">
              <a:off x="4706175" y="1540242"/>
              <a:ext cx="369881" cy="416829"/>
            </a:xfrm>
            <a:prstGeom prst="straightConnector1">
              <a:avLst/>
            </a:prstGeom>
            <a:ln w="31750">
              <a:solidFill>
                <a:srgbClr val="045C04"/>
              </a:solidFill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Přímá spojnice se šipkou 37"/>
            <p:cNvCxnSpPr>
              <a:endCxn id="36" idx="1"/>
            </p:cNvCxnSpPr>
            <p:nvPr/>
          </p:nvCxnSpPr>
          <p:spPr>
            <a:xfrm>
              <a:off x="5076056" y="1540242"/>
              <a:ext cx="576064" cy="1"/>
            </a:xfrm>
            <a:prstGeom prst="straightConnector1">
              <a:avLst/>
            </a:prstGeom>
            <a:ln w="31750">
              <a:solidFill>
                <a:srgbClr val="045C04"/>
              </a:solidFill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4" name="Skupina 23"/>
          <p:cNvGrpSpPr/>
          <p:nvPr/>
        </p:nvGrpSpPr>
        <p:grpSpPr>
          <a:xfrm>
            <a:off x="1043608" y="1127633"/>
            <a:ext cx="2794208" cy="721411"/>
            <a:chOff x="5436096" y="1235661"/>
            <a:chExt cx="2794208" cy="721411"/>
          </a:xfrm>
        </p:grpSpPr>
        <p:cxnSp>
          <p:nvCxnSpPr>
            <p:cNvPr id="25" name="Přímá spojnice se šipkou 24"/>
            <p:cNvCxnSpPr/>
            <p:nvPr/>
          </p:nvCxnSpPr>
          <p:spPr>
            <a:xfrm>
              <a:off x="7956376" y="1540242"/>
              <a:ext cx="273928" cy="416830"/>
            </a:xfrm>
            <a:prstGeom prst="straightConnector1">
              <a:avLst/>
            </a:prstGeom>
            <a:ln w="31750">
              <a:solidFill>
                <a:srgbClr val="045C04"/>
              </a:solidFill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Zaoblený obdélník 25"/>
            <p:cNvSpPr/>
            <p:nvPr/>
          </p:nvSpPr>
          <p:spPr>
            <a:xfrm>
              <a:off x="5436096" y="1235661"/>
              <a:ext cx="1944216" cy="609163"/>
            </a:xfrm>
            <a:prstGeom prst="roundRect">
              <a:avLst/>
            </a:prstGeom>
            <a:noFill/>
            <a:ln>
              <a:solidFill>
                <a:srgbClr val="045C0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cs-CZ" sz="1600" b="1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základní (vlastní) proměnné</a:t>
              </a:r>
              <a:endParaRPr lang="cs-CZ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27" name="Přímá spojnice se šipkou 26"/>
            <p:cNvCxnSpPr/>
            <p:nvPr/>
          </p:nvCxnSpPr>
          <p:spPr>
            <a:xfrm flipH="1">
              <a:off x="7552116" y="1540242"/>
              <a:ext cx="369881" cy="416829"/>
            </a:xfrm>
            <a:prstGeom prst="straightConnector1">
              <a:avLst/>
            </a:prstGeom>
            <a:ln w="31750">
              <a:solidFill>
                <a:srgbClr val="045C04"/>
              </a:solidFill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Přímá spojnice se šipkou 28"/>
            <p:cNvCxnSpPr/>
            <p:nvPr/>
          </p:nvCxnSpPr>
          <p:spPr>
            <a:xfrm>
              <a:off x="7380312" y="1540243"/>
              <a:ext cx="576064" cy="1"/>
            </a:xfrm>
            <a:prstGeom prst="straightConnector1">
              <a:avLst/>
            </a:prstGeom>
            <a:ln w="31750">
              <a:solidFill>
                <a:srgbClr val="045C04"/>
              </a:solidFill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941689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/>
          <p:cNvSpPr txBox="1"/>
          <p:nvPr/>
        </p:nvSpPr>
        <p:spPr>
          <a:xfrm>
            <a:off x="877888" y="291397"/>
            <a:ext cx="734481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Simplexová tabulka</a:t>
            </a:r>
            <a:endParaRPr lang="cs-CZ" sz="48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9015057"/>
              </p:ext>
            </p:extLst>
          </p:nvPr>
        </p:nvGraphicFramePr>
        <p:xfrm>
          <a:off x="1499495" y="1822653"/>
          <a:ext cx="6137297" cy="338437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76918"/>
                <a:gridCol w="745566"/>
                <a:gridCol w="542230"/>
                <a:gridCol w="580311"/>
                <a:gridCol w="571928"/>
                <a:gridCol w="610008"/>
                <a:gridCol w="857712"/>
                <a:gridCol w="1552624"/>
              </a:tblGrid>
              <a:tr h="606157">
                <a:tc rowSpan="2" gridSpan="2">
                  <a:txBody>
                    <a:bodyPr/>
                    <a:lstStyle/>
                    <a:p>
                      <a:pPr algn="ctr" fontAlgn="ctr"/>
                      <a:endParaRPr lang="cs-CZ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x</a:t>
                      </a:r>
                      <a:r>
                        <a:rPr lang="cs-CZ" sz="2400" b="1" u="none" strike="noStrike" baseline="-25000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cs-CZ" sz="2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x</a:t>
                      </a:r>
                      <a:r>
                        <a:rPr lang="cs-CZ" sz="2400" b="1" u="none" strike="noStrike" baseline="-25000" dirty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cs-CZ" sz="2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x</a:t>
                      </a:r>
                      <a:r>
                        <a:rPr lang="cs-CZ" sz="2400" b="1" u="none" strike="noStrike" baseline="-25000" dirty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cs-CZ" sz="2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x</a:t>
                      </a:r>
                      <a:r>
                        <a:rPr lang="cs-CZ" sz="2400" b="1" u="none" strike="noStrike" baseline="-25000" dirty="0" smtClean="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r>
                        <a:rPr lang="cs-CZ" sz="2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2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endParaRPr lang="cs-CZ" sz="2400" b="1" u="none" strike="noStrike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 fontAlgn="ctr"/>
                      <a:r>
                        <a:rPr lang="cs-CZ" sz="24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P</a:t>
                      </a:r>
                      <a:endParaRPr lang="cs-CZ" sz="2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24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505130">
                <a:tc gridSpan="2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endParaRPr lang="cs-CZ" sz="24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1</a:t>
                      </a:r>
                      <a:endParaRPr lang="cs-CZ" sz="24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0</a:t>
                      </a:r>
                      <a:endParaRPr lang="cs-CZ" sz="24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0</a:t>
                      </a:r>
                      <a:endParaRPr lang="cs-CZ" sz="24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24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606157">
                <a:tc>
                  <a:txBody>
                    <a:bodyPr/>
                    <a:lstStyle/>
                    <a:p>
                      <a:pPr algn="ctr" fontAlgn="ctr"/>
                      <a:endParaRPr lang="cs-CZ" sz="2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24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3200" b="1" i="0" u="none" strike="noStrike" dirty="0">
                        <a:solidFill>
                          <a:srgbClr val="FFFF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3200" b="1" i="0" u="none" strike="noStrike" dirty="0">
                        <a:solidFill>
                          <a:srgbClr val="FFFF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3200" b="1" i="0" u="none" strike="noStrike" dirty="0">
                        <a:solidFill>
                          <a:srgbClr val="FFFF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3200" b="1" i="0" u="none" strike="noStrike" dirty="0">
                        <a:solidFill>
                          <a:srgbClr val="FFFF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3200" b="1" i="0" u="none" strike="noStrike" dirty="0">
                        <a:solidFill>
                          <a:srgbClr val="FFFF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2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0070C0">
                        <a:alpha val="25000"/>
                      </a:srgbClr>
                    </a:solidFill>
                  </a:tcPr>
                </a:tc>
              </a:tr>
              <a:tr h="631414">
                <a:tc>
                  <a:txBody>
                    <a:bodyPr/>
                    <a:lstStyle/>
                    <a:p>
                      <a:pPr algn="ctr" fontAlgn="ctr"/>
                      <a:endParaRPr lang="cs-CZ" sz="2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24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3200" b="1" i="0" u="none" strike="noStrike" dirty="0">
                        <a:solidFill>
                          <a:srgbClr val="FFFF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3200" b="1" i="0" u="none" strike="noStrike" dirty="0">
                        <a:solidFill>
                          <a:srgbClr val="FFFF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3200" b="1" i="0" u="none" strike="noStrike" dirty="0">
                        <a:solidFill>
                          <a:srgbClr val="FFFF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3200" b="1" i="0" u="none" strike="noStrike" dirty="0">
                        <a:solidFill>
                          <a:srgbClr val="FFFF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3200" b="1" i="0" u="none" strike="noStrike" dirty="0">
                        <a:solidFill>
                          <a:srgbClr val="FFFF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2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0070C0">
                        <a:alpha val="25000"/>
                      </a:srgbClr>
                    </a:solidFill>
                  </a:tcPr>
                </a:tc>
              </a:tr>
              <a:tr h="530388">
                <a:tc gridSpan="2">
                  <a:txBody>
                    <a:bodyPr/>
                    <a:lstStyle/>
                    <a:p>
                      <a:pPr algn="ctr" fontAlgn="ctr"/>
                      <a:endParaRPr lang="cs-CZ" sz="20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2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2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2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2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2400" b="1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FFE0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24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505130">
                <a:tc gridSpan="2">
                  <a:txBody>
                    <a:bodyPr/>
                    <a:lstStyle/>
                    <a:p>
                      <a:pPr algn="ctr" fontAlgn="ctr"/>
                      <a:endParaRPr lang="cs-CZ" sz="20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2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2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2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2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24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24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grpSp>
        <p:nvGrpSpPr>
          <p:cNvPr id="44" name="Skupina 43"/>
          <p:cNvGrpSpPr/>
          <p:nvPr/>
        </p:nvGrpSpPr>
        <p:grpSpPr>
          <a:xfrm>
            <a:off x="4315051" y="1127633"/>
            <a:ext cx="2674137" cy="721411"/>
            <a:chOff x="4706175" y="1235661"/>
            <a:chExt cx="2674137" cy="721411"/>
          </a:xfrm>
        </p:grpSpPr>
        <p:cxnSp>
          <p:nvCxnSpPr>
            <p:cNvPr id="12" name="Přímá spojnice se šipkou 11"/>
            <p:cNvCxnSpPr/>
            <p:nvPr/>
          </p:nvCxnSpPr>
          <p:spPr>
            <a:xfrm>
              <a:off x="5076056" y="1540242"/>
              <a:ext cx="273928" cy="416830"/>
            </a:xfrm>
            <a:prstGeom prst="straightConnector1">
              <a:avLst/>
            </a:prstGeom>
            <a:ln w="31750">
              <a:solidFill>
                <a:srgbClr val="045C04"/>
              </a:solidFill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6" name="Zaoblený obdélník 35"/>
            <p:cNvSpPr/>
            <p:nvPr/>
          </p:nvSpPr>
          <p:spPr>
            <a:xfrm>
              <a:off x="5652120" y="1235661"/>
              <a:ext cx="1728192" cy="609163"/>
            </a:xfrm>
            <a:prstGeom prst="roundRect">
              <a:avLst/>
            </a:prstGeom>
            <a:noFill/>
            <a:ln>
              <a:solidFill>
                <a:srgbClr val="045C0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cs-CZ" sz="1600" b="1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přídatné proměnné</a:t>
              </a:r>
              <a:endParaRPr lang="cs-CZ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37" name="Přímá spojnice se šipkou 36"/>
            <p:cNvCxnSpPr/>
            <p:nvPr/>
          </p:nvCxnSpPr>
          <p:spPr>
            <a:xfrm flipH="1">
              <a:off x="4706175" y="1540242"/>
              <a:ext cx="369881" cy="416829"/>
            </a:xfrm>
            <a:prstGeom prst="straightConnector1">
              <a:avLst/>
            </a:prstGeom>
            <a:ln w="31750">
              <a:solidFill>
                <a:srgbClr val="045C04"/>
              </a:solidFill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Přímá spojnice se šipkou 37"/>
            <p:cNvCxnSpPr>
              <a:endCxn id="36" idx="1"/>
            </p:cNvCxnSpPr>
            <p:nvPr/>
          </p:nvCxnSpPr>
          <p:spPr>
            <a:xfrm>
              <a:off x="5076056" y="1540242"/>
              <a:ext cx="576064" cy="1"/>
            </a:xfrm>
            <a:prstGeom prst="straightConnector1">
              <a:avLst/>
            </a:prstGeom>
            <a:ln w="31750">
              <a:solidFill>
                <a:srgbClr val="045C04"/>
              </a:solidFill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4" name="Skupina 23"/>
          <p:cNvGrpSpPr/>
          <p:nvPr/>
        </p:nvGrpSpPr>
        <p:grpSpPr>
          <a:xfrm>
            <a:off x="1043608" y="1127633"/>
            <a:ext cx="2794208" cy="721411"/>
            <a:chOff x="5436096" y="1235661"/>
            <a:chExt cx="2794208" cy="721411"/>
          </a:xfrm>
        </p:grpSpPr>
        <p:cxnSp>
          <p:nvCxnSpPr>
            <p:cNvPr id="25" name="Přímá spojnice se šipkou 24"/>
            <p:cNvCxnSpPr/>
            <p:nvPr/>
          </p:nvCxnSpPr>
          <p:spPr>
            <a:xfrm>
              <a:off x="7956376" y="1540242"/>
              <a:ext cx="273928" cy="416830"/>
            </a:xfrm>
            <a:prstGeom prst="straightConnector1">
              <a:avLst/>
            </a:prstGeom>
            <a:ln w="31750">
              <a:solidFill>
                <a:srgbClr val="045C04"/>
              </a:solidFill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Zaoblený obdélník 25"/>
            <p:cNvSpPr/>
            <p:nvPr/>
          </p:nvSpPr>
          <p:spPr>
            <a:xfrm>
              <a:off x="5436096" y="1235661"/>
              <a:ext cx="1944216" cy="609163"/>
            </a:xfrm>
            <a:prstGeom prst="roundRect">
              <a:avLst/>
            </a:prstGeom>
            <a:noFill/>
            <a:ln>
              <a:solidFill>
                <a:srgbClr val="045C0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cs-CZ" sz="1600" b="1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základní (vlastní) proměnné</a:t>
              </a:r>
              <a:endParaRPr lang="cs-CZ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27" name="Přímá spojnice se šipkou 26"/>
            <p:cNvCxnSpPr/>
            <p:nvPr/>
          </p:nvCxnSpPr>
          <p:spPr>
            <a:xfrm flipH="1">
              <a:off x="7552116" y="1540242"/>
              <a:ext cx="369881" cy="416829"/>
            </a:xfrm>
            <a:prstGeom prst="straightConnector1">
              <a:avLst/>
            </a:prstGeom>
            <a:ln w="31750">
              <a:solidFill>
                <a:srgbClr val="045C04"/>
              </a:solidFill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Přímá spojnice se šipkou 28"/>
            <p:cNvCxnSpPr/>
            <p:nvPr/>
          </p:nvCxnSpPr>
          <p:spPr>
            <a:xfrm>
              <a:off x="7380312" y="1540243"/>
              <a:ext cx="576064" cy="1"/>
            </a:xfrm>
            <a:prstGeom prst="straightConnector1">
              <a:avLst/>
            </a:prstGeom>
            <a:ln w="31750">
              <a:solidFill>
                <a:srgbClr val="045C04"/>
              </a:solidFill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1" name="Skupina 30"/>
          <p:cNvGrpSpPr/>
          <p:nvPr/>
        </p:nvGrpSpPr>
        <p:grpSpPr>
          <a:xfrm>
            <a:off x="3210131" y="2059517"/>
            <a:ext cx="4890261" cy="609163"/>
            <a:chOff x="2490051" y="1235661"/>
            <a:chExt cx="4890261" cy="609163"/>
          </a:xfrm>
        </p:grpSpPr>
        <p:sp>
          <p:nvSpPr>
            <p:cNvPr id="39" name="Zaoblený obdélník 38"/>
            <p:cNvSpPr/>
            <p:nvPr/>
          </p:nvSpPr>
          <p:spPr>
            <a:xfrm>
              <a:off x="5652120" y="1235661"/>
              <a:ext cx="1728192" cy="609163"/>
            </a:xfrm>
            <a:prstGeom prst="roundRect">
              <a:avLst/>
            </a:prstGeom>
            <a:solidFill>
              <a:schemeClr val="bg1"/>
            </a:solidFill>
            <a:ln>
              <a:solidFill>
                <a:srgbClr val="045C0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cs-CZ" sz="16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k</a:t>
              </a:r>
              <a:r>
                <a:rPr lang="cs-CZ" sz="1600" b="1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oeficienty účelové funkce</a:t>
              </a:r>
              <a:endParaRPr lang="cs-CZ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40" name="Přímá spojnice se šipkou 39"/>
            <p:cNvCxnSpPr/>
            <p:nvPr/>
          </p:nvCxnSpPr>
          <p:spPr>
            <a:xfrm flipH="1">
              <a:off x="2490051" y="1542976"/>
              <a:ext cx="1" cy="208414"/>
            </a:xfrm>
            <a:prstGeom prst="straightConnector1">
              <a:avLst/>
            </a:prstGeom>
            <a:ln w="31750">
              <a:solidFill>
                <a:srgbClr val="045C04"/>
              </a:solidFill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Přímá spojnice se šipkou 40"/>
            <p:cNvCxnSpPr/>
            <p:nvPr/>
          </p:nvCxnSpPr>
          <p:spPr>
            <a:xfrm>
              <a:off x="2490051" y="1540242"/>
              <a:ext cx="3162069" cy="1"/>
            </a:xfrm>
            <a:prstGeom prst="straightConnector1">
              <a:avLst/>
            </a:prstGeom>
            <a:ln w="31750">
              <a:solidFill>
                <a:srgbClr val="045C04"/>
              </a:solidFill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Přímá spojnice se šipkou 41"/>
            <p:cNvCxnSpPr/>
            <p:nvPr/>
          </p:nvCxnSpPr>
          <p:spPr>
            <a:xfrm flipH="1">
              <a:off x="3059832" y="1554594"/>
              <a:ext cx="1" cy="208414"/>
            </a:xfrm>
            <a:prstGeom prst="straightConnector1">
              <a:avLst/>
            </a:prstGeom>
            <a:ln w="31750">
              <a:solidFill>
                <a:srgbClr val="045C04"/>
              </a:solidFill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Přímá spojnice se šipkou 42"/>
            <p:cNvCxnSpPr/>
            <p:nvPr/>
          </p:nvCxnSpPr>
          <p:spPr>
            <a:xfrm flipH="1">
              <a:off x="3594970" y="1554594"/>
              <a:ext cx="1" cy="208414"/>
            </a:xfrm>
            <a:prstGeom prst="straightConnector1">
              <a:avLst/>
            </a:prstGeom>
            <a:ln w="31750">
              <a:solidFill>
                <a:srgbClr val="045C04"/>
              </a:solidFill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Přímá spojnice se šipkou 45"/>
            <p:cNvCxnSpPr/>
            <p:nvPr/>
          </p:nvCxnSpPr>
          <p:spPr>
            <a:xfrm flipH="1">
              <a:off x="4139952" y="1554594"/>
              <a:ext cx="1" cy="208414"/>
            </a:xfrm>
            <a:prstGeom prst="straightConnector1">
              <a:avLst/>
            </a:prstGeom>
            <a:ln w="31750">
              <a:solidFill>
                <a:srgbClr val="045C04"/>
              </a:solidFill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192259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/>
          <p:cNvSpPr txBox="1"/>
          <p:nvPr/>
        </p:nvSpPr>
        <p:spPr>
          <a:xfrm>
            <a:off x="877888" y="291397"/>
            <a:ext cx="734481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Simplexová tabulka</a:t>
            </a:r>
            <a:endParaRPr lang="cs-CZ" sz="48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0472409"/>
              </p:ext>
            </p:extLst>
          </p:nvPr>
        </p:nvGraphicFramePr>
        <p:xfrm>
          <a:off x="1499495" y="1822653"/>
          <a:ext cx="6137297" cy="338437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76918"/>
                <a:gridCol w="745566"/>
                <a:gridCol w="542230"/>
                <a:gridCol w="580311"/>
                <a:gridCol w="571928"/>
                <a:gridCol w="610008"/>
                <a:gridCol w="857712"/>
                <a:gridCol w="1552624"/>
              </a:tblGrid>
              <a:tr h="606157">
                <a:tc rowSpan="2" gridSpan="2">
                  <a:txBody>
                    <a:bodyPr/>
                    <a:lstStyle/>
                    <a:p>
                      <a:pPr algn="ctr" fontAlgn="ctr"/>
                      <a:endParaRPr lang="cs-CZ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x</a:t>
                      </a:r>
                      <a:r>
                        <a:rPr lang="cs-CZ" sz="2400" b="1" u="none" strike="noStrike" baseline="-25000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cs-CZ" sz="2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x</a:t>
                      </a:r>
                      <a:r>
                        <a:rPr lang="cs-CZ" sz="2400" b="1" u="none" strike="noStrike" baseline="-25000" dirty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cs-CZ" sz="2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x</a:t>
                      </a:r>
                      <a:r>
                        <a:rPr lang="cs-CZ" sz="2400" b="1" u="none" strike="noStrike" baseline="-25000" dirty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cs-CZ" sz="2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x</a:t>
                      </a:r>
                      <a:r>
                        <a:rPr lang="cs-CZ" sz="2400" b="1" u="none" strike="noStrike" baseline="-25000" dirty="0" smtClean="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r>
                        <a:rPr lang="cs-CZ" sz="2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2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endParaRPr lang="cs-CZ" sz="2400" b="1" u="none" strike="noStrike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 fontAlgn="ctr"/>
                      <a:r>
                        <a:rPr lang="cs-CZ" sz="24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P</a:t>
                      </a:r>
                      <a:endParaRPr lang="cs-CZ" sz="2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24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505130">
                <a:tc gridSpan="2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endParaRPr lang="cs-CZ" sz="24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1</a:t>
                      </a:r>
                      <a:endParaRPr lang="cs-CZ" sz="24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0</a:t>
                      </a:r>
                      <a:endParaRPr lang="cs-CZ" sz="24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0</a:t>
                      </a:r>
                      <a:endParaRPr lang="cs-CZ" sz="24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24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606157">
                <a:tc>
                  <a:txBody>
                    <a:bodyPr/>
                    <a:lstStyle/>
                    <a:p>
                      <a:pPr algn="ctr" fontAlgn="ctr"/>
                      <a:endParaRPr lang="cs-CZ" sz="2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24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3200" b="1" u="none" strike="noStrike" dirty="0" smtClean="0">
                          <a:solidFill>
                            <a:srgbClr val="FFFF00"/>
                          </a:solidFill>
                          <a:effectLst/>
                          <a:latin typeface="+mn-lt"/>
                        </a:rPr>
                        <a:t>4</a:t>
                      </a:r>
                      <a:endParaRPr lang="cs-CZ" sz="3200" b="1" i="0" u="none" strike="noStrike" dirty="0">
                        <a:solidFill>
                          <a:srgbClr val="FFFF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3200" b="1" u="none" strike="noStrike" dirty="0" smtClean="0">
                          <a:solidFill>
                            <a:srgbClr val="FFFF00"/>
                          </a:solidFill>
                          <a:effectLst/>
                          <a:latin typeface="+mn-lt"/>
                        </a:rPr>
                        <a:t>6</a:t>
                      </a:r>
                      <a:endParaRPr lang="cs-CZ" sz="3200" b="1" i="0" u="none" strike="noStrike" dirty="0">
                        <a:solidFill>
                          <a:srgbClr val="FFFF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3200" b="1" u="none" strike="noStrike" dirty="0" smtClean="0">
                          <a:solidFill>
                            <a:srgbClr val="FFFF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cs-CZ" sz="3200" b="1" i="0" u="none" strike="noStrike" dirty="0">
                        <a:solidFill>
                          <a:srgbClr val="FFFF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3200" b="1" u="none" strike="noStrike" dirty="0">
                          <a:solidFill>
                            <a:srgbClr val="FFFF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cs-CZ" sz="3200" b="1" i="0" u="none" strike="noStrike" dirty="0">
                        <a:solidFill>
                          <a:srgbClr val="FFFF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3200" b="1" u="none" strike="noStrike" dirty="0" smtClean="0">
                          <a:solidFill>
                            <a:srgbClr val="FFFF00"/>
                          </a:solidFill>
                          <a:effectLst/>
                          <a:latin typeface="+mn-lt"/>
                        </a:rPr>
                        <a:t>24</a:t>
                      </a:r>
                      <a:endParaRPr lang="cs-CZ" sz="3200" b="1" i="0" u="none" strike="noStrike" dirty="0">
                        <a:solidFill>
                          <a:srgbClr val="FFFF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2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0070C0">
                        <a:alpha val="25000"/>
                      </a:srgbClr>
                    </a:solidFill>
                  </a:tcPr>
                </a:tc>
              </a:tr>
              <a:tr h="631414">
                <a:tc>
                  <a:txBody>
                    <a:bodyPr/>
                    <a:lstStyle/>
                    <a:p>
                      <a:pPr algn="ctr" fontAlgn="ctr"/>
                      <a:endParaRPr lang="cs-CZ" sz="2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24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3200" b="1" i="0" u="none" strike="noStrike" dirty="0">
                          <a:solidFill>
                            <a:srgbClr val="FFFF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3200" b="1" u="none" strike="noStrike" dirty="0" smtClean="0">
                          <a:solidFill>
                            <a:srgbClr val="FFFF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cs-CZ" sz="3200" b="1" i="0" u="none" strike="noStrike" dirty="0">
                        <a:solidFill>
                          <a:srgbClr val="FFFF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3200" b="1" u="none" strike="noStrike" dirty="0">
                          <a:solidFill>
                            <a:srgbClr val="FFFF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cs-CZ" sz="3200" b="1" i="0" u="none" strike="noStrike" dirty="0">
                        <a:solidFill>
                          <a:srgbClr val="FFFF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3200" b="1" u="none" strike="noStrike" dirty="0" smtClean="0">
                          <a:solidFill>
                            <a:srgbClr val="FFFF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cs-CZ" sz="3200" b="1" i="0" u="none" strike="noStrike" dirty="0">
                        <a:solidFill>
                          <a:srgbClr val="FFFF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3200" b="1" u="none" strike="noStrike" dirty="0" smtClean="0">
                          <a:solidFill>
                            <a:srgbClr val="FFFF00"/>
                          </a:solidFill>
                          <a:effectLst/>
                          <a:latin typeface="+mn-lt"/>
                        </a:rPr>
                        <a:t>12</a:t>
                      </a:r>
                      <a:endParaRPr lang="cs-CZ" sz="3200" b="1" i="0" u="none" strike="noStrike" dirty="0">
                        <a:solidFill>
                          <a:srgbClr val="FFFF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2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0070C0">
                        <a:alpha val="25000"/>
                      </a:srgbClr>
                    </a:solidFill>
                  </a:tcPr>
                </a:tc>
              </a:tr>
              <a:tr h="530388">
                <a:tc gridSpan="2">
                  <a:txBody>
                    <a:bodyPr/>
                    <a:lstStyle/>
                    <a:p>
                      <a:pPr algn="ctr" fontAlgn="ctr"/>
                      <a:endParaRPr lang="cs-CZ" sz="20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2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2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2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2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2400" b="1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FFE0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24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505130">
                <a:tc gridSpan="2">
                  <a:txBody>
                    <a:bodyPr/>
                    <a:lstStyle/>
                    <a:p>
                      <a:pPr algn="ctr" fontAlgn="ctr"/>
                      <a:endParaRPr lang="cs-CZ" sz="20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2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2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2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2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24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24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grpSp>
        <p:nvGrpSpPr>
          <p:cNvPr id="44" name="Skupina 43"/>
          <p:cNvGrpSpPr/>
          <p:nvPr/>
        </p:nvGrpSpPr>
        <p:grpSpPr>
          <a:xfrm>
            <a:off x="4315051" y="1127633"/>
            <a:ext cx="2674137" cy="721411"/>
            <a:chOff x="4706175" y="1235661"/>
            <a:chExt cx="2674137" cy="721411"/>
          </a:xfrm>
        </p:grpSpPr>
        <p:cxnSp>
          <p:nvCxnSpPr>
            <p:cNvPr id="12" name="Přímá spojnice se šipkou 11"/>
            <p:cNvCxnSpPr/>
            <p:nvPr/>
          </p:nvCxnSpPr>
          <p:spPr>
            <a:xfrm>
              <a:off x="5076056" y="1540242"/>
              <a:ext cx="273928" cy="416830"/>
            </a:xfrm>
            <a:prstGeom prst="straightConnector1">
              <a:avLst/>
            </a:prstGeom>
            <a:ln w="31750">
              <a:solidFill>
                <a:srgbClr val="045C04"/>
              </a:solidFill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6" name="Zaoblený obdélník 35"/>
            <p:cNvSpPr/>
            <p:nvPr/>
          </p:nvSpPr>
          <p:spPr>
            <a:xfrm>
              <a:off x="5652120" y="1235661"/>
              <a:ext cx="1728192" cy="609163"/>
            </a:xfrm>
            <a:prstGeom prst="roundRect">
              <a:avLst/>
            </a:prstGeom>
            <a:noFill/>
            <a:ln>
              <a:solidFill>
                <a:srgbClr val="045C0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cs-CZ" sz="1600" b="1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přídatné proměnné</a:t>
              </a:r>
              <a:endParaRPr lang="cs-CZ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37" name="Přímá spojnice se šipkou 36"/>
            <p:cNvCxnSpPr/>
            <p:nvPr/>
          </p:nvCxnSpPr>
          <p:spPr>
            <a:xfrm flipH="1">
              <a:off x="4706175" y="1540242"/>
              <a:ext cx="369881" cy="416829"/>
            </a:xfrm>
            <a:prstGeom prst="straightConnector1">
              <a:avLst/>
            </a:prstGeom>
            <a:ln w="31750">
              <a:solidFill>
                <a:srgbClr val="045C04"/>
              </a:solidFill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Přímá spojnice se šipkou 37"/>
            <p:cNvCxnSpPr>
              <a:endCxn id="36" idx="1"/>
            </p:cNvCxnSpPr>
            <p:nvPr/>
          </p:nvCxnSpPr>
          <p:spPr>
            <a:xfrm>
              <a:off x="5076056" y="1540242"/>
              <a:ext cx="576064" cy="1"/>
            </a:xfrm>
            <a:prstGeom prst="straightConnector1">
              <a:avLst/>
            </a:prstGeom>
            <a:ln w="31750">
              <a:solidFill>
                <a:srgbClr val="045C04"/>
              </a:solidFill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4" name="Skupina 23"/>
          <p:cNvGrpSpPr/>
          <p:nvPr/>
        </p:nvGrpSpPr>
        <p:grpSpPr>
          <a:xfrm>
            <a:off x="1043608" y="1127633"/>
            <a:ext cx="2794208" cy="721411"/>
            <a:chOff x="5436096" y="1235661"/>
            <a:chExt cx="2794208" cy="721411"/>
          </a:xfrm>
        </p:grpSpPr>
        <p:cxnSp>
          <p:nvCxnSpPr>
            <p:cNvPr id="25" name="Přímá spojnice se šipkou 24"/>
            <p:cNvCxnSpPr/>
            <p:nvPr/>
          </p:nvCxnSpPr>
          <p:spPr>
            <a:xfrm>
              <a:off x="7956376" y="1540242"/>
              <a:ext cx="273928" cy="416830"/>
            </a:xfrm>
            <a:prstGeom prst="straightConnector1">
              <a:avLst/>
            </a:prstGeom>
            <a:ln w="31750">
              <a:solidFill>
                <a:srgbClr val="045C04"/>
              </a:solidFill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Zaoblený obdélník 25"/>
            <p:cNvSpPr/>
            <p:nvPr/>
          </p:nvSpPr>
          <p:spPr>
            <a:xfrm>
              <a:off x="5436096" y="1235661"/>
              <a:ext cx="1944216" cy="609163"/>
            </a:xfrm>
            <a:prstGeom prst="roundRect">
              <a:avLst/>
            </a:prstGeom>
            <a:noFill/>
            <a:ln>
              <a:solidFill>
                <a:srgbClr val="045C0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cs-CZ" sz="1600" b="1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základní (vlastní) proměnné</a:t>
              </a:r>
              <a:endParaRPr lang="cs-CZ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27" name="Přímá spojnice se šipkou 26"/>
            <p:cNvCxnSpPr/>
            <p:nvPr/>
          </p:nvCxnSpPr>
          <p:spPr>
            <a:xfrm flipH="1">
              <a:off x="7552116" y="1540242"/>
              <a:ext cx="369881" cy="416829"/>
            </a:xfrm>
            <a:prstGeom prst="straightConnector1">
              <a:avLst/>
            </a:prstGeom>
            <a:ln w="31750">
              <a:solidFill>
                <a:srgbClr val="045C04"/>
              </a:solidFill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Přímá spojnice se šipkou 28"/>
            <p:cNvCxnSpPr/>
            <p:nvPr/>
          </p:nvCxnSpPr>
          <p:spPr>
            <a:xfrm>
              <a:off x="7380312" y="1540243"/>
              <a:ext cx="576064" cy="1"/>
            </a:xfrm>
            <a:prstGeom prst="straightConnector1">
              <a:avLst/>
            </a:prstGeom>
            <a:ln w="31750">
              <a:solidFill>
                <a:srgbClr val="045C04"/>
              </a:solidFill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1" name="Skupina 30"/>
          <p:cNvGrpSpPr/>
          <p:nvPr/>
        </p:nvGrpSpPr>
        <p:grpSpPr>
          <a:xfrm>
            <a:off x="3210131" y="2059517"/>
            <a:ext cx="4890261" cy="609163"/>
            <a:chOff x="2490051" y="1235661"/>
            <a:chExt cx="4890261" cy="609163"/>
          </a:xfrm>
        </p:grpSpPr>
        <p:sp>
          <p:nvSpPr>
            <p:cNvPr id="39" name="Zaoblený obdélník 38"/>
            <p:cNvSpPr/>
            <p:nvPr/>
          </p:nvSpPr>
          <p:spPr>
            <a:xfrm>
              <a:off x="5652120" y="1235661"/>
              <a:ext cx="1728192" cy="609163"/>
            </a:xfrm>
            <a:prstGeom prst="roundRect">
              <a:avLst/>
            </a:prstGeom>
            <a:solidFill>
              <a:schemeClr val="bg1"/>
            </a:solidFill>
            <a:ln>
              <a:solidFill>
                <a:srgbClr val="045C0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cs-CZ" sz="16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k</a:t>
              </a:r>
              <a:r>
                <a:rPr lang="cs-CZ" sz="1600" b="1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oeficienty účelové funkce</a:t>
              </a:r>
              <a:endParaRPr lang="cs-CZ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40" name="Přímá spojnice se šipkou 39"/>
            <p:cNvCxnSpPr/>
            <p:nvPr/>
          </p:nvCxnSpPr>
          <p:spPr>
            <a:xfrm flipH="1">
              <a:off x="2490051" y="1542976"/>
              <a:ext cx="1" cy="208414"/>
            </a:xfrm>
            <a:prstGeom prst="straightConnector1">
              <a:avLst/>
            </a:prstGeom>
            <a:ln w="31750">
              <a:solidFill>
                <a:srgbClr val="045C04"/>
              </a:solidFill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Přímá spojnice se šipkou 40"/>
            <p:cNvCxnSpPr/>
            <p:nvPr/>
          </p:nvCxnSpPr>
          <p:spPr>
            <a:xfrm>
              <a:off x="2490051" y="1540242"/>
              <a:ext cx="3162069" cy="1"/>
            </a:xfrm>
            <a:prstGeom prst="straightConnector1">
              <a:avLst/>
            </a:prstGeom>
            <a:ln w="31750">
              <a:solidFill>
                <a:srgbClr val="045C04"/>
              </a:solidFill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Přímá spojnice se šipkou 41"/>
            <p:cNvCxnSpPr/>
            <p:nvPr/>
          </p:nvCxnSpPr>
          <p:spPr>
            <a:xfrm flipH="1">
              <a:off x="3059832" y="1554594"/>
              <a:ext cx="1" cy="208414"/>
            </a:xfrm>
            <a:prstGeom prst="straightConnector1">
              <a:avLst/>
            </a:prstGeom>
            <a:ln w="31750">
              <a:solidFill>
                <a:srgbClr val="045C04"/>
              </a:solidFill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Přímá spojnice se šipkou 42"/>
            <p:cNvCxnSpPr/>
            <p:nvPr/>
          </p:nvCxnSpPr>
          <p:spPr>
            <a:xfrm flipH="1">
              <a:off x="3594970" y="1554594"/>
              <a:ext cx="1" cy="208414"/>
            </a:xfrm>
            <a:prstGeom prst="straightConnector1">
              <a:avLst/>
            </a:prstGeom>
            <a:ln w="31750">
              <a:solidFill>
                <a:srgbClr val="045C04"/>
              </a:solidFill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Přímá spojnice se šipkou 45"/>
            <p:cNvCxnSpPr/>
            <p:nvPr/>
          </p:nvCxnSpPr>
          <p:spPr>
            <a:xfrm flipH="1">
              <a:off x="4139952" y="1554594"/>
              <a:ext cx="1" cy="208414"/>
            </a:xfrm>
            <a:prstGeom prst="straightConnector1">
              <a:avLst/>
            </a:prstGeom>
            <a:ln w="31750">
              <a:solidFill>
                <a:srgbClr val="045C04"/>
              </a:solidFill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7" name="Skupina 56"/>
          <p:cNvGrpSpPr/>
          <p:nvPr/>
        </p:nvGrpSpPr>
        <p:grpSpPr>
          <a:xfrm>
            <a:off x="3326277" y="3207112"/>
            <a:ext cx="4742948" cy="609163"/>
            <a:chOff x="2637364" y="1235661"/>
            <a:chExt cx="4742948" cy="609163"/>
          </a:xfrm>
        </p:grpSpPr>
        <p:sp>
          <p:nvSpPr>
            <p:cNvPr id="59" name="Zaoblený obdélník 58"/>
            <p:cNvSpPr/>
            <p:nvPr/>
          </p:nvSpPr>
          <p:spPr>
            <a:xfrm>
              <a:off x="5652120" y="1235661"/>
              <a:ext cx="1728192" cy="609163"/>
            </a:xfrm>
            <a:prstGeom prst="roundRect">
              <a:avLst/>
            </a:prstGeom>
            <a:solidFill>
              <a:schemeClr val="bg1"/>
            </a:solidFill>
            <a:ln>
              <a:solidFill>
                <a:srgbClr val="045C0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cs-CZ" sz="16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k</a:t>
              </a:r>
              <a:r>
                <a:rPr lang="cs-CZ" sz="1600" b="1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oeficienty rovnic</a:t>
              </a:r>
              <a:endParaRPr lang="cs-CZ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61" name="Přímá spojnice se šipkou 60"/>
            <p:cNvCxnSpPr/>
            <p:nvPr/>
          </p:nvCxnSpPr>
          <p:spPr>
            <a:xfrm flipH="1">
              <a:off x="2637364" y="1529557"/>
              <a:ext cx="165603" cy="208414"/>
            </a:xfrm>
            <a:prstGeom prst="straightConnector1">
              <a:avLst/>
            </a:prstGeom>
            <a:ln w="31750">
              <a:solidFill>
                <a:srgbClr val="045C04"/>
              </a:solidFill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Přímá spojnice se šipkou 61"/>
            <p:cNvCxnSpPr>
              <a:endCxn id="59" idx="1"/>
            </p:cNvCxnSpPr>
            <p:nvPr/>
          </p:nvCxnSpPr>
          <p:spPr>
            <a:xfrm>
              <a:off x="2802967" y="1540242"/>
              <a:ext cx="2849153" cy="1"/>
            </a:xfrm>
            <a:prstGeom prst="straightConnector1">
              <a:avLst/>
            </a:prstGeom>
            <a:ln w="31750">
              <a:solidFill>
                <a:srgbClr val="045C04"/>
              </a:solidFill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Přímá spojnice se šipkou 65"/>
            <p:cNvCxnSpPr/>
            <p:nvPr/>
          </p:nvCxnSpPr>
          <p:spPr>
            <a:xfrm>
              <a:off x="2645219" y="1324229"/>
              <a:ext cx="157748" cy="208414"/>
            </a:xfrm>
            <a:prstGeom prst="straightConnector1">
              <a:avLst/>
            </a:prstGeom>
            <a:ln w="31750">
              <a:solidFill>
                <a:srgbClr val="045C04"/>
              </a:solidFill>
              <a:headEnd type="arrow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Přímá spojnice se šipkou 67"/>
            <p:cNvCxnSpPr/>
            <p:nvPr/>
          </p:nvCxnSpPr>
          <p:spPr>
            <a:xfrm>
              <a:off x="3221283" y="1324229"/>
              <a:ext cx="157748" cy="208414"/>
            </a:xfrm>
            <a:prstGeom prst="straightConnector1">
              <a:avLst/>
            </a:prstGeom>
            <a:ln w="31750">
              <a:solidFill>
                <a:srgbClr val="045C04"/>
              </a:solidFill>
              <a:headEnd type="arrow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Přímá spojnice se šipkou 68"/>
            <p:cNvCxnSpPr/>
            <p:nvPr/>
          </p:nvCxnSpPr>
          <p:spPr>
            <a:xfrm>
              <a:off x="3797347" y="1313533"/>
              <a:ext cx="157748" cy="208414"/>
            </a:xfrm>
            <a:prstGeom prst="straightConnector1">
              <a:avLst/>
            </a:prstGeom>
            <a:ln w="31750">
              <a:solidFill>
                <a:srgbClr val="045C04"/>
              </a:solidFill>
              <a:headEnd type="arrow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Přímá spojnice se šipkou 69"/>
            <p:cNvCxnSpPr/>
            <p:nvPr/>
          </p:nvCxnSpPr>
          <p:spPr>
            <a:xfrm>
              <a:off x="4373411" y="1318876"/>
              <a:ext cx="157748" cy="208414"/>
            </a:xfrm>
            <a:prstGeom prst="straightConnector1">
              <a:avLst/>
            </a:prstGeom>
            <a:ln w="31750">
              <a:solidFill>
                <a:srgbClr val="045C04"/>
              </a:solidFill>
              <a:headEnd type="arrow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Přímá spojnice se šipkou 70"/>
            <p:cNvCxnSpPr/>
            <p:nvPr/>
          </p:nvCxnSpPr>
          <p:spPr>
            <a:xfrm>
              <a:off x="5237507" y="1358573"/>
              <a:ext cx="157748" cy="208414"/>
            </a:xfrm>
            <a:prstGeom prst="straightConnector1">
              <a:avLst/>
            </a:prstGeom>
            <a:ln w="31750">
              <a:solidFill>
                <a:srgbClr val="045C04"/>
              </a:solidFill>
              <a:headEnd type="arrow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Přímá spojnice se šipkou 71"/>
            <p:cNvCxnSpPr/>
            <p:nvPr/>
          </p:nvCxnSpPr>
          <p:spPr>
            <a:xfrm flipH="1">
              <a:off x="3223849" y="1561899"/>
              <a:ext cx="165603" cy="208414"/>
            </a:xfrm>
            <a:prstGeom prst="straightConnector1">
              <a:avLst/>
            </a:prstGeom>
            <a:ln w="31750">
              <a:solidFill>
                <a:srgbClr val="045C04"/>
              </a:solidFill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Přímá spojnice se šipkou 72"/>
            <p:cNvCxnSpPr/>
            <p:nvPr/>
          </p:nvCxnSpPr>
          <p:spPr>
            <a:xfrm flipH="1">
              <a:off x="3811079" y="1561899"/>
              <a:ext cx="165603" cy="208414"/>
            </a:xfrm>
            <a:prstGeom prst="straightConnector1">
              <a:avLst/>
            </a:prstGeom>
            <a:ln w="31750">
              <a:solidFill>
                <a:srgbClr val="045C04"/>
              </a:solidFill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Přímá spojnice se šipkou 73"/>
            <p:cNvCxnSpPr/>
            <p:nvPr/>
          </p:nvCxnSpPr>
          <p:spPr>
            <a:xfrm flipH="1">
              <a:off x="4365556" y="1529557"/>
              <a:ext cx="165603" cy="208414"/>
            </a:xfrm>
            <a:prstGeom prst="straightConnector1">
              <a:avLst/>
            </a:prstGeom>
            <a:ln w="31750">
              <a:solidFill>
                <a:srgbClr val="045C04"/>
              </a:solidFill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Přímá spojnice se šipkou 74"/>
            <p:cNvCxnSpPr/>
            <p:nvPr/>
          </p:nvCxnSpPr>
          <p:spPr>
            <a:xfrm flipH="1">
              <a:off x="5229652" y="1561899"/>
              <a:ext cx="165603" cy="208414"/>
            </a:xfrm>
            <a:prstGeom prst="straightConnector1">
              <a:avLst/>
            </a:prstGeom>
            <a:ln w="31750">
              <a:solidFill>
                <a:srgbClr val="045C04"/>
              </a:solidFill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622354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kutivní">
  <a:themeElements>
    <a:clrScheme name="Exekutivní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kutivní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kutivní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3541</TotalTime>
  <Words>2295</Words>
  <Application>Microsoft Office PowerPoint</Application>
  <PresentationFormat>Předvádění na obrazovce (4:3)</PresentationFormat>
  <Paragraphs>1295</Paragraphs>
  <Slides>34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34</vt:i4>
      </vt:variant>
    </vt:vector>
  </HeadingPairs>
  <TitlesOfParts>
    <vt:vector size="35" baseType="lpstr">
      <vt:lpstr>Exekutivní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EMM Ekonomicko-matematické metody</dc:title>
  <dc:creator>Pavel</dc:creator>
  <cp:lastModifiedBy>Pavel</cp:lastModifiedBy>
  <cp:revision>226</cp:revision>
  <dcterms:created xsi:type="dcterms:W3CDTF">2013-09-24T16:39:46Z</dcterms:created>
  <dcterms:modified xsi:type="dcterms:W3CDTF">2013-12-08T13:01:41Z</dcterms:modified>
</cp:coreProperties>
</file>