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8" r:id="rId3"/>
    <p:sldId id="291" r:id="rId4"/>
    <p:sldId id="342" r:id="rId5"/>
    <p:sldId id="292" r:id="rId6"/>
    <p:sldId id="351" r:id="rId7"/>
    <p:sldId id="352" r:id="rId8"/>
    <p:sldId id="353" r:id="rId9"/>
    <p:sldId id="354" r:id="rId10"/>
    <p:sldId id="349" r:id="rId11"/>
    <p:sldId id="350" r:id="rId12"/>
    <p:sldId id="339" r:id="rId13"/>
    <p:sldId id="338" r:id="rId14"/>
    <p:sldId id="325" r:id="rId15"/>
    <p:sldId id="324" r:id="rId16"/>
    <p:sldId id="297" r:id="rId17"/>
    <p:sldId id="326" r:id="rId18"/>
    <p:sldId id="278" r:id="rId19"/>
    <p:sldId id="327" r:id="rId20"/>
    <p:sldId id="343" r:id="rId21"/>
    <p:sldId id="328" r:id="rId22"/>
    <p:sldId id="329" r:id="rId23"/>
    <p:sldId id="330" r:id="rId24"/>
    <p:sldId id="331" r:id="rId25"/>
    <p:sldId id="322" r:id="rId26"/>
    <p:sldId id="333" r:id="rId27"/>
    <p:sldId id="344" r:id="rId28"/>
    <p:sldId id="334" r:id="rId29"/>
    <p:sldId id="345" r:id="rId30"/>
    <p:sldId id="336" r:id="rId31"/>
    <p:sldId id="346" r:id="rId32"/>
    <p:sldId id="347" r:id="rId33"/>
    <p:sldId id="337" r:id="rId34"/>
    <p:sldId id="348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C04"/>
    <a:srgbClr val="7E0000"/>
    <a:srgbClr val="FFE07D"/>
    <a:srgbClr val="ABE9FF"/>
    <a:srgbClr val="AD6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chemeClr val="bg1">
                <a:tint val="80000"/>
                <a:satMod val="250000"/>
              </a:schemeClr>
            </a:gs>
            <a:gs pos="80000">
              <a:schemeClr val="bg1">
                <a:tint val="90000"/>
                <a:shade val="90000"/>
                <a:satMod val="200000"/>
              </a:schemeClr>
            </a:gs>
            <a:gs pos="94000">
              <a:schemeClr val="accent3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EC1D4A-A796-47C3-A63E-CE236FB377E2}" type="datetimeFigureOut">
              <a:rPr lang="cs-CZ" smtClean="0"/>
              <a:t>8.12.2013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chemeClr val="bg1"/>
            </a:gs>
            <a:gs pos="78000">
              <a:schemeClr val="accent3">
                <a:lumMod val="20000"/>
                <a:lumOff val="80000"/>
              </a:schemeClr>
            </a:gs>
            <a:gs pos="95000">
              <a:srgbClr val="AD6D3D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15616" y="1484784"/>
            <a:ext cx="66247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Simplexová metoda</a:t>
            </a:r>
          </a:p>
          <a:p>
            <a:pPr algn="ctr"/>
            <a:endParaRPr lang="cs-CZ" sz="3200" dirty="0" smtClean="0">
              <a:solidFill>
                <a:srgbClr val="FF0000"/>
              </a:solidFill>
            </a:endParaRPr>
          </a:p>
          <a:p>
            <a:pPr algn="ctr"/>
            <a:endParaRPr lang="cs-CZ" sz="3200" dirty="0" smtClean="0">
              <a:solidFill>
                <a:srgbClr val="FF0000"/>
              </a:solidFill>
            </a:endParaRPr>
          </a:p>
          <a:p>
            <a:pPr algn="ctr"/>
            <a:r>
              <a:rPr lang="cs-CZ" sz="3200" b="1" dirty="0" smtClean="0">
                <a:solidFill>
                  <a:srgbClr val="0070C0"/>
                </a:solidFill>
              </a:rPr>
              <a:t>Tabulkové </a:t>
            </a:r>
            <a:r>
              <a:rPr lang="cs-CZ" sz="3200" b="1" dirty="0" smtClean="0">
                <a:solidFill>
                  <a:srgbClr val="0070C0"/>
                </a:solidFill>
              </a:rPr>
              <a:t>řešení</a:t>
            </a:r>
          </a:p>
          <a:p>
            <a:pPr algn="ctr"/>
            <a:r>
              <a:rPr lang="cs-CZ" sz="3200" b="1" dirty="0" smtClean="0">
                <a:solidFill>
                  <a:srgbClr val="0070C0"/>
                </a:solidFill>
              </a:rPr>
              <a:t>úlohy </a:t>
            </a:r>
            <a:r>
              <a:rPr lang="cs-CZ" sz="3200" b="1" dirty="0">
                <a:solidFill>
                  <a:srgbClr val="0070C0"/>
                </a:solidFill>
              </a:rPr>
              <a:t>lineárního programování</a:t>
            </a:r>
            <a:endParaRPr lang="cs-CZ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57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77888" y="291397"/>
            <a:ext cx="7344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Simplexová tabulka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801291"/>
              </p:ext>
            </p:extLst>
          </p:nvPr>
        </p:nvGraphicFramePr>
        <p:xfrm>
          <a:off x="1499495" y="1822653"/>
          <a:ext cx="6137297" cy="3384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6918"/>
                <a:gridCol w="745566"/>
                <a:gridCol w="542230"/>
                <a:gridCol w="580311"/>
                <a:gridCol w="571928"/>
                <a:gridCol w="610008"/>
                <a:gridCol w="857712"/>
                <a:gridCol w="1552624"/>
              </a:tblGrid>
              <a:tr h="606157">
                <a:tc rowSpan="2"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cs-CZ" sz="2400" b="1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61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6314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530388">
                <a:tc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5" name="Skupina 34"/>
          <p:cNvGrpSpPr/>
          <p:nvPr/>
        </p:nvGrpSpPr>
        <p:grpSpPr>
          <a:xfrm>
            <a:off x="549624" y="2143552"/>
            <a:ext cx="936104" cy="1728192"/>
            <a:chOff x="467544" y="2204864"/>
            <a:chExt cx="936104" cy="1728192"/>
          </a:xfrm>
        </p:grpSpPr>
        <p:sp>
          <p:nvSpPr>
            <p:cNvPr id="28" name="Zaoblený obdélník 27"/>
            <p:cNvSpPr/>
            <p:nvPr/>
          </p:nvSpPr>
          <p:spPr>
            <a:xfrm>
              <a:off x="467544" y="2204864"/>
              <a:ext cx="720080" cy="576064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báze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Přímá spojnice se šipkou 29"/>
            <p:cNvCxnSpPr>
              <a:stCxn id="28" idx="2"/>
            </p:cNvCxnSpPr>
            <p:nvPr/>
          </p:nvCxnSpPr>
          <p:spPr>
            <a:xfrm>
              <a:off x="827584" y="2780928"/>
              <a:ext cx="0" cy="864096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/>
            <p:nvPr/>
          </p:nvCxnSpPr>
          <p:spPr>
            <a:xfrm flipV="1">
              <a:off x="827584" y="3356992"/>
              <a:ext cx="576064" cy="288032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/>
            <p:cNvCxnSpPr/>
            <p:nvPr/>
          </p:nvCxnSpPr>
          <p:spPr>
            <a:xfrm>
              <a:off x="827584" y="3645024"/>
              <a:ext cx="576064" cy="288032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Skupina 43"/>
          <p:cNvGrpSpPr/>
          <p:nvPr/>
        </p:nvGrpSpPr>
        <p:grpSpPr>
          <a:xfrm>
            <a:off x="4315051" y="1127633"/>
            <a:ext cx="2674137" cy="721411"/>
            <a:chOff x="4706175" y="1235661"/>
            <a:chExt cx="2674137" cy="721411"/>
          </a:xfrm>
        </p:grpSpPr>
        <p:cxnSp>
          <p:nvCxnSpPr>
            <p:cNvPr id="12" name="Přímá spojnice se šipkou 11"/>
            <p:cNvCxnSpPr/>
            <p:nvPr/>
          </p:nvCxnSpPr>
          <p:spPr>
            <a:xfrm>
              <a:off x="5076056" y="1540242"/>
              <a:ext cx="273928" cy="41683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aoblený obdélník 35"/>
            <p:cNvSpPr/>
            <p:nvPr/>
          </p:nvSpPr>
          <p:spPr>
            <a:xfrm>
              <a:off x="5652120" y="1235661"/>
              <a:ext cx="1728192" cy="609163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přídatné proměnné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Přímá spojnice se šipkou 36"/>
            <p:cNvCxnSpPr/>
            <p:nvPr/>
          </p:nvCxnSpPr>
          <p:spPr>
            <a:xfrm flipH="1">
              <a:off x="4706175" y="1540242"/>
              <a:ext cx="369881" cy="416829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se šipkou 37"/>
            <p:cNvCxnSpPr>
              <a:endCxn id="36" idx="1"/>
            </p:cNvCxnSpPr>
            <p:nvPr/>
          </p:nvCxnSpPr>
          <p:spPr>
            <a:xfrm>
              <a:off x="5076056" y="1540242"/>
              <a:ext cx="576064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Skupina 23"/>
          <p:cNvGrpSpPr/>
          <p:nvPr/>
        </p:nvGrpSpPr>
        <p:grpSpPr>
          <a:xfrm>
            <a:off x="1043608" y="1127633"/>
            <a:ext cx="2794208" cy="721411"/>
            <a:chOff x="5436096" y="1235661"/>
            <a:chExt cx="2794208" cy="721411"/>
          </a:xfrm>
        </p:grpSpPr>
        <p:cxnSp>
          <p:nvCxnSpPr>
            <p:cNvPr id="25" name="Přímá spojnice se šipkou 24"/>
            <p:cNvCxnSpPr/>
            <p:nvPr/>
          </p:nvCxnSpPr>
          <p:spPr>
            <a:xfrm>
              <a:off x="7956376" y="1540242"/>
              <a:ext cx="273928" cy="41683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aoblený obdélník 25"/>
            <p:cNvSpPr/>
            <p:nvPr/>
          </p:nvSpPr>
          <p:spPr>
            <a:xfrm>
              <a:off x="5436096" y="1235661"/>
              <a:ext cx="1944216" cy="609163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základní (vlastní) proměnné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Přímá spojnice se šipkou 26"/>
            <p:cNvCxnSpPr/>
            <p:nvPr/>
          </p:nvCxnSpPr>
          <p:spPr>
            <a:xfrm flipH="1">
              <a:off x="7552116" y="1540242"/>
              <a:ext cx="369881" cy="416829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se šipkou 28"/>
            <p:cNvCxnSpPr/>
            <p:nvPr/>
          </p:nvCxnSpPr>
          <p:spPr>
            <a:xfrm>
              <a:off x="7380312" y="1540243"/>
              <a:ext cx="576064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Skupina 30"/>
          <p:cNvGrpSpPr/>
          <p:nvPr/>
        </p:nvGrpSpPr>
        <p:grpSpPr>
          <a:xfrm>
            <a:off x="3210131" y="2059517"/>
            <a:ext cx="4890261" cy="609163"/>
            <a:chOff x="2490051" y="1235661"/>
            <a:chExt cx="4890261" cy="609163"/>
          </a:xfrm>
        </p:grpSpPr>
        <p:sp>
          <p:nvSpPr>
            <p:cNvPr id="39" name="Zaoblený obdélník 38"/>
            <p:cNvSpPr/>
            <p:nvPr/>
          </p:nvSpPr>
          <p:spPr>
            <a:xfrm>
              <a:off x="5652120" y="1235661"/>
              <a:ext cx="1728192" cy="6091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oeficienty účelové funkce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0" name="Přímá spojnice se šipkou 39"/>
            <p:cNvCxnSpPr/>
            <p:nvPr/>
          </p:nvCxnSpPr>
          <p:spPr>
            <a:xfrm flipH="1">
              <a:off x="2490051" y="1542976"/>
              <a:ext cx="1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se šipkou 40"/>
            <p:cNvCxnSpPr/>
            <p:nvPr/>
          </p:nvCxnSpPr>
          <p:spPr>
            <a:xfrm>
              <a:off x="2490051" y="1540242"/>
              <a:ext cx="3162069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se šipkou 41"/>
            <p:cNvCxnSpPr/>
            <p:nvPr/>
          </p:nvCxnSpPr>
          <p:spPr>
            <a:xfrm flipH="1">
              <a:off x="3059832" y="1554594"/>
              <a:ext cx="1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se šipkou 42"/>
            <p:cNvCxnSpPr/>
            <p:nvPr/>
          </p:nvCxnSpPr>
          <p:spPr>
            <a:xfrm flipH="1">
              <a:off x="3594970" y="1554594"/>
              <a:ext cx="1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nice se šipkou 45"/>
            <p:cNvCxnSpPr/>
            <p:nvPr/>
          </p:nvCxnSpPr>
          <p:spPr>
            <a:xfrm flipH="1">
              <a:off x="4139952" y="1554594"/>
              <a:ext cx="1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Skupina 56"/>
          <p:cNvGrpSpPr/>
          <p:nvPr/>
        </p:nvGrpSpPr>
        <p:grpSpPr>
          <a:xfrm>
            <a:off x="3326277" y="3207112"/>
            <a:ext cx="4742948" cy="609163"/>
            <a:chOff x="2637364" y="1235661"/>
            <a:chExt cx="4742948" cy="609163"/>
          </a:xfrm>
        </p:grpSpPr>
        <p:sp>
          <p:nvSpPr>
            <p:cNvPr id="59" name="Zaoblený obdélník 58"/>
            <p:cNvSpPr/>
            <p:nvPr/>
          </p:nvSpPr>
          <p:spPr>
            <a:xfrm>
              <a:off x="5652120" y="1235661"/>
              <a:ext cx="1728192" cy="6091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oeficienty rovnic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1" name="Přímá spojnice se šipkou 60"/>
            <p:cNvCxnSpPr/>
            <p:nvPr/>
          </p:nvCxnSpPr>
          <p:spPr>
            <a:xfrm flipH="1">
              <a:off x="2637364" y="1529557"/>
              <a:ext cx="165603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se šipkou 61"/>
            <p:cNvCxnSpPr>
              <a:endCxn id="59" idx="1"/>
            </p:cNvCxnSpPr>
            <p:nvPr/>
          </p:nvCxnSpPr>
          <p:spPr>
            <a:xfrm>
              <a:off x="2802967" y="1540242"/>
              <a:ext cx="2849153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se šipkou 65"/>
            <p:cNvCxnSpPr/>
            <p:nvPr/>
          </p:nvCxnSpPr>
          <p:spPr>
            <a:xfrm>
              <a:off x="2645219" y="1324229"/>
              <a:ext cx="157748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headEnd type="arrow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římá spojnice se šipkou 67"/>
            <p:cNvCxnSpPr/>
            <p:nvPr/>
          </p:nvCxnSpPr>
          <p:spPr>
            <a:xfrm>
              <a:off x="3221283" y="1324229"/>
              <a:ext cx="157748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headEnd type="arrow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nice se šipkou 68"/>
            <p:cNvCxnSpPr/>
            <p:nvPr/>
          </p:nvCxnSpPr>
          <p:spPr>
            <a:xfrm>
              <a:off x="3797347" y="1313533"/>
              <a:ext cx="157748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headEnd type="arrow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římá spojnice se šipkou 69"/>
            <p:cNvCxnSpPr/>
            <p:nvPr/>
          </p:nvCxnSpPr>
          <p:spPr>
            <a:xfrm>
              <a:off x="4373411" y="1318876"/>
              <a:ext cx="157748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headEnd type="arrow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nice se šipkou 70"/>
            <p:cNvCxnSpPr/>
            <p:nvPr/>
          </p:nvCxnSpPr>
          <p:spPr>
            <a:xfrm>
              <a:off x="5237507" y="1358573"/>
              <a:ext cx="157748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headEnd type="arrow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nice se šipkou 71"/>
            <p:cNvCxnSpPr/>
            <p:nvPr/>
          </p:nvCxnSpPr>
          <p:spPr>
            <a:xfrm flipH="1">
              <a:off x="3223849" y="1561899"/>
              <a:ext cx="165603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nice se šipkou 72"/>
            <p:cNvCxnSpPr/>
            <p:nvPr/>
          </p:nvCxnSpPr>
          <p:spPr>
            <a:xfrm flipH="1">
              <a:off x="3811079" y="1561899"/>
              <a:ext cx="165603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římá spojnice se šipkou 73"/>
            <p:cNvCxnSpPr/>
            <p:nvPr/>
          </p:nvCxnSpPr>
          <p:spPr>
            <a:xfrm flipH="1">
              <a:off x="4365556" y="1529557"/>
              <a:ext cx="165603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Přímá spojnice se šipkou 74"/>
            <p:cNvCxnSpPr/>
            <p:nvPr/>
          </p:nvCxnSpPr>
          <p:spPr>
            <a:xfrm flipH="1">
              <a:off x="5229652" y="1561899"/>
              <a:ext cx="165603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1255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77888" y="291397"/>
            <a:ext cx="7344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Simplexová tabulka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837461"/>
              </p:ext>
            </p:extLst>
          </p:nvPr>
        </p:nvGraphicFramePr>
        <p:xfrm>
          <a:off x="1499495" y="1822653"/>
          <a:ext cx="6137297" cy="3384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6918"/>
                <a:gridCol w="745566"/>
                <a:gridCol w="542230"/>
                <a:gridCol w="580311"/>
                <a:gridCol w="571928"/>
                <a:gridCol w="610008"/>
                <a:gridCol w="857712"/>
                <a:gridCol w="1552624"/>
              </a:tblGrid>
              <a:tr h="606157">
                <a:tc rowSpan="2"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cs-CZ" sz="2400" b="1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61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6314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530388">
                <a:tc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5" name="Skupina 34"/>
          <p:cNvGrpSpPr/>
          <p:nvPr/>
        </p:nvGrpSpPr>
        <p:grpSpPr>
          <a:xfrm>
            <a:off x="549624" y="2143552"/>
            <a:ext cx="936104" cy="1728192"/>
            <a:chOff x="467544" y="2204864"/>
            <a:chExt cx="936104" cy="1728192"/>
          </a:xfrm>
        </p:grpSpPr>
        <p:sp>
          <p:nvSpPr>
            <p:cNvPr id="28" name="Zaoblený obdélník 27"/>
            <p:cNvSpPr/>
            <p:nvPr/>
          </p:nvSpPr>
          <p:spPr>
            <a:xfrm>
              <a:off x="467544" y="2204864"/>
              <a:ext cx="720080" cy="576064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báze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Přímá spojnice se šipkou 29"/>
            <p:cNvCxnSpPr>
              <a:stCxn id="28" idx="2"/>
            </p:cNvCxnSpPr>
            <p:nvPr/>
          </p:nvCxnSpPr>
          <p:spPr>
            <a:xfrm>
              <a:off x="827584" y="2780928"/>
              <a:ext cx="0" cy="864096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/>
            <p:nvPr/>
          </p:nvCxnSpPr>
          <p:spPr>
            <a:xfrm flipV="1">
              <a:off x="827584" y="3356992"/>
              <a:ext cx="576064" cy="288032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/>
            <p:cNvCxnSpPr/>
            <p:nvPr/>
          </p:nvCxnSpPr>
          <p:spPr>
            <a:xfrm>
              <a:off x="827584" y="3645024"/>
              <a:ext cx="576064" cy="288032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Skupina 43"/>
          <p:cNvGrpSpPr/>
          <p:nvPr/>
        </p:nvGrpSpPr>
        <p:grpSpPr>
          <a:xfrm>
            <a:off x="4315051" y="1127633"/>
            <a:ext cx="2674137" cy="721411"/>
            <a:chOff x="4706175" y="1235661"/>
            <a:chExt cx="2674137" cy="721411"/>
          </a:xfrm>
        </p:grpSpPr>
        <p:cxnSp>
          <p:nvCxnSpPr>
            <p:cNvPr id="12" name="Přímá spojnice se šipkou 11"/>
            <p:cNvCxnSpPr/>
            <p:nvPr/>
          </p:nvCxnSpPr>
          <p:spPr>
            <a:xfrm>
              <a:off x="5076056" y="1540242"/>
              <a:ext cx="273928" cy="41683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aoblený obdélník 35"/>
            <p:cNvSpPr/>
            <p:nvPr/>
          </p:nvSpPr>
          <p:spPr>
            <a:xfrm>
              <a:off x="5652120" y="1235661"/>
              <a:ext cx="1728192" cy="609163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přídatné proměnné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Přímá spojnice se šipkou 36"/>
            <p:cNvCxnSpPr/>
            <p:nvPr/>
          </p:nvCxnSpPr>
          <p:spPr>
            <a:xfrm flipH="1">
              <a:off x="4706175" y="1540242"/>
              <a:ext cx="369881" cy="416829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se šipkou 37"/>
            <p:cNvCxnSpPr>
              <a:endCxn id="36" idx="1"/>
            </p:cNvCxnSpPr>
            <p:nvPr/>
          </p:nvCxnSpPr>
          <p:spPr>
            <a:xfrm>
              <a:off x="5076056" y="1540242"/>
              <a:ext cx="576064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Skupina 23"/>
          <p:cNvGrpSpPr/>
          <p:nvPr/>
        </p:nvGrpSpPr>
        <p:grpSpPr>
          <a:xfrm>
            <a:off x="1043608" y="1127633"/>
            <a:ext cx="2794208" cy="721411"/>
            <a:chOff x="5436096" y="1235661"/>
            <a:chExt cx="2794208" cy="721411"/>
          </a:xfrm>
        </p:grpSpPr>
        <p:cxnSp>
          <p:nvCxnSpPr>
            <p:cNvPr id="25" name="Přímá spojnice se šipkou 24"/>
            <p:cNvCxnSpPr/>
            <p:nvPr/>
          </p:nvCxnSpPr>
          <p:spPr>
            <a:xfrm>
              <a:off x="7956376" y="1540242"/>
              <a:ext cx="273928" cy="41683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aoblený obdélník 25"/>
            <p:cNvSpPr/>
            <p:nvPr/>
          </p:nvSpPr>
          <p:spPr>
            <a:xfrm>
              <a:off x="5436096" y="1235661"/>
              <a:ext cx="1944216" cy="609163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základní (vlastní) proměnné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Přímá spojnice se šipkou 26"/>
            <p:cNvCxnSpPr/>
            <p:nvPr/>
          </p:nvCxnSpPr>
          <p:spPr>
            <a:xfrm flipH="1">
              <a:off x="7552116" y="1540242"/>
              <a:ext cx="369881" cy="416829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se šipkou 28"/>
            <p:cNvCxnSpPr/>
            <p:nvPr/>
          </p:nvCxnSpPr>
          <p:spPr>
            <a:xfrm>
              <a:off x="7380312" y="1540243"/>
              <a:ext cx="576064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Skupina 30"/>
          <p:cNvGrpSpPr/>
          <p:nvPr/>
        </p:nvGrpSpPr>
        <p:grpSpPr>
          <a:xfrm>
            <a:off x="3210131" y="2059517"/>
            <a:ext cx="4890261" cy="609163"/>
            <a:chOff x="2490051" y="1235661"/>
            <a:chExt cx="4890261" cy="609163"/>
          </a:xfrm>
        </p:grpSpPr>
        <p:sp>
          <p:nvSpPr>
            <p:cNvPr id="39" name="Zaoblený obdélník 38"/>
            <p:cNvSpPr/>
            <p:nvPr/>
          </p:nvSpPr>
          <p:spPr>
            <a:xfrm>
              <a:off x="5652120" y="1235661"/>
              <a:ext cx="1728192" cy="6091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oeficienty účelové funkce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0" name="Přímá spojnice se šipkou 39"/>
            <p:cNvCxnSpPr/>
            <p:nvPr/>
          </p:nvCxnSpPr>
          <p:spPr>
            <a:xfrm flipH="1">
              <a:off x="2490051" y="1542976"/>
              <a:ext cx="1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se šipkou 40"/>
            <p:cNvCxnSpPr/>
            <p:nvPr/>
          </p:nvCxnSpPr>
          <p:spPr>
            <a:xfrm>
              <a:off x="2490051" y="1540242"/>
              <a:ext cx="3162069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se šipkou 41"/>
            <p:cNvCxnSpPr/>
            <p:nvPr/>
          </p:nvCxnSpPr>
          <p:spPr>
            <a:xfrm flipH="1">
              <a:off x="3059832" y="1554594"/>
              <a:ext cx="1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se šipkou 42"/>
            <p:cNvCxnSpPr/>
            <p:nvPr/>
          </p:nvCxnSpPr>
          <p:spPr>
            <a:xfrm flipH="1">
              <a:off x="3594970" y="1554594"/>
              <a:ext cx="1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nice se šipkou 45"/>
            <p:cNvCxnSpPr/>
            <p:nvPr/>
          </p:nvCxnSpPr>
          <p:spPr>
            <a:xfrm flipH="1">
              <a:off x="4139952" y="1554594"/>
              <a:ext cx="1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Skupina 47"/>
          <p:cNvGrpSpPr/>
          <p:nvPr/>
        </p:nvGrpSpPr>
        <p:grpSpPr>
          <a:xfrm>
            <a:off x="1485728" y="2143552"/>
            <a:ext cx="1358080" cy="1728192"/>
            <a:chOff x="189584" y="2204864"/>
            <a:chExt cx="1358080" cy="1728192"/>
          </a:xfrm>
        </p:grpSpPr>
        <p:sp>
          <p:nvSpPr>
            <p:cNvPr id="49" name="Zaoblený obdélník 48"/>
            <p:cNvSpPr/>
            <p:nvPr/>
          </p:nvSpPr>
          <p:spPr>
            <a:xfrm>
              <a:off x="189584" y="2204864"/>
              <a:ext cx="1358080" cy="57606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koeficienty báze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0" name="Přímá spojnice se šipkou 49"/>
            <p:cNvCxnSpPr>
              <a:stCxn id="49" idx="2"/>
            </p:cNvCxnSpPr>
            <p:nvPr/>
          </p:nvCxnSpPr>
          <p:spPr>
            <a:xfrm>
              <a:off x="868624" y="2780928"/>
              <a:ext cx="0" cy="864096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se šipkou 52"/>
            <p:cNvCxnSpPr/>
            <p:nvPr/>
          </p:nvCxnSpPr>
          <p:spPr>
            <a:xfrm flipV="1">
              <a:off x="868624" y="3356992"/>
              <a:ext cx="246992" cy="288032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se šipkou 54"/>
            <p:cNvCxnSpPr/>
            <p:nvPr/>
          </p:nvCxnSpPr>
          <p:spPr>
            <a:xfrm>
              <a:off x="868624" y="3645024"/>
              <a:ext cx="246992" cy="288032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Skupina 56"/>
          <p:cNvGrpSpPr/>
          <p:nvPr/>
        </p:nvGrpSpPr>
        <p:grpSpPr>
          <a:xfrm>
            <a:off x="3326277" y="3207112"/>
            <a:ext cx="4742948" cy="609163"/>
            <a:chOff x="2637364" y="1235661"/>
            <a:chExt cx="4742948" cy="609163"/>
          </a:xfrm>
        </p:grpSpPr>
        <p:sp>
          <p:nvSpPr>
            <p:cNvPr id="59" name="Zaoblený obdélník 58"/>
            <p:cNvSpPr/>
            <p:nvPr/>
          </p:nvSpPr>
          <p:spPr>
            <a:xfrm>
              <a:off x="5652120" y="1235661"/>
              <a:ext cx="1728192" cy="6091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oeficienty rovnic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1" name="Přímá spojnice se šipkou 60"/>
            <p:cNvCxnSpPr/>
            <p:nvPr/>
          </p:nvCxnSpPr>
          <p:spPr>
            <a:xfrm flipH="1">
              <a:off x="2637364" y="1529557"/>
              <a:ext cx="165603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se šipkou 61"/>
            <p:cNvCxnSpPr>
              <a:endCxn id="59" idx="1"/>
            </p:cNvCxnSpPr>
            <p:nvPr/>
          </p:nvCxnSpPr>
          <p:spPr>
            <a:xfrm>
              <a:off x="2802967" y="1540242"/>
              <a:ext cx="2849153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se šipkou 65"/>
            <p:cNvCxnSpPr/>
            <p:nvPr/>
          </p:nvCxnSpPr>
          <p:spPr>
            <a:xfrm>
              <a:off x="2645219" y="1324229"/>
              <a:ext cx="157748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headEnd type="arrow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římá spojnice se šipkou 67"/>
            <p:cNvCxnSpPr/>
            <p:nvPr/>
          </p:nvCxnSpPr>
          <p:spPr>
            <a:xfrm>
              <a:off x="3221283" y="1324229"/>
              <a:ext cx="157748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headEnd type="arrow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nice se šipkou 68"/>
            <p:cNvCxnSpPr/>
            <p:nvPr/>
          </p:nvCxnSpPr>
          <p:spPr>
            <a:xfrm>
              <a:off x="3797347" y="1313533"/>
              <a:ext cx="157748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headEnd type="arrow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římá spojnice se šipkou 69"/>
            <p:cNvCxnSpPr/>
            <p:nvPr/>
          </p:nvCxnSpPr>
          <p:spPr>
            <a:xfrm>
              <a:off x="4373411" y="1318876"/>
              <a:ext cx="157748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headEnd type="arrow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nice se šipkou 70"/>
            <p:cNvCxnSpPr/>
            <p:nvPr/>
          </p:nvCxnSpPr>
          <p:spPr>
            <a:xfrm>
              <a:off x="5237507" y="1358573"/>
              <a:ext cx="157748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headEnd type="arrow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nice se šipkou 71"/>
            <p:cNvCxnSpPr/>
            <p:nvPr/>
          </p:nvCxnSpPr>
          <p:spPr>
            <a:xfrm flipH="1">
              <a:off x="3223849" y="1561899"/>
              <a:ext cx="165603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nice se šipkou 72"/>
            <p:cNvCxnSpPr/>
            <p:nvPr/>
          </p:nvCxnSpPr>
          <p:spPr>
            <a:xfrm flipH="1">
              <a:off x="3811079" y="1561899"/>
              <a:ext cx="165603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římá spojnice se šipkou 73"/>
            <p:cNvCxnSpPr/>
            <p:nvPr/>
          </p:nvCxnSpPr>
          <p:spPr>
            <a:xfrm flipH="1">
              <a:off x="4365556" y="1529557"/>
              <a:ext cx="165603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Přímá spojnice se šipkou 74"/>
            <p:cNvCxnSpPr/>
            <p:nvPr/>
          </p:nvCxnSpPr>
          <p:spPr>
            <a:xfrm flipH="1">
              <a:off x="5229652" y="1561899"/>
              <a:ext cx="165603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866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77888" y="291397"/>
            <a:ext cx="7344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Simplexová tabulka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544709"/>
              </p:ext>
            </p:extLst>
          </p:nvPr>
        </p:nvGraphicFramePr>
        <p:xfrm>
          <a:off x="1499495" y="1822653"/>
          <a:ext cx="6137297" cy="3384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6918"/>
                <a:gridCol w="745566"/>
                <a:gridCol w="542230"/>
                <a:gridCol w="580311"/>
                <a:gridCol w="571928"/>
                <a:gridCol w="610008"/>
                <a:gridCol w="857712"/>
                <a:gridCol w="1552624"/>
              </a:tblGrid>
              <a:tr h="606157">
                <a:tc rowSpan="2"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cs-CZ" sz="2400" b="1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61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6314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5303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účelová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optim.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8" name="Skupina 47"/>
          <p:cNvGrpSpPr/>
          <p:nvPr/>
        </p:nvGrpSpPr>
        <p:grpSpPr>
          <a:xfrm>
            <a:off x="1485728" y="2143552"/>
            <a:ext cx="1358080" cy="1728192"/>
            <a:chOff x="189584" y="2204864"/>
            <a:chExt cx="1358080" cy="1728192"/>
          </a:xfrm>
        </p:grpSpPr>
        <p:sp>
          <p:nvSpPr>
            <p:cNvPr id="49" name="Zaoblený obdélník 48"/>
            <p:cNvSpPr/>
            <p:nvPr/>
          </p:nvSpPr>
          <p:spPr>
            <a:xfrm>
              <a:off x="189584" y="2204864"/>
              <a:ext cx="1358080" cy="57606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koeficienty báze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0" name="Přímá spojnice se šipkou 49"/>
            <p:cNvCxnSpPr>
              <a:stCxn id="49" idx="2"/>
            </p:cNvCxnSpPr>
            <p:nvPr/>
          </p:nvCxnSpPr>
          <p:spPr>
            <a:xfrm>
              <a:off x="868624" y="2780928"/>
              <a:ext cx="0" cy="864096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se šipkou 52"/>
            <p:cNvCxnSpPr/>
            <p:nvPr/>
          </p:nvCxnSpPr>
          <p:spPr>
            <a:xfrm flipV="1">
              <a:off x="868624" y="3356992"/>
              <a:ext cx="246992" cy="288032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se šipkou 54"/>
            <p:cNvCxnSpPr/>
            <p:nvPr/>
          </p:nvCxnSpPr>
          <p:spPr>
            <a:xfrm>
              <a:off x="868624" y="3645024"/>
              <a:ext cx="246992" cy="288032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Zaoblený obdélník 75"/>
          <p:cNvSpPr/>
          <p:nvPr/>
        </p:nvSpPr>
        <p:spPr>
          <a:xfrm>
            <a:off x="6341033" y="4149080"/>
            <a:ext cx="2119400" cy="609163"/>
          </a:xfrm>
          <a:prstGeom prst="roundRect">
            <a:avLst/>
          </a:prstGeom>
          <a:solidFill>
            <a:schemeClr val="bg1"/>
          </a:solidFill>
          <a:ln>
            <a:solidFill>
              <a:srgbClr val="045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růběžná hodnota účelové funkce</a:t>
            </a:r>
            <a:endParaRPr lang="cs-CZ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Přímá spojnice se šipkou 77"/>
          <p:cNvCxnSpPr>
            <a:stCxn id="76" idx="1"/>
          </p:cNvCxnSpPr>
          <p:nvPr/>
        </p:nvCxnSpPr>
        <p:spPr>
          <a:xfrm flipH="1" flipV="1">
            <a:off x="5926420" y="4453661"/>
            <a:ext cx="414613" cy="1"/>
          </a:xfrm>
          <a:prstGeom prst="straightConnector1">
            <a:avLst/>
          </a:prstGeom>
          <a:ln w="31750">
            <a:solidFill>
              <a:srgbClr val="045C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aoblený obdélník 78"/>
          <p:cNvSpPr/>
          <p:nvPr/>
        </p:nvSpPr>
        <p:spPr>
          <a:xfrm>
            <a:off x="6341033" y="4869160"/>
            <a:ext cx="2119400" cy="792088"/>
          </a:xfrm>
          <a:prstGeom prst="roundRect">
            <a:avLst/>
          </a:prstGeom>
          <a:solidFill>
            <a:schemeClr val="bg1"/>
          </a:solidFill>
          <a:ln>
            <a:solidFill>
              <a:srgbClr val="045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předchozí řádek </a:t>
            </a:r>
            <a:r>
              <a:rPr lang="cs-CZ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</a:t>
            </a:r>
            <a:r>
              <a:rPr lang="cs-CZ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červený řádek</a:t>
            </a:r>
            <a:endParaRPr lang="cs-CZ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Přímá spojnice se šipkou 11"/>
          <p:cNvCxnSpPr/>
          <p:nvPr/>
        </p:nvCxnSpPr>
        <p:spPr>
          <a:xfrm flipH="1" flipV="1">
            <a:off x="5927360" y="5013176"/>
            <a:ext cx="414613" cy="1"/>
          </a:xfrm>
          <a:prstGeom prst="straightConnector1">
            <a:avLst/>
          </a:prstGeom>
          <a:ln w="31750">
            <a:solidFill>
              <a:srgbClr val="045C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63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77888" y="404664"/>
            <a:ext cx="7344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Simplexová tabulka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235372"/>
              </p:ext>
            </p:extLst>
          </p:nvPr>
        </p:nvGraphicFramePr>
        <p:xfrm>
          <a:off x="1499495" y="1822653"/>
          <a:ext cx="6137297" cy="3384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6918"/>
                <a:gridCol w="745566"/>
                <a:gridCol w="542230"/>
                <a:gridCol w="580311"/>
                <a:gridCol w="571928"/>
                <a:gridCol w="610008"/>
                <a:gridCol w="857712"/>
                <a:gridCol w="1552624"/>
              </a:tblGrid>
              <a:tr h="606157">
                <a:tc rowSpan="2"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61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12 / 2 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= 6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6314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 / 2 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= 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5303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účelová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optim.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5" name="Skupina 34"/>
          <p:cNvGrpSpPr/>
          <p:nvPr/>
        </p:nvGrpSpPr>
        <p:grpSpPr>
          <a:xfrm>
            <a:off x="549624" y="2143552"/>
            <a:ext cx="936104" cy="1728192"/>
            <a:chOff x="467544" y="2204864"/>
            <a:chExt cx="936104" cy="1728192"/>
          </a:xfrm>
        </p:grpSpPr>
        <p:sp>
          <p:nvSpPr>
            <p:cNvPr id="28" name="Zaoblený obdélník 27"/>
            <p:cNvSpPr/>
            <p:nvPr/>
          </p:nvSpPr>
          <p:spPr>
            <a:xfrm>
              <a:off x="467544" y="2204864"/>
              <a:ext cx="720080" cy="576064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báze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Přímá spojnice se šipkou 29"/>
            <p:cNvCxnSpPr>
              <a:stCxn id="28" idx="2"/>
            </p:cNvCxnSpPr>
            <p:nvPr/>
          </p:nvCxnSpPr>
          <p:spPr>
            <a:xfrm>
              <a:off x="827584" y="2780928"/>
              <a:ext cx="0" cy="864096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/>
            <p:nvPr/>
          </p:nvCxnSpPr>
          <p:spPr>
            <a:xfrm flipV="1">
              <a:off x="827584" y="3356992"/>
              <a:ext cx="576064" cy="288032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/>
            <p:cNvCxnSpPr/>
            <p:nvPr/>
          </p:nvCxnSpPr>
          <p:spPr>
            <a:xfrm>
              <a:off x="827584" y="3645024"/>
              <a:ext cx="576064" cy="288032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Skupina 43"/>
          <p:cNvGrpSpPr/>
          <p:nvPr/>
        </p:nvGrpSpPr>
        <p:grpSpPr>
          <a:xfrm>
            <a:off x="4315051" y="1127633"/>
            <a:ext cx="2674137" cy="721411"/>
            <a:chOff x="4706175" y="1235661"/>
            <a:chExt cx="2674137" cy="721411"/>
          </a:xfrm>
        </p:grpSpPr>
        <p:cxnSp>
          <p:nvCxnSpPr>
            <p:cNvPr id="12" name="Přímá spojnice se šipkou 11"/>
            <p:cNvCxnSpPr/>
            <p:nvPr/>
          </p:nvCxnSpPr>
          <p:spPr>
            <a:xfrm>
              <a:off x="5076056" y="1540242"/>
              <a:ext cx="273928" cy="41683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aoblený obdélník 35"/>
            <p:cNvSpPr/>
            <p:nvPr/>
          </p:nvSpPr>
          <p:spPr>
            <a:xfrm>
              <a:off x="5652120" y="1235661"/>
              <a:ext cx="1728192" cy="609163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přídatné proměnné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Přímá spojnice se šipkou 36"/>
            <p:cNvCxnSpPr/>
            <p:nvPr/>
          </p:nvCxnSpPr>
          <p:spPr>
            <a:xfrm flipH="1">
              <a:off x="4706175" y="1540242"/>
              <a:ext cx="369881" cy="416829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se šipkou 37"/>
            <p:cNvCxnSpPr>
              <a:endCxn id="36" idx="1"/>
            </p:cNvCxnSpPr>
            <p:nvPr/>
          </p:nvCxnSpPr>
          <p:spPr>
            <a:xfrm>
              <a:off x="5076056" y="1540242"/>
              <a:ext cx="576064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Skupina 51"/>
          <p:cNvGrpSpPr/>
          <p:nvPr/>
        </p:nvGrpSpPr>
        <p:grpSpPr>
          <a:xfrm>
            <a:off x="2234190" y="5183992"/>
            <a:ext cx="4354034" cy="765288"/>
            <a:chOff x="2267744" y="5256000"/>
            <a:chExt cx="4354034" cy="765288"/>
          </a:xfrm>
        </p:grpSpPr>
        <p:sp>
          <p:nvSpPr>
            <p:cNvPr id="45" name="Zaoblený obdélník 44"/>
            <p:cNvSpPr/>
            <p:nvPr/>
          </p:nvSpPr>
          <p:spPr>
            <a:xfrm>
              <a:off x="2267744" y="5544000"/>
              <a:ext cx="4354034" cy="477288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ejzápornější hodnota = klíčový sloupec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7" name="Přímá spojnice se šipkou 46"/>
            <p:cNvCxnSpPr/>
            <p:nvPr/>
          </p:nvCxnSpPr>
          <p:spPr>
            <a:xfrm flipV="1">
              <a:off x="3203848" y="5256000"/>
              <a:ext cx="0" cy="28800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12"/>
          <p:cNvGrpSpPr/>
          <p:nvPr/>
        </p:nvGrpSpPr>
        <p:grpSpPr>
          <a:xfrm>
            <a:off x="7596336" y="2143552"/>
            <a:ext cx="1373548" cy="1645488"/>
            <a:chOff x="7596336" y="2143552"/>
            <a:chExt cx="1373548" cy="1645488"/>
          </a:xfrm>
        </p:grpSpPr>
        <p:sp>
          <p:nvSpPr>
            <p:cNvPr id="51" name="Zaoblený obdélník 50"/>
            <p:cNvSpPr/>
            <p:nvPr/>
          </p:nvSpPr>
          <p:spPr>
            <a:xfrm>
              <a:off x="7740352" y="2143552"/>
              <a:ext cx="1229532" cy="1216888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nejmenší hodnota = klíčový řádek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4" name="Přímá spojnice 53"/>
            <p:cNvCxnSpPr/>
            <p:nvPr/>
          </p:nvCxnSpPr>
          <p:spPr>
            <a:xfrm>
              <a:off x="8369783" y="3356992"/>
              <a:ext cx="0" cy="432048"/>
            </a:xfrm>
            <a:prstGeom prst="line">
              <a:avLst/>
            </a:prstGeom>
            <a:ln w="28575">
              <a:solidFill>
                <a:srgbClr val="045C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se šipkou 55"/>
            <p:cNvCxnSpPr/>
            <p:nvPr/>
          </p:nvCxnSpPr>
          <p:spPr>
            <a:xfrm flipH="1">
              <a:off x="7596336" y="3784848"/>
              <a:ext cx="750688" cy="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/>
          <p:cNvGrpSpPr/>
          <p:nvPr/>
        </p:nvGrpSpPr>
        <p:grpSpPr>
          <a:xfrm>
            <a:off x="373832" y="3861048"/>
            <a:ext cx="2689982" cy="1178928"/>
            <a:chOff x="373832" y="3861048"/>
            <a:chExt cx="2689982" cy="1178928"/>
          </a:xfrm>
        </p:grpSpPr>
        <p:sp>
          <p:nvSpPr>
            <p:cNvPr id="58" name="Zaoblený obdélník 57"/>
            <p:cNvSpPr/>
            <p:nvPr/>
          </p:nvSpPr>
          <p:spPr>
            <a:xfrm>
              <a:off x="373832" y="4437112"/>
              <a:ext cx="1008112" cy="602864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klíčový prvek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0" name="Přímá spojnice se šipkou 59"/>
            <p:cNvCxnSpPr>
              <a:stCxn id="58" idx="0"/>
            </p:cNvCxnSpPr>
            <p:nvPr/>
          </p:nvCxnSpPr>
          <p:spPr>
            <a:xfrm flipV="1">
              <a:off x="877888" y="3861048"/>
              <a:ext cx="2185926" cy="576064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085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77888" y="404664"/>
            <a:ext cx="7344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Druhý krok v s-tabulce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305447"/>
              </p:ext>
            </p:extLst>
          </p:nvPr>
        </p:nvGraphicFramePr>
        <p:xfrm>
          <a:off x="1381944" y="1412777"/>
          <a:ext cx="6336701" cy="4191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2468"/>
                <a:gridCol w="732468"/>
                <a:gridCol w="732468"/>
                <a:gridCol w="732468"/>
                <a:gridCol w="732468"/>
                <a:gridCol w="732468"/>
                <a:gridCol w="732468"/>
                <a:gridCol w="1209425"/>
              </a:tblGrid>
              <a:tr h="423031">
                <a:tc rowSpan="2"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52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303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2</a:t>
                      </a:r>
                      <a:endParaRPr lang="cs-CZ" sz="2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3</a:t>
                      </a:r>
                      <a:endParaRPr lang="cs-CZ" sz="2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cs-CZ" sz="2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0</a:t>
                      </a:r>
                      <a:endParaRPr lang="cs-CZ" sz="2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12</a:t>
                      </a:r>
                      <a:endParaRPr lang="cs-CZ" sz="2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12 / 2 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= 6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406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2</a:t>
                      </a:r>
                      <a:endParaRPr lang="cs-CZ" sz="28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cs-CZ" sz="2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0</a:t>
                      </a:r>
                      <a:endParaRPr lang="cs-CZ" sz="2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cs-CZ" sz="2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6</a:t>
                      </a:r>
                      <a:endParaRPr lang="cs-CZ" sz="2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 / 2 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= 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565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účelová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5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optim.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‒1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‒1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5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24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280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2800" b="1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80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endParaRPr lang="cs-CZ" sz="280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cs-CZ" sz="280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/ 2 = 3</a:t>
                      </a:r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5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4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80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  <a:endParaRPr lang="cs-CZ" sz="280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280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  <a:endParaRPr lang="cs-CZ" sz="280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280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/ ½ = 6</a:t>
                      </a:r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5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účelová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28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5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optim.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‒</a:t>
                      </a:r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3" name="Skupina 12"/>
          <p:cNvGrpSpPr/>
          <p:nvPr/>
        </p:nvGrpSpPr>
        <p:grpSpPr>
          <a:xfrm>
            <a:off x="359532" y="2780928"/>
            <a:ext cx="1044116" cy="1872208"/>
            <a:chOff x="359532" y="2780928"/>
            <a:chExt cx="1044116" cy="1872208"/>
          </a:xfrm>
        </p:grpSpPr>
        <p:sp>
          <p:nvSpPr>
            <p:cNvPr id="25" name="Zaoblený obdélník 24"/>
            <p:cNvSpPr/>
            <p:nvPr/>
          </p:nvSpPr>
          <p:spPr>
            <a:xfrm>
              <a:off x="359532" y="2780928"/>
              <a:ext cx="828092" cy="720080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nová báze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Přímá spojnice se šipkou 25"/>
            <p:cNvCxnSpPr>
              <a:stCxn id="25" idx="2"/>
            </p:cNvCxnSpPr>
            <p:nvPr/>
          </p:nvCxnSpPr>
          <p:spPr>
            <a:xfrm>
              <a:off x="773578" y="3501008"/>
              <a:ext cx="0" cy="864096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se šipkou 26"/>
            <p:cNvCxnSpPr/>
            <p:nvPr/>
          </p:nvCxnSpPr>
          <p:spPr>
            <a:xfrm flipV="1">
              <a:off x="773578" y="4077072"/>
              <a:ext cx="630070" cy="288032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se šipkou 28"/>
            <p:cNvCxnSpPr/>
            <p:nvPr/>
          </p:nvCxnSpPr>
          <p:spPr>
            <a:xfrm>
              <a:off x="773578" y="4365104"/>
              <a:ext cx="630070" cy="288032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Skupina 38"/>
          <p:cNvGrpSpPr/>
          <p:nvPr/>
        </p:nvGrpSpPr>
        <p:grpSpPr>
          <a:xfrm>
            <a:off x="3041928" y="5580000"/>
            <a:ext cx="1872208" cy="765288"/>
            <a:chOff x="2267744" y="5256000"/>
            <a:chExt cx="1872208" cy="765288"/>
          </a:xfrm>
        </p:grpSpPr>
        <p:sp>
          <p:nvSpPr>
            <p:cNvPr id="40" name="Zaoblený obdélník 39"/>
            <p:cNvSpPr/>
            <p:nvPr/>
          </p:nvSpPr>
          <p:spPr>
            <a:xfrm>
              <a:off x="2267744" y="5544000"/>
              <a:ext cx="1872208" cy="477288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klíčový sloupec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1" name="Přímá spojnice se šipkou 40"/>
            <p:cNvCxnSpPr/>
            <p:nvPr/>
          </p:nvCxnSpPr>
          <p:spPr>
            <a:xfrm flipV="1">
              <a:off x="3203848" y="5256000"/>
              <a:ext cx="0" cy="28800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4"/>
          <p:cNvGrpSpPr/>
          <p:nvPr/>
        </p:nvGrpSpPr>
        <p:grpSpPr>
          <a:xfrm>
            <a:off x="7668344" y="3134896"/>
            <a:ext cx="1224136" cy="1027152"/>
            <a:chOff x="7668344" y="3134896"/>
            <a:chExt cx="1224136" cy="1027152"/>
          </a:xfrm>
        </p:grpSpPr>
        <p:sp>
          <p:nvSpPr>
            <p:cNvPr id="43" name="Zaoblený obdélník 42"/>
            <p:cNvSpPr/>
            <p:nvPr/>
          </p:nvSpPr>
          <p:spPr>
            <a:xfrm>
              <a:off x="7812360" y="3134896"/>
              <a:ext cx="1080120" cy="576064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klíčový řádek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6" name="Přímá spojnice 45"/>
            <p:cNvCxnSpPr/>
            <p:nvPr/>
          </p:nvCxnSpPr>
          <p:spPr>
            <a:xfrm>
              <a:off x="8352420" y="3730000"/>
              <a:ext cx="0" cy="432048"/>
            </a:xfrm>
            <a:prstGeom prst="line">
              <a:avLst/>
            </a:prstGeom>
            <a:ln w="28575">
              <a:solidFill>
                <a:srgbClr val="045C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nice se šipkou 47"/>
            <p:cNvCxnSpPr/>
            <p:nvPr/>
          </p:nvCxnSpPr>
          <p:spPr>
            <a:xfrm flipH="1">
              <a:off x="7668344" y="4162048"/>
              <a:ext cx="684076" cy="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Skupina 20"/>
          <p:cNvGrpSpPr/>
          <p:nvPr/>
        </p:nvGrpSpPr>
        <p:grpSpPr>
          <a:xfrm>
            <a:off x="4139952" y="4221088"/>
            <a:ext cx="3096344" cy="2124200"/>
            <a:chOff x="4139952" y="4221088"/>
            <a:chExt cx="3096344" cy="2124200"/>
          </a:xfrm>
        </p:grpSpPr>
        <p:sp>
          <p:nvSpPr>
            <p:cNvPr id="50" name="Zaoblený obdélník 49"/>
            <p:cNvSpPr/>
            <p:nvPr/>
          </p:nvSpPr>
          <p:spPr>
            <a:xfrm>
              <a:off x="5544108" y="5868000"/>
              <a:ext cx="1692188" cy="477288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klíčový prvek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3" name="Přímá spojnice se šipkou 52"/>
            <p:cNvCxnSpPr>
              <a:stCxn id="50" idx="0"/>
            </p:cNvCxnSpPr>
            <p:nvPr/>
          </p:nvCxnSpPr>
          <p:spPr>
            <a:xfrm flipH="1" flipV="1">
              <a:off x="4139952" y="4221088"/>
              <a:ext cx="2250250" cy="1646912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Skupina 18"/>
          <p:cNvGrpSpPr/>
          <p:nvPr/>
        </p:nvGrpSpPr>
        <p:grpSpPr>
          <a:xfrm>
            <a:off x="251520" y="820163"/>
            <a:ext cx="2790408" cy="1960764"/>
            <a:chOff x="251520" y="2780931"/>
            <a:chExt cx="2790408" cy="3217365"/>
          </a:xfrm>
        </p:grpSpPr>
        <p:sp>
          <p:nvSpPr>
            <p:cNvPr id="20" name="Zaoblený obdélník 19"/>
            <p:cNvSpPr/>
            <p:nvPr/>
          </p:nvSpPr>
          <p:spPr>
            <a:xfrm>
              <a:off x="251520" y="2780931"/>
              <a:ext cx="1152128" cy="1584175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cs-CZ" b="1" baseline="-25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nahradí v bázi </a:t>
              </a:r>
              <a:r>
                <a:rPr lang="cs-CZ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cs-CZ" b="1" baseline="-25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cs-CZ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Přímá spojnice se šipkou 23"/>
            <p:cNvCxnSpPr/>
            <p:nvPr/>
          </p:nvCxnSpPr>
          <p:spPr>
            <a:xfrm>
              <a:off x="1403648" y="4221088"/>
              <a:ext cx="1638280" cy="1777208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se šipkou 27"/>
            <p:cNvCxnSpPr/>
            <p:nvPr/>
          </p:nvCxnSpPr>
          <p:spPr>
            <a:xfrm flipH="1">
              <a:off x="1835696" y="4221088"/>
              <a:ext cx="1181597" cy="1777208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262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77888" y="404664"/>
            <a:ext cx="7344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Třetí krok v s-tabulce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897009"/>
              </p:ext>
            </p:extLst>
          </p:nvPr>
        </p:nvGraphicFramePr>
        <p:xfrm>
          <a:off x="1381944" y="1412777"/>
          <a:ext cx="6336701" cy="41663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2468"/>
                <a:gridCol w="732468"/>
                <a:gridCol w="732468"/>
                <a:gridCol w="732468"/>
                <a:gridCol w="732468"/>
                <a:gridCol w="732468"/>
                <a:gridCol w="732468"/>
                <a:gridCol w="1209425"/>
              </a:tblGrid>
              <a:tr h="423031">
                <a:tc rowSpan="2"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52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5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24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280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2800" b="1" u="none" strike="noStrike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80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endParaRPr lang="cs-CZ" sz="280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cs-CZ" sz="280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/ 2 = 3</a:t>
                      </a:r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5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4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80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  <a:endParaRPr lang="cs-CZ" sz="280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280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  <a:endParaRPr lang="cs-CZ" sz="280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280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/ ½ = 6</a:t>
                      </a:r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5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účelová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28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5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optim.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‒</a:t>
                      </a:r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5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4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280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‒</a:t>
                      </a:r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045C0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2800" b="1" u="none" strike="noStrike" kern="1200" dirty="0">
                        <a:solidFill>
                          <a:srgbClr val="045C0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5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4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80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‒</a:t>
                      </a:r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¼</a:t>
                      </a:r>
                      <a:endParaRPr lang="cs-CZ" sz="280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¾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045C0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  <a:endParaRPr lang="cs-CZ" sz="2800" b="1" u="none" strike="noStrike" kern="1200" dirty="0">
                        <a:solidFill>
                          <a:srgbClr val="045C0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5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účelová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¼</a:t>
                      </a:r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¼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8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4,5</a:t>
                      </a:r>
                      <a:endParaRPr lang="cs-CZ" sz="28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25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optim.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¼</a:t>
                      </a:r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¼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cs-CZ" sz="2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80" name="Skupina 79"/>
          <p:cNvGrpSpPr/>
          <p:nvPr/>
        </p:nvGrpSpPr>
        <p:grpSpPr>
          <a:xfrm>
            <a:off x="359532" y="3212976"/>
            <a:ext cx="1044116" cy="1224136"/>
            <a:chOff x="359532" y="3212976"/>
            <a:chExt cx="1044116" cy="1224136"/>
          </a:xfrm>
        </p:grpSpPr>
        <p:sp>
          <p:nvSpPr>
            <p:cNvPr id="25" name="Zaoblený obdélník 24"/>
            <p:cNvSpPr/>
            <p:nvPr/>
          </p:nvSpPr>
          <p:spPr>
            <a:xfrm>
              <a:off x="359532" y="3212976"/>
              <a:ext cx="828092" cy="720080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nová báze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Přímá spojnice se šipkou 25"/>
            <p:cNvCxnSpPr>
              <a:stCxn id="25" idx="2"/>
            </p:cNvCxnSpPr>
            <p:nvPr/>
          </p:nvCxnSpPr>
          <p:spPr>
            <a:xfrm>
              <a:off x="773578" y="3933056"/>
              <a:ext cx="0" cy="288032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se šipkou 26"/>
            <p:cNvCxnSpPr/>
            <p:nvPr/>
          </p:nvCxnSpPr>
          <p:spPr>
            <a:xfrm flipV="1">
              <a:off x="773578" y="4077072"/>
              <a:ext cx="630070" cy="144016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se šipkou 28"/>
            <p:cNvCxnSpPr/>
            <p:nvPr/>
          </p:nvCxnSpPr>
          <p:spPr>
            <a:xfrm>
              <a:off x="773578" y="4221088"/>
              <a:ext cx="630070" cy="216024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Skupina 78"/>
          <p:cNvGrpSpPr/>
          <p:nvPr/>
        </p:nvGrpSpPr>
        <p:grpSpPr>
          <a:xfrm>
            <a:off x="6372200" y="3429000"/>
            <a:ext cx="2232248" cy="1728192"/>
            <a:chOff x="6372200" y="3429000"/>
            <a:chExt cx="2232248" cy="1728192"/>
          </a:xfrm>
        </p:grpSpPr>
        <p:sp>
          <p:nvSpPr>
            <p:cNvPr id="64" name="Zaoblený obdélník 63"/>
            <p:cNvSpPr/>
            <p:nvPr/>
          </p:nvSpPr>
          <p:spPr>
            <a:xfrm>
              <a:off x="7020272" y="3429000"/>
              <a:ext cx="1584176" cy="17281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 tyto hodnoty </a:t>
              </a:r>
              <a:r>
                <a:rPr lang="cs-CZ" sz="2000" b="1" dirty="0" smtClean="0">
                  <a:solidFill>
                    <a:srgbClr val="045C04"/>
                  </a:solidFill>
                  <a:cs typeface="Arial" panose="020B0604020202020204" pitchFamily="34" charset="0"/>
                </a:rPr>
                <a:t>x</a:t>
              </a:r>
              <a:r>
                <a:rPr lang="cs-CZ" sz="2000" b="1" baseline="-25000" dirty="0" smtClean="0">
                  <a:solidFill>
                    <a:srgbClr val="045C04"/>
                  </a:solidFill>
                  <a:cs typeface="Arial" panose="020B0604020202020204" pitchFamily="34" charset="0"/>
                </a:rPr>
                <a:t>2</a:t>
              </a:r>
              <a:r>
                <a:rPr lang="cs-CZ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cs-CZ" sz="2000" b="1" dirty="0" smtClean="0">
                  <a:solidFill>
                    <a:srgbClr val="045C04"/>
                  </a:solidFill>
                  <a:cs typeface="Arial" panose="020B0604020202020204" pitchFamily="34" charset="0"/>
                </a:rPr>
                <a:t>x</a:t>
              </a:r>
              <a:r>
                <a:rPr lang="cs-CZ" sz="2000" b="1" baseline="-25000" dirty="0" smtClean="0">
                  <a:solidFill>
                    <a:srgbClr val="045C04"/>
                  </a:solidFill>
                  <a:cs typeface="Arial" panose="020B0604020202020204" pitchFamily="34" charset="0"/>
                </a:rPr>
                <a:t>1</a:t>
              </a:r>
              <a:r>
                <a:rPr lang="cs-CZ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máme tento </a:t>
              </a:r>
              <a:r>
                <a:rPr lang="cs-CZ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maximální zisk </a:t>
              </a:r>
              <a:r>
                <a:rPr lang="cs-CZ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6" name="Přímá spojnice se šipkou 65"/>
            <p:cNvCxnSpPr/>
            <p:nvPr/>
          </p:nvCxnSpPr>
          <p:spPr>
            <a:xfrm flipH="1">
              <a:off x="6372200" y="4032000"/>
              <a:ext cx="1850503" cy="72008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nice se šipkou 66"/>
            <p:cNvCxnSpPr/>
            <p:nvPr/>
          </p:nvCxnSpPr>
          <p:spPr>
            <a:xfrm flipH="1">
              <a:off x="6405696" y="4329100"/>
              <a:ext cx="1118632" cy="18002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římá spojnice se šipkou 69"/>
            <p:cNvCxnSpPr/>
            <p:nvPr/>
          </p:nvCxnSpPr>
          <p:spPr>
            <a:xfrm flipH="1">
              <a:off x="6405696" y="4977172"/>
              <a:ext cx="1118632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Skupina 77"/>
          <p:cNvGrpSpPr/>
          <p:nvPr/>
        </p:nvGrpSpPr>
        <p:grpSpPr>
          <a:xfrm>
            <a:off x="2699792" y="5517232"/>
            <a:ext cx="5112568" cy="792088"/>
            <a:chOff x="2699792" y="5517232"/>
            <a:chExt cx="5112568" cy="792088"/>
          </a:xfrm>
        </p:grpSpPr>
        <p:sp>
          <p:nvSpPr>
            <p:cNvPr id="72" name="Zaoblený obdélník 71"/>
            <p:cNvSpPr/>
            <p:nvPr/>
          </p:nvSpPr>
          <p:spPr>
            <a:xfrm>
              <a:off x="2699792" y="5877272"/>
              <a:ext cx="5112568" cy="432048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žádná záporná hodnota !! </a:t>
              </a:r>
              <a:r>
                <a:rPr lang="cs-CZ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</a:t>
              </a:r>
              <a:r>
                <a:rPr lang="cs-CZ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cs-CZ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cs-CZ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onec výpočtu</a:t>
              </a:r>
              <a:endPara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4" name="Přímá spojnice se šipkou 73"/>
            <p:cNvCxnSpPr/>
            <p:nvPr/>
          </p:nvCxnSpPr>
          <p:spPr>
            <a:xfrm flipV="1">
              <a:off x="3203848" y="5517232"/>
              <a:ext cx="0" cy="36004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Přímá spojnice se šipkou 74"/>
            <p:cNvCxnSpPr/>
            <p:nvPr/>
          </p:nvCxnSpPr>
          <p:spPr>
            <a:xfrm flipV="1">
              <a:off x="3923928" y="5529964"/>
              <a:ext cx="0" cy="36004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Přímá spojnice se šipkou 75"/>
            <p:cNvCxnSpPr/>
            <p:nvPr/>
          </p:nvCxnSpPr>
          <p:spPr>
            <a:xfrm flipV="1">
              <a:off x="4716016" y="5529964"/>
              <a:ext cx="0" cy="36004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nice se šipkou 76"/>
            <p:cNvCxnSpPr/>
            <p:nvPr/>
          </p:nvCxnSpPr>
          <p:spPr>
            <a:xfrm flipV="1">
              <a:off x="5436096" y="5529964"/>
              <a:ext cx="0" cy="36004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328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véPole 18"/>
          <p:cNvSpPr txBox="1"/>
          <p:nvPr/>
        </p:nvSpPr>
        <p:spPr>
          <a:xfrm>
            <a:off x="3630054" y="719691"/>
            <a:ext cx="42163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 problému LP </a:t>
            </a:r>
            <a:r>
              <a:rPr lang="cs-CZ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ověříme</a:t>
            </a:r>
            <a:r>
              <a:rPr lang="cs-CZ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grafickou metodou:</a:t>
            </a:r>
          </a:p>
          <a:p>
            <a:r>
              <a:rPr lang="cs-CZ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množina </a:t>
            </a:r>
          </a:p>
          <a:p>
            <a:r>
              <a:rPr lang="cs-CZ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přípustných řešení</a:t>
            </a:r>
            <a:r>
              <a:rPr lang="cs-CZ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3" name="Skupina 122"/>
          <p:cNvGrpSpPr/>
          <p:nvPr/>
        </p:nvGrpSpPr>
        <p:grpSpPr>
          <a:xfrm>
            <a:off x="971600" y="709042"/>
            <a:ext cx="7272808" cy="5528270"/>
            <a:chOff x="971600" y="709042"/>
            <a:chExt cx="7272808" cy="5528270"/>
          </a:xfrm>
        </p:grpSpPr>
        <p:grpSp>
          <p:nvGrpSpPr>
            <p:cNvPr id="108" name="Skupina 107"/>
            <p:cNvGrpSpPr/>
            <p:nvPr/>
          </p:nvGrpSpPr>
          <p:grpSpPr>
            <a:xfrm>
              <a:off x="1331640" y="1086339"/>
              <a:ext cx="6803910" cy="5134630"/>
              <a:chOff x="1331640" y="1086339"/>
              <a:chExt cx="6803910" cy="5134630"/>
            </a:xfrm>
          </p:grpSpPr>
          <p:grpSp>
            <p:nvGrpSpPr>
              <p:cNvPr id="106" name="Skupina 105"/>
              <p:cNvGrpSpPr/>
              <p:nvPr/>
            </p:nvGrpSpPr>
            <p:grpSpPr>
              <a:xfrm>
                <a:off x="1545892" y="1224839"/>
                <a:ext cx="6589658" cy="4655709"/>
                <a:chOff x="1545892" y="1224839"/>
                <a:chExt cx="6589658" cy="4655709"/>
              </a:xfrm>
            </p:grpSpPr>
            <p:cxnSp>
              <p:nvCxnSpPr>
                <p:cNvPr id="29" name="Přímá spojnice 28"/>
                <p:cNvCxnSpPr/>
                <p:nvPr/>
              </p:nvCxnSpPr>
              <p:spPr>
                <a:xfrm>
                  <a:off x="7618254" y="5769912"/>
                  <a:ext cx="5172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3" name="Skupina 32"/>
                <p:cNvGrpSpPr/>
                <p:nvPr/>
              </p:nvGrpSpPr>
              <p:grpSpPr>
                <a:xfrm>
                  <a:off x="1625015" y="5769912"/>
                  <a:ext cx="5993239" cy="110636"/>
                  <a:chOff x="1619672" y="6525344"/>
                  <a:chExt cx="5993239" cy="218648"/>
                </a:xfrm>
              </p:grpSpPr>
              <p:grpSp>
                <p:nvGrpSpPr>
                  <p:cNvPr id="32" name="Skupina 31"/>
                  <p:cNvGrpSpPr/>
                  <p:nvPr/>
                </p:nvGrpSpPr>
                <p:grpSpPr>
                  <a:xfrm>
                    <a:off x="1619672" y="6525344"/>
                    <a:ext cx="1004242" cy="216024"/>
                    <a:chOff x="1619672" y="6525344"/>
                    <a:chExt cx="1004242" cy="216024"/>
                  </a:xfrm>
                </p:grpSpPr>
                <p:cxnSp>
                  <p:nvCxnSpPr>
                    <p:cNvPr id="22" name="Přímá spojnice 21"/>
                    <p:cNvCxnSpPr/>
                    <p:nvPr/>
                  </p:nvCxnSpPr>
                  <p:spPr>
                    <a:xfrm>
                      <a:off x="1619672" y="6525344"/>
                      <a:ext cx="100424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Přímá spojnice 30"/>
                    <p:cNvCxnSpPr/>
                    <p:nvPr/>
                  </p:nvCxnSpPr>
                  <p:spPr>
                    <a:xfrm>
                      <a:off x="2620469" y="6525344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3" name="Skupina 42"/>
                  <p:cNvGrpSpPr/>
                  <p:nvPr/>
                </p:nvGrpSpPr>
                <p:grpSpPr>
                  <a:xfrm>
                    <a:off x="2623914" y="6525344"/>
                    <a:ext cx="1004242" cy="216024"/>
                    <a:chOff x="1619672" y="6525344"/>
                    <a:chExt cx="1004242" cy="216024"/>
                  </a:xfrm>
                </p:grpSpPr>
                <p:cxnSp>
                  <p:nvCxnSpPr>
                    <p:cNvPr id="44" name="Přímá spojnice 43"/>
                    <p:cNvCxnSpPr/>
                    <p:nvPr/>
                  </p:nvCxnSpPr>
                  <p:spPr>
                    <a:xfrm>
                      <a:off x="1619672" y="6525344"/>
                      <a:ext cx="100424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Přímá spojnice 44"/>
                    <p:cNvCxnSpPr/>
                    <p:nvPr/>
                  </p:nvCxnSpPr>
                  <p:spPr>
                    <a:xfrm>
                      <a:off x="2620469" y="6525344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6" name="Skupina 45"/>
                  <p:cNvGrpSpPr/>
                  <p:nvPr/>
                </p:nvGrpSpPr>
                <p:grpSpPr>
                  <a:xfrm>
                    <a:off x="3598778" y="6525344"/>
                    <a:ext cx="1004242" cy="216024"/>
                    <a:chOff x="1619672" y="6525344"/>
                    <a:chExt cx="1004242" cy="216024"/>
                  </a:xfrm>
                </p:grpSpPr>
                <p:cxnSp>
                  <p:nvCxnSpPr>
                    <p:cNvPr id="47" name="Přímá spojnice 46"/>
                    <p:cNvCxnSpPr/>
                    <p:nvPr/>
                  </p:nvCxnSpPr>
                  <p:spPr>
                    <a:xfrm>
                      <a:off x="1619672" y="6525344"/>
                      <a:ext cx="100424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Přímá spojnice 47"/>
                    <p:cNvCxnSpPr/>
                    <p:nvPr/>
                  </p:nvCxnSpPr>
                  <p:spPr>
                    <a:xfrm>
                      <a:off x="2620469" y="6525344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9" name="Skupina 48"/>
                  <p:cNvGrpSpPr/>
                  <p:nvPr/>
                </p:nvGrpSpPr>
                <p:grpSpPr>
                  <a:xfrm>
                    <a:off x="4616990" y="6527968"/>
                    <a:ext cx="1004242" cy="216024"/>
                    <a:chOff x="1619672" y="6525344"/>
                    <a:chExt cx="1004242" cy="216024"/>
                  </a:xfrm>
                </p:grpSpPr>
                <p:cxnSp>
                  <p:nvCxnSpPr>
                    <p:cNvPr id="50" name="Přímá spojnice 49"/>
                    <p:cNvCxnSpPr/>
                    <p:nvPr/>
                  </p:nvCxnSpPr>
                  <p:spPr>
                    <a:xfrm>
                      <a:off x="1619672" y="6525344"/>
                      <a:ext cx="100424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Přímá spojnice 50"/>
                    <p:cNvCxnSpPr/>
                    <p:nvPr/>
                  </p:nvCxnSpPr>
                  <p:spPr>
                    <a:xfrm>
                      <a:off x="2620469" y="6525344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2" name="Skupina 51"/>
                  <p:cNvGrpSpPr/>
                  <p:nvPr/>
                </p:nvGrpSpPr>
                <p:grpSpPr>
                  <a:xfrm>
                    <a:off x="5617787" y="6527968"/>
                    <a:ext cx="1004242" cy="216024"/>
                    <a:chOff x="1619672" y="6525344"/>
                    <a:chExt cx="1004242" cy="216024"/>
                  </a:xfrm>
                </p:grpSpPr>
                <p:cxnSp>
                  <p:nvCxnSpPr>
                    <p:cNvPr id="57" name="Přímá spojnice 56"/>
                    <p:cNvCxnSpPr/>
                    <p:nvPr/>
                  </p:nvCxnSpPr>
                  <p:spPr>
                    <a:xfrm>
                      <a:off x="1619672" y="6525344"/>
                      <a:ext cx="100424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Přímá spojnice 57"/>
                    <p:cNvCxnSpPr/>
                    <p:nvPr/>
                  </p:nvCxnSpPr>
                  <p:spPr>
                    <a:xfrm>
                      <a:off x="2620469" y="6525344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2" name="Skupina 61"/>
                  <p:cNvGrpSpPr/>
                  <p:nvPr/>
                </p:nvGrpSpPr>
                <p:grpSpPr>
                  <a:xfrm>
                    <a:off x="6608669" y="6527968"/>
                    <a:ext cx="1004242" cy="216024"/>
                    <a:chOff x="1619672" y="6525344"/>
                    <a:chExt cx="1004242" cy="216024"/>
                  </a:xfrm>
                </p:grpSpPr>
                <p:cxnSp>
                  <p:nvCxnSpPr>
                    <p:cNvPr id="66" name="Přímá spojnice 65"/>
                    <p:cNvCxnSpPr/>
                    <p:nvPr/>
                  </p:nvCxnSpPr>
                  <p:spPr>
                    <a:xfrm>
                      <a:off x="1619672" y="6525344"/>
                      <a:ext cx="1004242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Přímá spojnice 66"/>
                    <p:cNvCxnSpPr/>
                    <p:nvPr/>
                  </p:nvCxnSpPr>
                  <p:spPr>
                    <a:xfrm>
                      <a:off x="2620469" y="6525344"/>
                      <a:ext cx="0" cy="21602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2" name="Skupina 41"/>
                <p:cNvGrpSpPr/>
                <p:nvPr/>
              </p:nvGrpSpPr>
              <p:grpSpPr>
                <a:xfrm>
                  <a:off x="1545892" y="4966638"/>
                  <a:ext cx="82326" cy="758064"/>
                  <a:chOff x="846826" y="5013176"/>
                  <a:chExt cx="288800" cy="758064"/>
                </a:xfrm>
              </p:grpSpPr>
              <p:cxnSp>
                <p:nvCxnSpPr>
                  <p:cNvPr id="39" name="Přímá spojnice 38"/>
                  <p:cNvCxnSpPr/>
                  <p:nvPr/>
                </p:nvCxnSpPr>
                <p:spPr>
                  <a:xfrm flipV="1">
                    <a:off x="1135626" y="5013176"/>
                    <a:ext cx="0" cy="75806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Přímá spojnice 40"/>
                  <p:cNvCxnSpPr/>
                  <p:nvPr/>
                </p:nvCxnSpPr>
                <p:spPr>
                  <a:xfrm flipH="1">
                    <a:off x="846826" y="5013176"/>
                    <a:ext cx="2888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6" name="Skupina 75"/>
                <p:cNvGrpSpPr/>
                <p:nvPr/>
              </p:nvGrpSpPr>
              <p:grpSpPr>
                <a:xfrm>
                  <a:off x="1545892" y="4208574"/>
                  <a:ext cx="82326" cy="758064"/>
                  <a:chOff x="846826" y="5013176"/>
                  <a:chExt cx="288800" cy="758064"/>
                </a:xfrm>
              </p:grpSpPr>
              <p:cxnSp>
                <p:nvCxnSpPr>
                  <p:cNvPr id="77" name="Přímá spojnice 76"/>
                  <p:cNvCxnSpPr/>
                  <p:nvPr/>
                </p:nvCxnSpPr>
                <p:spPr>
                  <a:xfrm flipV="1">
                    <a:off x="1135626" y="5013176"/>
                    <a:ext cx="0" cy="75806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Přímá spojnice 77"/>
                  <p:cNvCxnSpPr/>
                  <p:nvPr/>
                </p:nvCxnSpPr>
                <p:spPr>
                  <a:xfrm flipH="1">
                    <a:off x="846826" y="5013176"/>
                    <a:ext cx="2888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9" name="Skupina 78"/>
                <p:cNvGrpSpPr/>
                <p:nvPr/>
              </p:nvGrpSpPr>
              <p:grpSpPr>
                <a:xfrm>
                  <a:off x="1546070" y="3488494"/>
                  <a:ext cx="82326" cy="758064"/>
                  <a:chOff x="846826" y="5013176"/>
                  <a:chExt cx="288800" cy="758064"/>
                </a:xfrm>
              </p:grpSpPr>
              <p:cxnSp>
                <p:nvCxnSpPr>
                  <p:cNvPr id="80" name="Přímá spojnice 79"/>
                  <p:cNvCxnSpPr/>
                  <p:nvPr/>
                </p:nvCxnSpPr>
                <p:spPr>
                  <a:xfrm flipV="1">
                    <a:off x="1135626" y="5013176"/>
                    <a:ext cx="0" cy="75806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Přímá spojnice 80"/>
                  <p:cNvCxnSpPr/>
                  <p:nvPr/>
                </p:nvCxnSpPr>
                <p:spPr>
                  <a:xfrm flipH="1">
                    <a:off x="846826" y="5013176"/>
                    <a:ext cx="2888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2" name="Skupina 81"/>
                <p:cNvGrpSpPr/>
                <p:nvPr/>
              </p:nvGrpSpPr>
              <p:grpSpPr>
                <a:xfrm>
                  <a:off x="1546070" y="2740183"/>
                  <a:ext cx="82326" cy="758064"/>
                  <a:chOff x="846826" y="5013176"/>
                  <a:chExt cx="288800" cy="758064"/>
                </a:xfrm>
              </p:grpSpPr>
              <p:cxnSp>
                <p:nvCxnSpPr>
                  <p:cNvPr id="83" name="Přímá spojnice 82"/>
                  <p:cNvCxnSpPr/>
                  <p:nvPr/>
                </p:nvCxnSpPr>
                <p:spPr>
                  <a:xfrm flipV="1">
                    <a:off x="1135626" y="5013176"/>
                    <a:ext cx="0" cy="75806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Přímá spojnice 83"/>
                  <p:cNvCxnSpPr/>
                  <p:nvPr/>
                </p:nvCxnSpPr>
                <p:spPr>
                  <a:xfrm flipH="1">
                    <a:off x="846826" y="5013176"/>
                    <a:ext cx="2888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5" name="Skupina 84"/>
                <p:cNvGrpSpPr/>
                <p:nvPr/>
              </p:nvGrpSpPr>
              <p:grpSpPr>
                <a:xfrm>
                  <a:off x="1546070" y="1982119"/>
                  <a:ext cx="82326" cy="758064"/>
                  <a:chOff x="846826" y="5013176"/>
                  <a:chExt cx="288800" cy="758064"/>
                </a:xfrm>
              </p:grpSpPr>
              <p:cxnSp>
                <p:nvCxnSpPr>
                  <p:cNvPr id="86" name="Přímá spojnice 85"/>
                  <p:cNvCxnSpPr/>
                  <p:nvPr/>
                </p:nvCxnSpPr>
                <p:spPr>
                  <a:xfrm flipV="1">
                    <a:off x="1135626" y="5013176"/>
                    <a:ext cx="0" cy="75806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Přímá spojnice 86"/>
                  <p:cNvCxnSpPr/>
                  <p:nvPr/>
                </p:nvCxnSpPr>
                <p:spPr>
                  <a:xfrm flipH="1">
                    <a:off x="846826" y="5013176"/>
                    <a:ext cx="2888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Skupina 87"/>
                <p:cNvGrpSpPr/>
                <p:nvPr/>
              </p:nvGrpSpPr>
              <p:grpSpPr>
                <a:xfrm>
                  <a:off x="1546070" y="1224839"/>
                  <a:ext cx="82326" cy="758064"/>
                  <a:chOff x="846826" y="5013176"/>
                  <a:chExt cx="288800" cy="758064"/>
                </a:xfrm>
              </p:grpSpPr>
              <p:cxnSp>
                <p:nvCxnSpPr>
                  <p:cNvPr id="89" name="Přímá spojnice 88"/>
                  <p:cNvCxnSpPr/>
                  <p:nvPr/>
                </p:nvCxnSpPr>
                <p:spPr>
                  <a:xfrm flipV="1">
                    <a:off x="1135626" y="5013176"/>
                    <a:ext cx="0" cy="75806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Přímá spojnice 89"/>
                  <p:cNvCxnSpPr/>
                  <p:nvPr/>
                </p:nvCxnSpPr>
                <p:spPr>
                  <a:xfrm flipH="1">
                    <a:off x="846826" y="5013176"/>
                    <a:ext cx="2888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7" name="Skupina 106"/>
              <p:cNvGrpSpPr/>
              <p:nvPr/>
            </p:nvGrpSpPr>
            <p:grpSpPr>
              <a:xfrm>
                <a:off x="1331640" y="1086339"/>
                <a:ext cx="6408712" cy="5134630"/>
                <a:chOff x="1331640" y="1086339"/>
                <a:chExt cx="6408712" cy="5134630"/>
              </a:xfrm>
            </p:grpSpPr>
            <p:sp>
              <p:nvSpPr>
                <p:cNvPr id="92" name="TextovéPole 91"/>
                <p:cNvSpPr txBox="1"/>
                <p:nvPr/>
              </p:nvSpPr>
              <p:spPr>
                <a:xfrm>
                  <a:off x="7578334" y="5943970"/>
                  <a:ext cx="16201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cs-CZ" dirty="0" smtClean="0"/>
                    <a:t>6</a:t>
                  </a:r>
                  <a:endParaRPr lang="cs-CZ" dirty="0"/>
                </a:p>
              </p:txBody>
            </p:sp>
            <p:sp>
              <p:nvSpPr>
                <p:cNvPr id="93" name="TextovéPole 92"/>
                <p:cNvSpPr txBox="1"/>
                <p:nvPr/>
              </p:nvSpPr>
              <p:spPr>
                <a:xfrm>
                  <a:off x="6588224" y="5943970"/>
                  <a:ext cx="16201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cs-CZ" dirty="0" smtClean="0"/>
                    <a:t>5</a:t>
                  </a:r>
                  <a:endParaRPr lang="cs-CZ" dirty="0"/>
                </a:p>
              </p:txBody>
            </p:sp>
            <p:sp>
              <p:nvSpPr>
                <p:cNvPr id="94" name="TextovéPole 93"/>
                <p:cNvSpPr txBox="1"/>
                <p:nvPr/>
              </p:nvSpPr>
              <p:spPr>
                <a:xfrm>
                  <a:off x="5562110" y="5943969"/>
                  <a:ext cx="16201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cs-CZ" dirty="0" smtClean="0"/>
                    <a:t>4</a:t>
                  </a:r>
                  <a:endParaRPr lang="cs-CZ" dirty="0"/>
                </a:p>
              </p:txBody>
            </p:sp>
            <p:sp>
              <p:nvSpPr>
                <p:cNvPr id="95" name="TextovéPole 94"/>
                <p:cNvSpPr txBox="1"/>
                <p:nvPr/>
              </p:nvSpPr>
              <p:spPr>
                <a:xfrm>
                  <a:off x="4572000" y="5943968"/>
                  <a:ext cx="16201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cs-CZ" dirty="0" smtClean="0"/>
                    <a:t>3</a:t>
                  </a:r>
                  <a:endParaRPr lang="cs-CZ" dirty="0"/>
                </a:p>
              </p:txBody>
            </p:sp>
            <p:sp>
              <p:nvSpPr>
                <p:cNvPr id="96" name="TextovéPole 95"/>
                <p:cNvSpPr txBox="1"/>
                <p:nvPr/>
              </p:nvSpPr>
              <p:spPr>
                <a:xfrm>
                  <a:off x="3563888" y="5943970"/>
                  <a:ext cx="16201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cs-CZ" dirty="0" smtClean="0"/>
                    <a:t>2</a:t>
                  </a:r>
                  <a:endParaRPr lang="cs-CZ" dirty="0"/>
                </a:p>
              </p:txBody>
            </p:sp>
            <p:sp>
              <p:nvSpPr>
                <p:cNvPr id="97" name="TextovéPole 96"/>
                <p:cNvSpPr txBox="1"/>
                <p:nvPr/>
              </p:nvSpPr>
              <p:spPr>
                <a:xfrm>
                  <a:off x="2555776" y="5943967"/>
                  <a:ext cx="16201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cs-CZ" dirty="0" smtClean="0"/>
                    <a:t>1</a:t>
                  </a:r>
                  <a:endParaRPr lang="cs-CZ" dirty="0"/>
                </a:p>
              </p:txBody>
            </p:sp>
            <p:sp>
              <p:nvSpPr>
                <p:cNvPr id="98" name="TextovéPole 97"/>
                <p:cNvSpPr txBox="1"/>
                <p:nvPr/>
              </p:nvSpPr>
              <p:spPr>
                <a:xfrm>
                  <a:off x="1616227" y="5912734"/>
                  <a:ext cx="16201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cs-CZ" dirty="0" smtClean="0"/>
                    <a:t>0</a:t>
                  </a:r>
                  <a:endParaRPr lang="cs-CZ" dirty="0"/>
                </a:p>
              </p:txBody>
            </p:sp>
            <p:sp>
              <p:nvSpPr>
                <p:cNvPr id="99" name="TextovéPole 98"/>
                <p:cNvSpPr txBox="1"/>
                <p:nvPr/>
              </p:nvSpPr>
              <p:spPr>
                <a:xfrm>
                  <a:off x="1331640" y="5563760"/>
                  <a:ext cx="16201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cs-CZ" dirty="0" smtClean="0"/>
                    <a:t>0</a:t>
                  </a:r>
                  <a:endParaRPr lang="cs-CZ" dirty="0"/>
                </a:p>
              </p:txBody>
            </p:sp>
            <p:sp>
              <p:nvSpPr>
                <p:cNvPr id="100" name="TextovéPole 99"/>
                <p:cNvSpPr txBox="1"/>
                <p:nvPr/>
              </p:nvSpPr>
              <p:spPr>
                <a:xfrm>
                  <a:off x="1331640" y="4828138"/>
                  <a:ext cx="16201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cs-CZ" dirty="0" smtClean="0"/>
                    <a:t>1</a:t>
                  </a:r>
                  <a:endParaRPr lang="cs-CZ" dirty="0"/>
                </a:p>
              </p:txBody>
            </p:sp>
            <p:sp>
              <p:nvSpPr>
                <p:cNvPr id="101" name="TextovéPole 100"/>
                <p:cNvSpPr txBox="1"/>
                <p:nvPr/>
              </p:nvSpPr>
              <p:spPr>
                <a:xfrm>
                  <a:off x="1331640" y="4088105"/>
                  <a:ext cx="16201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cs-CZ" dirty="0" smtClean="0"/>
                    <a:t>2</a:t>
                  </a:r>
                  <a:endParaRPr lang="cs-CZ" dirty="0"/>
                </a:p>
              </p:txBody>
            </p:sp>
            <p:sp>
              <p:nvSpPr>
                <p:cNvPr id="102" name="TextovéPole 101"/>
                <p:cNvSpPr txBox="1"/>
                <p:nvPr/>
              </p:nvSpPr>
              <p:spPr>
                <a:xfrm>
                  <a:off x="1331640" y="3359747"/>
                  <a:ext cx="16201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cs-CZ" dirty="0" smtClean="0"/>
                    <a:t>3</a:t>
                  </a:r>
                  <a:endParaRPr lang="cs-CZ" dirty="0"/>
                </a:p>
              </p:txBody>
            </p:sp>
            <p:sp>
              <p:nvSpPr>
                <p:cNvPr id="103" name="TextovéPole 102"/>
                <p:cNvSpPr txBox="1"/>
                <p:nvPr/>
              </p:nvSpPr>
              <p:spPr>
                <a:xfrm>
                  <a:off x="1331640" y="2601683"/>
                  <a:ext cx="16201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cs-CZ" dirty="0" smtClean="0"/>
                    <a:t>4</a:t>
                  </a:r>
                  <a:endParaRPr lang="cs-CZ" dirty="0"/>
                </a:p>
              </p:txBody>
            </p:sp>
            <p:sp>
              <p:nvSpPr>
                <p:cNvPr id="104" name="TextovéPole 103"/>
                <p:cNvSpPr txBox="1"/>
                <p:nvPr/>
              </p:nvSpPr>
              <p:spPr>
                <a:xfrm>
                  <a:off x="1331640" y="1841807"/>
                  <a:ext cx="16201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cs-CZ" dirty="0" smtClean="0"/>
                    <a:t>5</a:t>
                  </a:r>
                  <a:endParaRPr lang="cs-CZ" dirty="0"/>
                </a:p>
              </p:txBody>
            </p:sp>
            <p:sp>
              <p:nvSpPr>
                <p:cNvPr id="105" name="TextovéPole 104"/>
                <p:cNvSpPr txBox="1"/>
                <p:nvPr/>
              </p:nvSpPr>
              <p:spPr>
                <a:xfrm>
                  <a:off x="1331640" y="1086339"/>
                  <a:ext cx="16201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cs-CZ" dirty="0" smtClean="0"/>
                    <a:t>6</a:t>
                  </a:r>
                  <a:endParaRPr lang="cs-CZ" dirty="0"/>
                </a:p>
              </p:txBody>
            </p:sp>
          </p:grpSp>
        </p:grpSp>
        <p:grpSp>
          <p:nvGrpSpPr>
            <p:cNvPr id="122" name="Skupina 121"/>
            <p:cNvGrpSpPr/>
            <p:nvPr/>
          </p:nvGrpSpPr>
          <p:grpSpPr>
            <a:xfrm>
              <a:off x="971600" y="709042"/>
              <a:ext cx="7272808" cy="5528270"/>
              <a:chOff x="971600" y="709042"/>
              <a:chExt cx="7272808" cy="5528270"/>
            </a:xfrm>
          </p:grpSpPr>
          <p:sp>
            <p:nvSpPr>
              <p:cNvPr id="3" name="Rovnoramenný trojúhelník 2"/>
              <p:cNvSpPr/>
              <p:nvPr/>
            </p:nvSpPr>
            <p:spPr>
              <a:xfrm>
                <a:off x="1616227" y="1086339"/>
                <a:ext cx="3013905" cy="4698750"/>
              </a:xfrm>
              <a:custGeom>
                <a:avLst/>
                <a:gdLst>
                  <a:gd name="connsiteX0" fmla="*/ 0 w 3063784"/>
                  <a:gd name="connsiteY0" fmla="*/ 2127347 h 2127347"/>
                  <a:gd name="connsiteX1" fmla="*/ 1531892 w 3063784"/>
                  <a:gd name="connsiteY1" fmla="*/ 0 h 2127347"/>
                  <a:gd name="connsiteX2" fmla="*/ 3063784 w 3063784"/>
                  <a:gd name="connsiteY2" fmla="*/ 2127347 h 2127347"/>
                  <a:gd name="connsiteX3" fmla="*/ 0 w 3063784"/>
                  <a:gd name="connsiteY3" fmla="*/ 2127347 h 2127347"/>
                  <a:gd name="connsiteX0" fmla="*/ 0 w 3063784"/>
                  <a:gd name="connsiteY0" fmla="*/ 2310227 h 2310227"/>
                  <a:gd name="connsiteX1" fmla="*/ 7892 w 3063784"/>
                  <a:gd name="connsiteY1" fmla="*/ 0 h 2310227"/>
                  <a:gd name="connsiteX2" fmla="*/ 3063784 w 3063784"/>
                  <a:gd name="connsiteY2" fmla="*/ 2310227 h 2310227"/>
                  <a:gd name="connsiteX3" fmla="*/ 0 w 3063784"/>
                  <a:gd name="connsiteY3" fmla="*/ 2310227 h 2310227"/>
                  <a:gd name="connsiteX0" fmla="*/ 0 w 3124744"/>
                  <a:gd name="connsiteY0" fmla="*/ 2310227 h 2310227"/>
                  <a:gd name="connsiteX1" fmla="*/ 7892 w 3124744"/>
                  <a:gd name="connsiteY1" fmla="*/ 0 h 2310227"/>
                  <a:gd name="connsiteX2" fmla="*/ 3124744 w 3124744"/>
                  <a:gd name="connsiteY2" fmla="*/ 2310227 h 2310227"/>
                  <a:gd name="connsiteX3" fmla="*/ 0 w 3124744"/>
                  <a:gd name="connsiteY3" fmla="*/ 2310227 h 2310227"/>
                  <a:gd name="connsiteX0" fmla="*/ 0 w 3139984"/>
                  <a:gd name="connsiteY0" fmla="*/ 2310227 h 2310227"/>
                  <a:gd name="connsiteX1" fmla="*/ 7892 w 3139984"/>
                  <a:gd name="connsiteY1" fmla="*/ 0 h 2310227"/>
                  <a:gd name="connsiteX2" fmla="*/ 3139984 w 3139984"/>
                  <a:gd name="connsiteY2" fmla="*/ 2310227 h 2310227"/>
                  <a:gd name="connsiteX3" fmla="*/ 0 w 3139984"/>
                  <a:gd name="connsiteY3" fmla="*/ 2310227 h 2310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39984" h="2310227">
                    <a:moveTo>
                      <a:pt x="0" y="2310227"/>
                    </a:moveTo>
                    <a:cubicBezTo>
                      <a:pt x="2631" y="1540151"/>
                      <a:pt x="5261" y="770076"/>
                      <a:pt x="7892" y="0"/>
                    </a:cubicBezTo>
                    <a:lnTo>
                      <a:pt x="3139984" y="2310227"/>
                    </a:lnTo>
                    <a:lnTo>
                      <a:pt x="0" y="2310227"/>
                    </a:lnTo>
                    <a:close/>
                  </a:path>
                </a:pathLst>
              </a:custGeom>
              <a:solidFill>
                <a:schemeClr val="bg2">
                  <a:lumMod val="50000"/>
                  <a:alpha val="5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" name="Pravoúhlý trojúhelník 7"/>
              <p:cNvSpPr/>
              <p:nvPr/>
            </p:nvSpPr>
            <p:spPr>
              <a:xfrm>
                <a:off x="1616226" y="2740182"/>
                <a:ext cx="6002027" cy="3044907"/>
              </a:xfrm>
              <a:prstGeom prst="rtTriangle">
                <a:avLst/>
              </a:prstGeom>
              <a:solidFill>
                <a:srgbClr val="00B050">
                  <a:alpha val="5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9" name="Přímá spojnice 8"/>
              <p:cNvCxnSpPr/>
              <p:nvPr/>
            </p:nvCxnSpPr>
            <p:spPr>
              <a:xfrm>
                <a:off x="1331640" y="709042"/>
                <a:ext cx="3600400" cy="5528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11"/>
              <p:cNvCxnSpPr/>
              <p:nvPr/>
            </p:nvCxnSpPr>
            <p:spPr>
              <a:xfrm>
                <a:off x="971600" y="2403214"/>
                <a:ext cx="7272808" cy="3690082"/>
              </a:xfrm>
              <a:prstGeom prst="line">
                <a:avLst/>
              </a:prstGeom>
              <a:ln w="25400">
                <a:solidFill>
                  <a:srgbClr val="045C0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Obdélník 9"/>
              <p:cNvSpPr/>
              <p:nvPr/>
            </p:nvSpPr>
            <p:spPr>
              <a:xfrm>
                <a:off x="1625014" y="2740183"/>
                <a:ext cx="2992225" cy="3048617"/>
              </a:xfrm>
              <a:custGeom>
                <a:avLst/>
                <a:gdLst>
                  <a:gd name="connsiteX0" fmla="*/ 0 w 2198012"/>
                  <a:gd name="connsiteY0" fmla="*/ 0 h 2313939"/>
                  <a:gd name="connsiteX1" fmla="*/ 2198012 w 2198012"/>
                  <a:gd name="connsiteY1" fmla="*/ 0 h 2313939"/>
                  <a:gd name="connsiteX2" fmla="*/ 2198012 w 2198012"/>
                  <a:gd name="connsiteY2" fmla="*/ 2313939 h 2313939"/>
                  <a:gd name="connsiteX3" fmla="*/ 0 w 2198012"/>
                  <a:gd name="connsiteY3" fmla="*/ 2313939 h 2313939"/>
                  <a:gd name="connsiteX4" fmla="*/ 0 w 2198012"/>
                  <a:gd name="connsiteY4" fmla="*/ 0 h 2313939"/>
                  <a:gd name="connsiteX0" fmla="*/ 0 w 2198012"/>
                  <a:gd name="connsiteY0" fmla="*/ 0 h 2313939"/>
                  <a:gd name="connsiteX1" fmla="*/ 1344572 w 2198012"/>
                  <a:gd name="connsiteY1" fmla="*/ 1173480 h 2313939"/>
                  <a:gd name="connsiteX2" fmla="*/ 2198012 w 2198012"/>
                  <a:gd name="connsiteY2" fmla="*/ 2313939 h 2313939"/>
                  <a:gd name="connsiteX3" fmla="*/ 0 w 2198012"/>
                  <a:gd name="connsiteY3" fmla="*/ 2313939 h 2313939"/>
                  <a:gd name="connsiteX4" fmla="*/ 0 w 2198012"/>
                  <a:gd name="connsiteY4" fmla="*/ 0 h 2313939"/>
                  <a:gd name="connsiteX0" fmla="*/ 0 w 2198012"/>
                  <a:gd name="connsiteY0" fmla="*/ 0 h 2313939"/>
                  <a:gd name="connsiteX1" fmla="*/ 1283612 w 2198012"/>
                  <a:gd name="connsiteY1" fmla="*/ 914400 h 2313939"/>
                  <a:gd name="connsiteX2" fmla="*/ 2198012 w 2198012"/>
                  <a:gd name="connsiteY2" fmla="*/ 2313939 h 2313939"/>
                  <a:gd name="connsiteX3" fmla="*/ 0 w 2198012"/>
                  <a:gd name="connsiteY3" fmla="*/ 2313939 h 2313939"/>
                  <a:gd name="connsiteX4" fmla="*/ 0 w 2198012"/>
                  <a:gd name="connsiteY4" fmla="*/ 0 h 2313939"/>
                  <a:gd name="connsiteX0" fmla="*/ 0 w 2198012"/>
                  <a:gd name="connsiteY0" fmla="*/ 0 h 2313939"/>
                  <a:gd name="connsiteX1" fmla="*/ 1207412 w 2198012"/>
                  <a:gd name="connsiteY1" fmla="*/ 899160 h 2313939"/>
                  <a:gd name="connsiteX2" fmla="*/ 2198012 w 2198012"/>
                  <a:gd name="connsiteY2" fmla="*/ 2313939 h 2313939"/>
                  <a:gd name="connsiteX3" fmla="*/ 0 w 2198012"/>
                  <a:gd name="connsiteY3" fmla="*/ 2313939 h 2313939"/>
                  <a:gd name="connsiteX4" fmla="*/ 0 w 2198012"/>
                  <a:gd name="connsiteY4" fmla="*/ 0 h 2313939"/>
                  <a:gd name="connsiteX0" fmla="*/ 0 w 2198012"/>
                  <a:gd name="connsiteY0" fmla="*/ 0 h 2313939"/>
                  <a:gd name="connsiteX1" fmla="*/ 1253132 w 2198012"/>
                  <a:gd name="connsiteY1" fmla="*/ 899160 h 2313939"/>
                  <a:gd name="connsiteX2" fmla="*/ 2198012 w 2198012"/>
                  <a:gd name="connsiteY2" fmla="*/ 2313939 h 2313939"/>
                  <a:gd name="connsiteX3" fmla="*/ 0 w 2198012"/>
                  <a:gd name="connsiteY3" fmla="*/ 2313939 h 2313939"/>
                  <a:gd name="connsiteX4" fmla="*/ 0 w 2198012"/>
                  <a:gd name="connsiteY4" fmla="*/ 0 h 2313939"/>
                  <a:gd name="connsiteX0" fmla="*/ 0 w 2198012"/>
                  <a:gd name="connsiteY0" fmla="*/ 0 h 2313939"/>
                  <a:gd name="connsiteX1" fmla="*/ 1222652 w 2198012"/>
                  <a:gd name="connsiteY1" fmla="*/ 868680 h 2313939"/>
                  <a:gd name="connsiteX2" fmla="*/ 2198012 w 2198012"/>
                  <a:gd name="connsiteY2" fmla="*/ 2313939 h 2313939"/>
                  <a:gd name="connsiteX3" fmla="*/ 0 w 2198012"/>
                  <a:gd name="connsiteY3" fmla="*/ 2313939 h 2313939"/>
                  <a:gd name="connsiteX4" fmla="*/ 0 w 2198012"/>
                  <a:gd name="connsiteY4" fmla="*/ 0 h 2313939"/>
                  <a:gd name="connsiteX0" fmla="*/ 0 w 2198012"/>
                  <a:gd name="connsiteY0" fmla="*/ 0 h 2313939"/>
                  <a:gd name="connsiteX1" fmla="*/ 1110703 w 2198012"/>
                  <a:gd name="connsiteY1" fmla="*/ 556362 h 2313939"/>
                  <a:gd name="connsiteX2" fmla="*/ 2198012 w 2198012"/>
                  <a:gd name="connsiteY2" fmla="*/ 2313939 h 2313939"/>
                  <a:gd name="connsiteX3" fmla="*/ 0 w 2198012"/>
                  <a:gd name="connsiteY3" fmla="*/ 2313939 h 2313939"/>
                  <a:gd name="connsiteX4" fmla="*/ 0 w 2198012"/>
                  <a:gd name="connsiteY4" fmla="*/ 0 h 2313939"/>
                  <a:gd name="connsiteX0" fmla="*/ 0 w 2198012"/>
                  <a:gd name="connsiteY0" fmla="*/ 0 h 2313939"/>
                  <a:gd name="connsiteX1" fmla="*/ 1099508 w 2198012"/>
                  <a:gd name="connsiteY1" fmla="*/ 567930 h 2313939"/>
                  <a:gd name="connsiteX2" fmla="*/ 2198012 w 2198012"/>
                  <a:gd name="connsiteY2" fmla="*/ 2313939 h 2313939"/>
                  <a:gd name="connsiteX3" fmla="*/ 0 w 2198012"/>
                  <a:gd name="connsiteY3" fmla="*/ 2313939 h 2313939"/>
                  <a:gd name="connsiteX4" fmla="*/ 0 w 2198012"/>
                  <a:gd name="connsiteY4" fmla="*/ 0 h 2313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8012" h="2313939">
                    <a:moveTo>
                      <a:pt x="0" y="0"/>
                    </a:moveTo>
                    <a:lnTo>
                      <a:pt x="1099508" y="567930"/>
                    </a:lnTo>
                    <a:lnTo>
                      <a:pt x="2198012" y="2313939"/>
                    </a:lnTo>
                    <a:lnTo>
                      <a:pt x="0" y="23139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20" name="Přímá spojnice se šipkou 119"/>
              <p:cNvCxnSpPr>
                <a:stCxn id="3" idx="1"/>
              </p:cNvCxnSpPr>
              <p:nvPr/>
            </p:nvCxnSpPr>
            <p:spPr>
              <a:xfrm flipV="1">
                <a:off x="1623802" y="709043"/>
                <a:ext cx="24998" cy="37729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853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véPole 18"/>
          <p:cNvSpPr txBox="1"/>
          <p:nvPr/>
        </p:nvSpPr>
        <p:spPr>
          <a:xfrm>
            <a:off x="2717794" y="951851"/>
            <a:ext cx="58146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účelová funkce:  x</a:t>
            </a:r>
            <a:r>
              <a:rPr lang="cs-CZ" sz="3200" baseline="-25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1</a:t>
            </a:r>
            <a:r>
              <a:rPr lang="cs-CZ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+ x</a:t>
            </a:r>
            <a:r>
              <a:rPr lang="cs-CZ" sz="3200" baseline="-25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2</a:t>
            </a:r>
            <a:r>
              <a:rPr lang="cs-CZ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= c = 6</a:t>
            </a:r>
          </a:p>
          <a:p>
            <a:r>
              <a:rPr lang="cs-CZ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dotykový bod:  P</a:t>
            </a:r>
            <a:r>
              <a:rPr lang="en-US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[</a:t>
            </a:r>
            <a:r>
              <a:rPr lang="cs-CZ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cs-CZ" sz="32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1,5</a:t>
            </a:r>
            <a:r>
              <a:rPr lang="cs-CZ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; </a:t>
            </a:r>
            <a:r>
              <a:rPr lang="cs-CZ" sz="32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3</a:t>
            </a:r>
            <a:r>
              <a:rPr lang="cs-CZ" sz="3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]</a:t>
            </a:r>
            <a:endParaRPr lang="cs-CZ" sz="3200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r>
              <a:rPr lang="cs-CZ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hledané maximum: </a:t>
            </a:r>
            <a:r>
              <a:rPr lang="cs-CZ" sz="32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1,5</a:t>
            </a:r>
            <a:r>
              <a:rPr lang="cs-CZ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+ </a:t>
            </a:r>
            <a:r>
              <a:rPr lang="cs-CZ" sz="32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3</a:t>
            </a:r>
            <a:r>
              <a:rPr lang="cs-CZ" sz="32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= </a:t>
            </a:r>
            <a:r>
              <a:rPr lang="cs-CZ" sz="32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4,5</a:t>
            </a:r>
            <a:endParaRPr lang="cs-CZ" sz="32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4" name="Skupina 13"/>
          <p:cNvGrpSpPr/>
          <p:nvPr/>
        </p:nvGrpSpPr>
        <p:grpSpPr>
          <a:xfrm>
            <a:off x="707421" y="709042"/>
            <a:ext cx="7536987" cy="5797740"/>
            <a:chOff x="707421" y="709042"/>
            <a:chExt cx="7536987" cy="5797740"/>
          </a:xfrm>
        </p:grpSpPr>
        <p:grpSp>
          <p:nvGrpSpPr>
            <p:cNvPr id="123" name="Skupina 122"/>
            <p:cNvGrpSpPr/>
            <p:nvPr/>
          </p:nvGrpSpPr>
          <p:grpSpPr>
            <a:xfrm>
              <a:off x="971600" y="709042"/>
              <a:ext cx="7272808" cy="5528270"/>
              <a:chOff x="971600" y="709042"/>
              <a:chExt cx="7272808" cy="5528270"/>
            </a:xfrm>
          </p:grpSpPr>
          <p:grpSp>
            <p:nvGrpSpPr>
              <p:cNvPr id="108" name="Skupina 107"/>
              <p:cNvGrpSpPr/>
              <p:nvPr/>
            </p:nvGrpSpPr>
            <p:grpSpPr>
              <a:xfrm>
                <a:off x="1331640" y="1086339"/>
                <a:ext cx="6803910" cy="5134630"/>
                <a:chOff x="1331640" y="1086339"/>
                <a:chExt cx="6803910" cy="5134630"/>
              </a:xfrm>
            </p:grpSpPr>
            <p:grpSp>
              <p:nvGrpSpPr>
                <p:cNvPr id="106" name="Skupina 105"/>
                <p:cNvGrpSpPr/>
                <p:nvPr/>
              </p:nvGrpSpPr>
              <p:grpSpPr>
                <a:xfrm>
                  <a:off x="1545892" y="1224839"/>
                  <a:ext cx="6589658" cy="4655709"/>
                  <a:chOff x="1545892" y="1224839"/>
                  <a:chExt cx="6589658" cy="4655709"/>
                </a:xfrm>
              </p:grpSpPr>
              <p:cxnSp>
                <p:nvCxnSpPr>
                  <p:cNvPr id="29" name="Přímá spojnice 28"/>
                  <p:cNvCxnSpPr/>
                  <p:nvPr/>
                </p:nvCxnSpPr>
                <p:spPr>
                  <a:xfrm>
                    <a:off x="7618254" y="5769912"/>
                    <a:ext cx="517296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arrow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3" name="Skupina 32"/>
                  <p:cNvGrpSpPr/>
                  <p:nvPr/>
                </p:nvGrpSpPr>
                <p:grpSpPr>
                  <a:xfrm>
                    <a:off x="1625015" y="5769912"/>
                    <a:ext cx="5993239" cy="110636"/>
                    <a:chOff x="1619672" y="6525344"/>
                    <a:chExt cx="5993239" cy="218648"/>
                  </a:xfrm>
                </p:grpSpPr>
                <p:grpSp>
                  <p:nvGrpSpPr>
                    <p:cNvPr id="32" name="Skupina 31"/>
                    <p:cNvGrpSpPr/>
                    <p:nvPr/>
                  </p:nvGrpSpPr>
                  <p:grpSpPr>
                    <a:xfrm>
                      <a:off x="1619672" y="6525344"/>
                      <a:ext cx="1004242" cy="216024"/>
                      <a:chOff x="1619672" y="6525344"/>
                      <a:chExt cx="1004242" cy="216024"/>
                    </a:xfrm>
                  </p:grpSpPr>
                  <p:cxnSp>
                    <p:nvCxnSpPr>
                      <p:cNvPr id="22" name="Přímá spojnice 21"/>
                      <p:cNvCxnSpPr/>
                      <p:nvPr/>
                    </p:nvCxnSpPr>
                    <p:spPr>
                      <a:xfrm>
                        <a:off x="1619672" y="6525344"/>
                        <a:ext cx="1004242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" name="Přímá spojnice 30"/>
                      <p:cNvCxnSpPr/>
                      <p:nvPr/>
                    </p:nvCxnSpPr>
                    <p:spPr>
                      <a:xfrm>
                        <a:off x="2620469" y="6525344"/>
                        <a:ext cx="0" cy="216024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3" name="Skupina 42"/>
                    <p:cNvGrpSpPr/>
                    <p:nvPr/>
                  </p:nvGrpSpPr>
                  <p:grpSpPr>
                    <a:xfrm>
                      <a:off x="2623914" y="6525344"/>
                      <a:ext cx="1004242" cy="216024"/>
                      <a:chOff x="1619672" y="6525344"/>
                      <a:chExt cx="1004242" cy="216024"/>
                    </a:xfrm>
                  </p:grpSpPr>
                  <p:cxnSp>
                    <p:nvCxnSpPr>
                      <p:cNvPr id="44" name="Přímá spojnice 43"/>
                      <p:cNvCxnSpPr/>
                      <p:nvPr/>
                    </p:nvCxnSpPr>
                    <p:spPr>
                      <a:xfrm>
                        <a:off x="1619672" y="6525344"/>
                        <a:ext cx="1004242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" name="Přímá spojnice 44"/>
                      <p:cNvCxnSpPr/>
                      <p:nvPr/>
                    </p:nvCxnSpPr>
                    <p:spPr>
                      <a:xfrm>
                        <a:off x="2620469" y="6525344"/>
                        <a:ext cx="0" cy="216024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6" name="Skupina 45"/>
                    <p:cNvGrpSpPr/>
                    <p:nvPr/>
                  </p:nvGrpSpPr>
                  <p:grpSpPr>
                    <a:xfrm>
                      <a:off x="3598778" y="6525344"/>
                      <a:ext cx="1004242" cy="216024"/>
                      <a:chOff x="1619672" y="6525344"/>
                      <a:chExt cx="1004242" cy="216024"/>
                    </a:xfrm>
                  </p:grpSpPr>
                  <p:cxnSp>
                    <p:nvCxnSpPr>
                      <p:cNvPr id="47" name="Přímá spojnice 46"/>
                      <p:cNvCxnSpPr/>
                      <p:nvPr/>
                    </p:nvCxnSpPr>
                    <p:spPr>
                      <a:xfrm>
                        <a:off x="1619672" y="6525344"/>
                        <a:ext cx="1004242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8" name="Přímá spojnice 47"/>
                      <p:cNvCxnSpPr/>
                      <p:nvPr/>
                    </p:nvCxnSpPr>
                    <p:spPr>
                      <a:xfrm>
                        <a:off x="2620469" y="6525344"/>
                        <a:ext cx="0" cy="216024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9" name="Skupina 48"/>
                    <p:cNvGrpSpPr/>
                    <p:nvPr/>
                  </p:nvGrpSpPr>
                  <p:grpSpPr>
                    <a:xfrm>
                      <a:off x="4616990" y="6527968"/>
                      <a:ext cx="1004242" cy="216024"/>
                      <a:chOff x="1619672" y="6525344"/>
                      <a:chExt cx="1004242" cy="216024"/>
                    </a:xfrm>
                  </p:grpSpPr>
                  <p:cxnSp>
                    <p:nvCxnSpPr>
                      <p:cNvPr id="50" name="Přímá spojnice 49"/>
                      <p:cNvCxnSpPr/>
                      <p:nvPr/>
                    </p:nvCxnSpPr>
                    <p:spPr>
                      <a:xfrm>
                        <a:off x="1619672" y="6525344"/>
                        <a:ext cx="1004242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1" name="Přímá spojnice 50"/>
                      <p:cNvCxnSpPr/>
                      <p:nvPr/>
                    </p:nvCxnSpPr>
                    <p:spPr>
                      <a:xfrm>
                        <a:off x="2620469" y="6525344"/>
                        <a:ext cx="0" cy="216024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2" name="Skupina 51"/>
                    <p:cNvGrpSpPr/>
                    <p:nvPr/>
                  </p:nvGrpSpPr>
                  <p:grpSpPr>
                    <a:xfrm>
                      <a:off x="5617787" y="6527968"/>
                      <a:ext cx="1004242" cy="216024"/>
                      <a:chOff x="1619672" y="6525344"/>
                      <a:chExt cx="1004242" cy="216024"/>
                    </a:xfrm>
                  </p:grpSpPr>
                  <p:cxnSp>
                    <p:nvCxnSpPr>
                      <p:cNvPr id="57" name="Přímá spojnice 56"/>
                      <p:cNvCxnSpPr/>
                      <p:nvPr/>
                    </p:nvCxnSpPr>
                    <p:spPr>
                      <a:xfrm>
                        <a:off x="1619672" y="6525344"/>
                        <a:ext cx="1004242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" name="Přímá spojnice 57"/>
                      <p:cNvCxnSpPr/>
                      <p:nvPr/>
                    </p:nvCxnSpPr>
                    <p:spPr>
                      <a:xfrm>
                        <a:off x="2620469" y="6525344"/>
                        <a:ext cx="0" cy="216024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2" name="Skupina 61"/>
                    <p:cNvGrpSpPr/>
                    <p:nvPr/>
                  </p:nvGrpSpPr>
                  <p:grpSpPr>
                    <a:xfrm>
                      <a:off x="6608669" y="6527968"/>
                      <a:ext cx="1004242" cy="216024"/>
                      <a:chOff x="1619672" y="6525344"/>
                      <a:chExt cx="1004242" cy="216024"/>
                    </a:xfrm>
                  </p:grpSpPr>
                  <p:cxnSp>
                    <p:nvCxnSpPr>
                      <p:cNvPr id="66" name="Přímá spojnice 65"/>
                      <p:cNvCxnSpPr/>
                      <p:nvPr/>
                    </p:nvCxnSpPr>
                    <p:spPr>
                      <a:xfrm>
                        <a:off x="1619672" y="6525344"/>
                        <a:ext cx="1004242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7" name="Přímá spojnice 66"/>
                      <p:cNvCxnSpPr/>
                      <p:nvPr/>
                    </p:nvCxnSpPr>
                    <p:spPr>
                      <a:xfrm>
                        <a:off x="2620469" y="6525344"/>
                        <a:ext cx="0" cy="216024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42" name="Skupina 41"/>
                  <p:cNvGrpSpPr/>
                  <p:nvPr/>
                </p:nvGrpSpPr>
                <p:grpSpPr>
                  <a:xfrm>
                    <a:off x="1545892" y="4966638"/>
                    <a:ext cx="82326" cy="758064"/>
                    <a:chOff x="846826" y="5013176"/>
                    <a:chExt cx="288800" cy="758064"/>
                  </a:xfrm>
                </p:grpSpPr>
                <p:cxnSp>
                  <p:nvCxnSpPr>
                    <p:cNvPr id="39" name="Přímá spojnice 38"/>
                    <p:cNvCxnSpPr/>
                    <p:nvPr/>
                  </p:nvCxnSpPr>
                  <p:spPr>
                    <a:xfrm flipV="1">
                      <a:off x="1135626" y="5013176"/>
                      <a:ext cx="0" cy="75806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Přímá spojnice 40"/>
                    <p:cNvCxnSpPr/>
                    <p:nvPr/>
                  </p:nvCxnSpPr>
                  <p:spPr>
                    <a:xfrm flipH="1">
                      <a:off x="846826" y="5013176"/>
                      <a:ext cx="288800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6" name="Skupina 75"/>
                  <p:cNvGrpSpPr/>
                  <p:nvPr/>
                </p:nvGrpSpPr>
                <p:grpSpPr>
                  <a:xfrm>
                    <a:off x="1545892" y="4208574"/>
                    <a:ext cx="82326" cy="758064"/>
                    <a:chOff x="846826" y="5013176"/>
                    <a:chExt cx="288800" cy="758064"/>
                  </a:xfrm>
                </p:grpSpPr>
                <p:cxnSp>
                  <p:nvCxnSpPr>
                    <p:cNvPr id="77" name="Přímá spojnice 76"/>
                    <p:cNvCxnSpPr/>
                    <p:nvPr/>
                  </p:nvCxnSpPr>
                  <p:spPr>
                    <a:xfrm flipV="1">
                      <a:off x="1135626" y="5013176"/>
                      <a:ext cx="0" cy="75806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Přímá spojnice 77"/>
                    <p:cNvCxnSpPr/>
                    <p:nvPr/>
                  </p:nvCxnSpPr>
                  <p:spPr>
                    <a:xfrm flipH="1">
                      <a:off x="846826" y="5013176"/>
                      <a:ext cx="288800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9" name="Skupina 78"/>
                  <p:cNvGrpSpPr/>
                  <p:nvPr/>
                </p:nvGrpSpPr>
                <p:grpSpPr>
                  <a:xfrm>
                    <a:off x="1546070" y="3488494"/>
                    <a:ext cx="82326" cy="758064"/>
                    <a:chOff x="846826" y="5013176"/>
                    <a:chExt cx="288800" cy="758064"/>
                  </a:xfrm>
                </p:grpSpPr>
                <p:cxnSp>
                  <p:nvCxnSpPr>
                    <p:cNvPr id="80" name="Přímá spojnice 79"/>
                    <p:cNvCxnSpPr/>
                    <p:nvPr/>
                  </p:nvCxnSpPr>
                  <p:spPr>
                    <a:xfrm flipV="1">
                      <a:off x="1135626" y="5013176"/>
                      <a:ext cx="0" cy="75806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Přímá spojnice 80"/>
                    <p:cNvCxnSpPr/>
                    <p:nvPr/>
                  </p:nvCxnSpPr>
                  <p:spPr>
                    <a:xfrm flipH="1">
                      <a:off x="846826" y="5013176"/>
                      <a:ext cx="288800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2" name="Skupina 81"/>
                  <p:cNvGrpSpPr/>
                  <p:nvPr/>
                </p:nvGrpSpPr>
                <p:grpSpPr>
                  <a:xfrm>
                    <a:off x="1546070" y="2740183"/>
                    <a:ext cx="82326" cy="758064"/>
                    <a:chOff x="846826" y="5013176"/>
                    <a:chExt cx="288800" cy="758064"/>
                  </a:xfrm>
                </p:grpSpPr>
                <p:cxnSp>
                  <p:nvCxnSpPr>
                    <p:cNvPr id="83" name="Přímá spojnice 82"/>
                    <p:cNvCxnSpPr/>
                    <p:nvPr/>
                  </p:nvCxnSpPr>
                  <p:spPr>
                    <a:xfrm flipV="1">
                      <a:off x="1135626" y="5013176"/>
                      <a:ext cx="0" cy="75806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" name="Přímá spojnice 83"/>
                    <p:cNvCxnSpPr/>
                    <p:nvPr/>
                  </p:nvCxnSpPr>
                  <p:spPr>
                    <a:xfrm flipH="1">
                      <a:off x="846826" y="5013176"/>
                      <a:ext cx="288800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5" name="Skupina 84"/>
                  <p:cNvGrpSpPr/>
                  <p:nvPr/>
                </p:nvGrpSpPr>
                <p:grpSpPr>
                  <a:xfrm>
                    <a:off x="1546070" y="1982119"/>
                    <a:ext cx="82326" cy="758064"/>
                    <a:chOff x="846826" y="5013176"/>
                    <a:chExt cx="288800" cy="758064"/>
                  </a:xfrm>
                </p:grpSpPr>
                <p:cxnSp>
                  <p:nvCxnSpPr>
                    <p:cNvPr id="86" name="Přímá spojnice 85"/>
                    <p:cNvCxnSpPr/>
                    <p:nvPr/>
                  </p:nvCxnSpPr>
                  <p:spPr>
                    <a:xfrm flipV="1">
                      <a:off x="1135626" y="5013176"/>
                      <a:ext cx="0" cy="75806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" name="Přímá spojnice 86"/>
                    <p:cNvCxnSpPr/>
                    <p:nvPr/>
                  </p:nvCxnSpPr>
                  <p:spPr>
                    <a:xfrm flipH="1">
                      <a:off x="846826" y="5013176"/>
                      <a:ext cx="288800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8" name="Skupina 87"/>
                  <p:cNvGrpSpPr/>
                  <p:nvPr/>
                </p:nvGrpSpPr>
                <p:grpSpPr>
                  <a:xfrm>
                    <a:off x="1546070" y="1224839"/>
                    <a:ext cx="82326" cy="758064"/>
                    <a:chOff x="846826" y="5013176"/>
                    <a:chExt cx="288800" cy="758064"/>
                  </a:xfrm>
                </p:grpSpPr>
                <p:cxnSp>
                  <p:nvCxnSpPr>
                    <p:cNvPr id="89" name="Přímá spojnice 88"/>
                    <p:cNvCxnSpPr/>
                    <p:nvPr/>
                  </p:nvCxnSpPr>
                  <p:spPr>
                    <a:xfrm flipV="1">
                      <a:off x="1135626" y="5013176"/>
                      <a:ext cx="0" cy="758064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Přímá spojnice 89"/>
                    <p:cNvCxnSpPr/>
                    <p:nvPr/>
                  </p:nvCxnSpPr>
                  <p:spPr>
                    <a:xfrm flipH="1">
                      <a:off x="846826" y="5013176"/>
                      <a:ext cx="288800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07" name="Skupina 106"/>
                <p:cNvGrpSpPr/>
                <p:nvPr/>
              </p:nvGrpSpPr>
              <p:grpSpPr>
                <a:xfrm>
                  <a:off x="1331640" y="1086339"/>
                  <a:ext cx="6408712" cy="5134630"/>
                  <a:chOff x="1331640" y="1086339"/>
                  <a:chExt cx="6408712" cy="5134630"/>
                </a:xfrm>
              </p:grpSpPr>
              <p:sp>
                <p:nvSpPr>
                  <p:cNvPr id="92" name="TextovéPole 91"/>
                  <p:cNvSpPr txBox="1"/>
                  <p:nvPr/>
                </p:nvSpPr>
                <p:spPr>
                  <a:xfrm>
                    <a:off x="7578334" y="5943970"/>
                    <a:ext cx="162018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cs-CZ" dirty="0" smtClean="0"/>
                      <a:t>6</a:t>
                    </a:r>
                    <a:endParaRPr lang="cs-CZ" dirty="0"/>
                  </a:p>
                </p:txBody>
              </p:sp>
              <p:sp>
                <p:nvSpPr>
                  <p:cNvPr id="93" name="TextovéPole 92"/>
                  <p:cNvSpPr txBox="1"/>
                  <p:nvPr/>
                </p:nvSpPr>
                <p:spPr>
                  <a:xfrm>
                    <a:off x="6588224" y="5943970"/>
                    <a:ext cx="162018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cs-CZ" dirty="0" smtClean="0"/>
                      <a:t>5</a:t>
                    </a:r>
                    <a:endParaRPr lang="cs-CZ" dirty="0"/>
                  </a:p>
                </p:txBody>
              </p:sp>
              <p:sp>
                <p:nvSpPr>
                  <p:cNvPr id="94" name="TextovéPole 93"/>
                  <p:cNvSpPr txBox="1"/>
                  <p:nvPr/>
                </p:nvSpPr>
                <p:spPr>
                  <a:xfrm>
                    <a:off x="5562110" y="5943969"/>
                    <a:ext cx="162018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cs-CZ" dirty="0" smtClean="0"/>
                      <a:t>4</a:t>
                    </a:r>
                    <a:endParaRPr lang="cs-CZ" dirty="0"/>
                  </a:p>
                </p:txBody>
              </p:sp>
              <p:sp>
                <p:nvSpPr>
                  <p:cNvPr id="95" name="TextovéPole 94"/>
                  <p:cNvSpPr txBox="1"/>
                  <p:nvPr/>
                </p:nvSpPr>
                <p:spPr>
                  <a:xfrm>
                    <a:off x="4572000" y="5943968"/>
                    <a:ext cx="162018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cs-CZ" dirty="0" smtClean="0"/>
                      <a:t>3</a:t>
                    </a:r>
                    <a:endParaRPr lang="cs-CZ" dirty="0"/>
                  </a:p>
                </p:txBody>
              </p:sp>
              <p:sp>
                <p:nvSpPr>
                  <p:cNvPr id="96" name="TextovéPole 95"/>
                  <p:cNvSpPr txBox="1"/>
                  <p:nvPr/>
                </p:nvSpPr>
                <p:spPr>
                  <a:xfrm>
                    <a:off x="3563888" y="5943970"/>
                    <a:ext cx="162018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cs-CZ" dirty="0" smtClean="0"/>
                      <a:t>2</a:t>
                    </a:r>
                    <a:endParaRPr lang="cs-CZ" dirty="0"/>
                  </a:p>
                </p:txBody>
              </p:sp>
              <p:sp>
                <p:nvSpPr>
                  <p:cNvPr id="97" name="TextovéPole 96"/>
                  <p:cNvSpPr txBox="1"/>
                  <p:nvPr/>
                </p:nvSpPr>
                <p:spPr>
                  <a:xfrm>
                    <a:off x="2555776" y="5943967"/>
                    <a:ext cx="162018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cs-CZ" dirty="0" smtClean="0"/>
                      <a:t>1</a:t>
                    </a:r>
                    <a:endParaRPr lang="cs-CZ" dirty="0"/>
                  </a:p>
                </p:txBody>
              </p:sp>
              <p:sp>
                <p:nvSpPr>
                  <p:cNvPr id="98" name="TextovéPole 97"/>
                  <p:cNvSpPr txBox="1"/>
                  <p:nvPr/>
                </p:nvSpPr>
                <p:spPr>
                  <a:xfrm>
                    <a:off x="1616227" y="5912734"/>
                    <a:ext cx="162018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cs-CZ" dirty="0" smtClean="0"/>
                      <a:t>0</a:t>
                    </a:r>
                    <a:endParaRPr lang="cs-CZ" dirty="0"/>
                  </a:p>
                </p:txBody>
              </p:sp>
              <p:sp>
                <p:nvSpPr>
                  <p:cNvPr id="99" name="TextovéPole 98"/>
                  <p:cNvSpPr txBox="1"/>
                  <p:nvPr/>
                </p:nvSpPr>
                <p:spPr>
                  <a:xfrm>
                    <a:off x="1331640" y="5563760"/>
                    <a:ext cx="162018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cs-CZ" dirty="0" smtClean="0"/>
                      <a:t>0</a:t>
                    </a:r>
                    <a:endParaRPr lang="cs-CZ" dirty="0"/>
                  </a:p>
                </p:txBody>
              </p:sp>
              <p:sp>
                <p:nvSpPr>
                  <p:cNvPr id="100" name="TextovéPole 99"/>
                  <p:cNvSpPr txBox="1"/>
                  <p:nvPr/>
                </p:nvSpPr>
                <p:spPr>
                  <a:xfrm>
                    <a:off x="1331640" y="4828138"/>
                    <a:ext cx="162018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cs-CZ" dirty="0" smtClean="0"/>
                      <a:t>1</a:t>
                    </a:r>
                    <a:endParaRPr lang="cs-CZ" dirty="0"/>
                  </a:p>
                </p:txBody>
              </p:sp>
              <p:sp>
                <p:nvSpPr>
                  <p:cNvPr id="101" name="TextovéPole 100"/>
                  <p:cNvSpPr txBox="1"/>
                  <p:nvPr/>
                </p:nvSpPr>
                <p:spPr>
                  <a:xfrm>
                    <a:off x="1331640" y="4088105"/>
                    <a:ext cx="162018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cs-CZ" dirty="0" smtClean="0"/>
                      <a:t>2</a:t>
                    </a:r>
                    <a:endParaRPr lang="cs-CZ" dirty="0"/>
                  </a:p>
                </p:txBody>
              </p:sp>
              <p:sp>
                <p:nvSpPr>
                  <p:cNvPr id="102" name="TextovéPole 101"/>
                  <p:cNvSpPr txBox="1"/>
                  <p:nvPr/>
                </p:nvSpPr>
                <p:spPr>
                  <a:xfrm>
                    <a:off x="1331640" y="3359747"/>
                    <a:ext cx="162018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cs-CZ" dirty="0" smtClean="0"/>
                      <a:t>3</a:t>
                    </a:r>
                    <a:endParaRPr lang="cs-CZ" dirty="0"/>
                  </a:p>
                </p:txBody>
              </p:sp>
              <p:sp>
                <p:nvSpPr>
                  <p:cNvPr id="103" name="TextovéPole 102"/>
                  <p:cNvSpPr txBox="1"/>
                  <p:nvPr/>
                </p:nvSpPr>
                <p:spPr>
                  <a:xfrm>
                    <a:off x="1331640" y="2601683"/>
                    <a:ext cx="162018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cs-CZ" dirty="0" smtClean="0"/>
                      <a:t>4</a:t>
                    </a:r>
                    <a:endParaRPr lang="cs-CZ" dirty="0"/>
                  </a:p>
                </p:txBody>
              </p:sp>
              <p:sp>
                <p:nvSpPr>
                  <p:cNvPr id="104" name="TextovéPole 103"/>
                  <p:cNvSpPr txBox="1"/>
                  <p:nvPr/>
                </p:nvSpPr>
                <p:spPr>
                  <a:xfrm>
                    <a:off x="1331640" y="1841807"/>
                    <a:ext cx="162018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cs-CZ" dirty="0" smtClean="0"/>
                      <a:t>5</a:t>
                    </a:r>
                    <a:endParaRPr lang="cs-CZ" dirty="0"/>
                  </a:p>
                </p:txBody>
              </p:sp>
              <p:sp>
                <p:nvSpPr>
                  <p:cNvPr id="105" name="TextovéPole 104"/>
                  <p:cNvSpPr txBox="1"/>
                  <p:nvPr/>
                </p:nvSpPr>
                <p:spPr>
                  <a:xfrm>
                    <a:off x="1331640" y="1086339"/>
                    <a:ext cx="162018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cs-CZ" dirty="0" smtClean="0"/>
                      <a:t>6</a:t>
                    </a:r>
                    <a:endParaRPr lang="cs-CZ" dirty="0"/>
                  </a:p>
                </p:txBody>
              </p:sp>
            </p:grpSp>
          </p:grpSp>
          <p:grpSp>
            <p:nvGrpSpPr>
              <p:cNvPr id="122" name="Skupina 121"/>
              <p:cNvGrpSpPr/>
              <p:nvPr/>
            </p:nvGrpSpPr>
            <p:grpSpPr>
              <a:xfrm>
                <a:off x="971600" y="709042"/>
                <a:ext cx="7272808" cy="5528270"/>
                <a:chOff x="971600" y="709042"/>
                <a:chExt cx="7272808" cy="5528270"/>
              </a:xfrm>
            </p:grpSpPr>
            <p:sp>
              <p:nvSpPr>
                <p:cNvPr id="3" name="Rovnoramenný trojúhelník 2"/>
                <p:cNvSpPr/>
                <p:nvPr/>
              </p:nvSpPr>
              <p:spPr>
                <a:xfrm>
                  <a:off x="1628396" y="1225839"/>
                  <a:ext cx="2988844" cy="4559250"/>
                </a:xfrm>
                <a:custGeom>
                  <a:avLst/>
                  <a:gdLst>
                    <a:gd name="connsiteX0" fmla="*/ 0 w 3063784"/>
                    <a:gd name="connsiteY0" fmla="*/ 2127347 h 2127347"/>
                    <a:gd name="connsiteX1" fmla="*/ 1531892 w 3063784"/>
                    <a:gd name="connsiteY1" fmla="*/ 0 h 2127347"/>
                    <a:gd name="connsiteX2" fmla="*/ 3063784 w 3063784"/>
                    <a:gd name="connsiteY2" fmla="*/ 2127347 h 2127347"/>
                    <a:gd name="connsiteX3" fmla="*/ 0 w 3063784"/>
                    <a:gd name="connsiteY3" fmla="*/ 2127347 h 2127347"/>
                    <a:gd name="connsiteX0" fmla="*/ 0 w 3063784"/>
                    <a:gd name="connsiteY0" fmla="*/ 2310227 h 2310227"/>
                    <a:gd name="connsiteX1" fmla="*/ 7892 w 3063784"/>
                    <a:gd name="connsiteY1" fmla="*/ 0 h 2310227"/>
                    <a:gd name="connsiteX2" fmla="*/ 3063784 w 3063784"/>
                    <a:gd name="connsiteY2" fmla="*/ 2310227 h 2310227"/>
                    <a:gd name="connsiteX3" fmla="*/ 0 w 3063784"/>
                    <a:gd name="connsiteY3" fmla="*/ 2310227 h 2310227"/>
                    <a:gd name="connsiteX0" fmla="*/ 0 w 3124744"/>
                    <a:gd name="connsiteY0" fmla="*/ 2310227 h 2310227"/>
                    <a:gd name="connsiteX1" fmla="*/ 7892 w 3124744"/>
                    <a:gd name="connsiteY1" fmla="*/ 0 h 2310227"/>
                    <a:gd name="connsiteX2" fmla="*/ 3124744 w 3124744"/>
                    <a:gd name="connsiteY2" fmla="*/ 2310227 h 2310227"/>
                    <a:gd name="connsiteX3" fmla="*/ 0 w 3124744"/>
                    <a:gd name="connsiteY3" fmla="*/ 2310227 h 2310227"/>
                    <a:gd name="connsiteX0" fmla="*/ 0 w 3139984"/>
                    <a:gd name="connsiteY0" fmla="*/ 2310227 h 2310227"/>
                    <a:gd name="connsiteX1" fmla="*/ 7892 w 3139984"/>
                    <a:gd name="connsiteY1" fmla="*/ 0 h 2310227"/>
                    <a:gd name="connsiteX2" fmla="*/ 3139984 w 3139984"/>
                    <a:gd name="connsiteY2" fmla="*/ 2310227 h 2310227"/>
                    <a:gd name="connsiteX3" fmla="*/ 0 w 3139984"/>
                    <a:gd name="connsiteY3" fmla="*/ 2310227 h 23102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39984" h="2310227">
                      <a:moveTo>
                        <a:pt x="0" y="2310227"/>
                      </a:moveTo>
                      <a:cubicBezTo>
                        <a:pt x="2631" y="1540151"/>
                        <a:pt x="5261" y="770076"/>
                        <a:pt x="7892" y="0"/>
                      </a:cubicBezTo>
                      <a:lnTo>
                        <a:pt x="3139984" y="2310227"/>
                      </a:lnTo>
                      <a:lnTo>
                        <a:pt x="0" y="2310227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  <a:alpha val="5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8" name="Pravoúhlý trojúhelník 7"/>
                <p:cNvSpPr/>
                <p:nvPr/>
              </p:nvSpPr>
              <p:spPr>
                <a:xfrm>
                  <a:off x="1616226" y="2740182"/>
                  <a:ext cx="6002027" cy="3044907"/>
                </a:xfrm>
                <a:prstGeom prst="rtTriangle">
                  <a:avLst/>
                </a:prstGeom>
                <a:solidFill>
                  <a:srgbClr val="00B050">
                    <a:alpha val="54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9" name="Přímá spojnice 8"/>
                <p:cNvCxnSpPr/>
                <p:nvPr/>
              </p:nvCxnSpPr>
              <p:spPr>
                <a:xfrm>
                  <a:off x="1331640" y="709042"/>
                  <a:ext cx="3600400" cy="552827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Přímá spojnice 11"/>
                <p:cNvCxnSpPr/>
                <p:nvPr/>
              </p:nvCxnSpPr>
              <p:spPr>
                <a:xfrm>
                  <a:off x="971600" y="2403214"/>
                  <a:ext cx="7272808" cy="3690082"/>
                </a:xfrm>
                <a:prstGeom prst="line">
                  <a:avLst/>
                </a:prstGeom>
                <a:ln w="25400">
                  <a:solidFill>
                    <a:srgbClr val="045C0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Obdélník 9"/>
                <p:cNvSpPr/>
                <p:nvPr/>
              </p:nvSpPr>
              <p:spPr>
                <a:xfrm>
                  <a:off x="1625014" y="2740183"/>
                  <a:ext cx="2992225" cy="3048617"/>
                </a:xfrm>
                <a:custGeom>
                  <a:avLst/>
                  <a:gdLst>
                    <a:gd name="connsiteX0" fmla="*/ 0 w 2198012"/>
                    <a:gd name="connsiteY0" fmla="*/ 0 h 2313939"/>
                    <a:gd name="connsiteX1" fmla="*/ 2198012 w 2198012"/>
                    <a:gd name="connsiteY1" fmla="*/ 0 h 2313939"/>
                    <a:gd name="connsiteX2" fmla="*/ 2198012 w 2198012"/>
                    <a:gd name="connsiteY2" fmla="*/ 2313939 h 2313939"/>
                    <a:gd name="connsiteX3" fmla="*/ 0 w 2198012"/>
                    <a:gd name="connsiteY3" fmla="*/ 2313939 h 2313939"/>
                    <a:gd name="connsiteX4" fmla="*/ 0 w 2198012"/>
                    <a:gd name="connsiteY4" fmla="*/ 0 h 2313939"/>
                    <a:gd name="connsiteX0" fmla="*/ 0 w 2198012"/>
                    <a:gd name="connsiteY0" fmla="*/ 0 h 2313939"/>
                    <a:gd name="connsiteX1" fmla="*/ 1344572 w 2198012"/>
                    <a:gd name="connsiteY1" fmla="*/ 1173480 h 2313939"/>
                    <a:gd name="connsiteX2" fmla="*/ 2198012 w 2198012"/>
                    <a:gd name="connsiteY2" fmla="*/ 2313939 h 2313939"/>
                    <a:gd name="connsiteX3" fmla="*/ 0 w 2198012"/>
                    <a:gd name="connsiteY3" fmla="*/ 2313939 h 2313939"/>
                    <a:gd name="connsiteX4" fmla="*/ 0 w 2198012"/>
                    <a:gd name="connsiteY4" fmla="*/ 0 h 2313939"/>
                    <a:gd name="connsiteX0" fmla="*/ 0 w 2198012"/>
                    <a:gd name="connsiteY0" fmla="*/ 0 h 2313939"/>
                    <a:gd name="connsiteX1" fmla="*/ 1283612 w 2198012"/>
                    <a:gd name="connsiteY1" fmla="*/ 914400 h 2313939"/>
                    <a:gd name="connsiteX2" fmla="*/ 2198012 w 2198012"/>
                    <a:gd name="connsiteY2" fmla="*/ 2313939 h 2313939"/>
                    <a:gd name="connsiteX3" fmla="*/ 0 w 2198012"/>
                    <a:gd name="connsiteY3" fmla="*/ 2313939 h 2313939"/>
                    <a:gd name="connsiteX4" fmla="*/ 0 w 2198012"/>
                    <a:gd name="connsiteY4" fmla="*/ 0 h 2313939"/>
                    <a:gd name="connsiteX0" fmla="*/ 0 w 2198012"/>
                    <a:gd name="connsiteY0" fmla="*/ 0 h 2313939"/>
                    <a:gd name="connsiteX1" fmla="*/ 1207412 w 2198012"/>
                    <a:gd name="connsiteY1" fmla="*/ 899160 h 2313939"/>
                    <a:gd name="connsiteX2" fmla="*/ 2198012 w 2198012"/>
                    <a:gd name="connsiteY2" fmla="*/ 2313939 h 2313939"/>
                    <a:gd name="connsiteX3" fmla="*/ 0 w 2198012"/>
                    <a:gd name="connsiteY3" fmla="*/ 2313939 h 2313939"/>
                    <a:gd name="connsiteX4" fmla="*/ 0 w 2198012"/>
                    <a:gd name="connsiteY4" fmla="*/ 0 h 2313939"/>
                    <a:gd name="connsiteX0" fmla="*/ 0 w 2198012"/>
                    <a:gd name="connsiteY0" fmla="*/ 0 h 2313939"/>
                    <a:gd name="connsiteX1" fmla="*/ 1253132 w 2198012"/>
                    <a:gd name="connsiteY1" fmla="*/ 899160 h 2313939"/>
                    <a:gd name="connsiteX2" fmla="*/ 2198012 w 2198012"/>
                    <a:gd name="connsiteY2" fmla="*/ 2313939 h 2313939"/>
                    <a:gd name="connsiteX3" fmla="*/ 0 w 2198012"/>
                    <a:gd name="connsiteY3" fmla="*/ 2313939 h 2313939"/>
                    <a:gd name="connsiteX4" fmla="*/ 0 w 2198012"/>
                    <a:gd name="connsiteY4" fmla="*/ 0 h 2313939"/>
                    <a:gd name="connsiteX0" fmla="*/ 0 w 2198012"/>
                    <a:gd name="connsiteY0" fmla="*/ 0 h 2313939"/>
                    <a:gd name="connsiteX1" fmla="*/ 1222652 w 2198012"/>
                    <a:gd name="connsiteY1" fmla="*/ 868680 h 2313939"/>
                    <a:gd name="connsiteX2" fmla="*/ 2198012 w 2198012"/>
                    <a:gd name="connsiteY2" fmla="*/ 2313939 h 2313939"/>
                    <a:gd name="connsiteX3" fmla="*/ 0 w 2198012"/>
                    <a:gd name="connsiteY3" fmla="*/ 2313939 h 2313939"/>
                    <a:gd name="connsiteX4" fmla="*/ 0 w 2198012"/>
                    <a:gd name="connsiteY4" fmla="*/ 0 h 2313939"/>
                    <a:gd name="connsiteX0" fmla="*/ 0 w 2198012"/>
                    <a:gd name="connsiteY0" fmla="*/ 0 h 2313939"/>
                    <a:gd name="connsiteX1" fmla="*/ 1110703 w 2198012"/>
                    <a:gd name="connsiteY1" fmla="*/ 556362 h 2313939"/>
                    <a:gd name="connsiteX2" fmla="*/ 2198012 w 2198012"/>
                    <a:gd name="connsiteY2" fmla="*/ 2313939 h 2313939"/>
                    <a:gd name="connsiteX3" fmla="*/ 0 w 2198012"/>
                    <a:gd name="connsiteY3" fmla="*/ 2313939 h 2313939"/>
                    <a:gd name="connsiteX4" fmla="*/ 0 w 2198012"/>
                    <a:gd name="connsiteY4" fmla="*/ 0 h 2313939"/>
                    <a:gd name="connsiteX0" fmla="*/ 0 w 2198012"/>
                    <a:gd name="connsiteY0" fmla="*/ 0 h 2313939"/>
                    <a:gd name="connsiteX1" fmla="*/ 1099508 w 2198012"/>
                    <a:gd name="connsiteY1" fmla="*/ 567930 h 2313939"/>
                    <a:gd name="connsiteX2" fmla="*/ 2198012 w 2198012"/>
                    <a:gd name="connsiteY2" fmla="*/ 2313939 h 2313939"/>
                    <a:gd name="connsiteX3" fmla="*/ 0 w 2198012"/>
                    <a:gd name="connsiteY3" fmla="*/ 2313939 h 2313939"/>
                    <a:gd name="connsiteX4" fmla="*/ 0 w 2198012"/>
                    <a:gd name="connsiteY4" fmla="*/ 0 h 23139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8012" h="2313939">
                      <a:moveTo>
                        <a:pt x="0" y="0"/>
                      </a:moveTo>
                      <a:lnTo>
                        <a:pt x="1099508" y="567930"/>
                      </a:lnTo>
                      <a:lnTo>
                        <a:pt x="2198012" y="2313939"/>
                      </a:lnTo>
                      <a:lnTo>
                        <a:pt x="0" y="231393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cxnSp>
              <p:nvCxnSpPr>
                <p:cNvPr id="120" name="Přímá spojnice se šipkou 119"/>
                <p:cNvCxnSpPr>
                  <a:stCxn id="3" idx="1"/>
                </p:cNvCxnSpPr>
                <p:nvPr/>
              </p:nvCxnSpPr>
              <p:spPr>
                <a:xfrm flipH="1" flipV="1">
                  <a:off x="1632152" y="709042"/>
                  <a:ext cx="3756" cy="516797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" name="Přímá spojnice 3"/>
            <p:cNvCxnSpPr/>
            <p:nvPr/>
          </p:nvCxnSpPr>
          <p:spPr>
            <a:xfrm>
              <a:off x="1206097" y="887020"/>
              <a:ext cx="7038311" cy="5350292"/>
            </a:xfrm>
            <a:prstGeom prst="line">
              <a:avLst/>
            </a:prstGeom>
            <a:ln w="25400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římá spojnice 67"/>
            <p:cNvCxnSpPr/>
            <p:nvPr/>
          </p:nvCxnSpPr>
          <p:spPr>
            <a:xfrm>
              <a:off x="707421" y="1632808"/>
              <a:ext cx="6408712" cy="4873974"/>
            </a:xfrm>
            <a:prstGeom prst="line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nice 5"/>
            <p:cNvCxnSpPr>
              <a:stCxn id="10" idx="1"/>
            </p:cNvCxnSpPr>
            <p:nvPr/>
          </p:nvCxnSpPr>
          <p:spPr>
            <a:xfrm>
              <a:off x="3121810" y="3488431"/>
              <a:ext cx="10030" cy="2300369"/>
            </a:xfrm>
            <a:prstGeom prst="line">
              <a:avLst/>
            </a:prstGeom>
            <a:ln w="254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>
              <a:stCxn id="10" idx="1"/>
            </p:cNvCxnSpPr>
            <p:nvPr/>
          </p:nvCxnSpPr>
          <p:spPr>
            <a:xfrm flipH="1" flipV="1">
              <a:off x="1616226" y="3473177"/>
              <a:ext cx="1505584" cy="15254"/>
            </a:xfrm>
            <a:prstGeom prst="line">
              <a:avLst/>
            </a:prstGeom>
            <a:ln w="254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ál 12"/>
            <p:cNvSpPr/>
            <p:nvPr/>
          </p:nvSpPr>
          <p:spPr>
            <a:xfrm>
              <a:off x="3059832" y="3429016"/>
              <a:ext cx="144000" cy="144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44086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683568" y="692696"/>
                <a:ext cx="7920880" cy="5293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4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Závěr 1:</a:t>
                </a:r>
              </a:p>
              <a:p>
                <a:pPr algn="ctr"/>
                <a:endParaRPr lang="cs-CZ" sz="4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Řešením matematického modelu </a:t>
                </a:r>
                <a:r>
                  <a:rPr lang="cs-CZ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 dvojice čísel</a:t>
                </a:r>
              </a:p>
              <a:p>
                <a:endParaRPr lang="cs-CZ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cs-CZ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36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36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cs-CZ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cs-CZ" sz="36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1,5  </a:t>
                </a:r>
                <a:r>
                  <a:rPr lang="cs-CZ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 </a:t>
                </a:r>
                <a:r>
                  <a:rPr lang="cs-CZ" sz="36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36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cs-CZ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cs-CZ" sz="36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 </a:t>
                </a:r>
                <a:r>
                  <a:rPr lang="cs-CZ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ctr"/>
                <a:endParaRPr lang="cs-CZ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Maximální možná hodnota účelové funkce</a:t>
                </a:r>
                <a:r>
                  <a:rPr lang="cs-CZ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potom je</a:t>
                </a:r>
              </a:p>
              <a:p>
                <a:endParaRPr lang="cs-CZ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6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cs-CZ" sz="36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cs-CZ" sz="3600" b="1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1,5</m:t>
                          </m:r>
                          <m:r>
                            <a:rPr lang="cs-CZ" sz="3600" b="1" i="1" dirty="0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cs-CZ" sz="3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;</m:t>
                          </m:r>
                          <m:r>
                            <a:rPr lang="cs-CZ" sz="3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</m:d>
                      <m:r>
                        <a:rPr lang="cs-CZ" sz="3600" b="1" i="1" smtClean="0">
                          <a:solidFill>
                            <a:schemeClr val="tx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3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1,5</m:t>
                      </m:r>
                      <m:r>
                        <a:rPr lang="cs-CZ" sz="3600" b="1" i="1" smtClean="0">
                          <a:solidFill>
                            <a:schemeClr val="tx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cs-CZ" sz="36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cs-CZ" sz="3600" b="1" i="1" smtClean="0">
                          <a:solidFill>
                            <a:schemeClr val="tx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3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4,5</m:t>
                      </m:r>
                    </m:oMath>
                  </m:oMathPara>
                </a14:m>
                <a:endParaRPr lang="cs-CZ" sz="3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cs-CZ" sz="2800" b="1" dirty="0" smtClean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692696"/>
                <a:ext cx="7920880" cy="5293757"/>
              </a:xfrm>
              <a:prstGeom prst="rect">
                <a:avLst/>
              </a:prstGeom>
              <a:blipFill rotWithShape="1">
                <a:blip r:embed="rId2"/>
                <a:stretch>
                  <a:fillRect l="-1540" t="-21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62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99591" y="476672"/>
            <a:ext cx="7344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Matematický </a:t>
            </a:r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2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611560" y="1628800"/>
                <a:ext cx="7848872" cy="3939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cs-CZ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Vlastní omezení: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𝟓</m:t>
                      </m:r>
                      <m:r>
                        <a:rPr lang="cs-CZ" sz="32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  <m:r>
                        <a:rPr lang="cs-CZ" sz="32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cs-CZ" sz="32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𝟑</m:t>
                      </m:r>
                      <m:r>
                        <a:rPr lang="cs-CZ" sz="32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𝒚</m:t>
                      </m:r>
                      <m:r>
                        <a:rPr lang="cs-CZ" sz="32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 ≥ </m:t>
                      </m:r>
                      <m:r>
                        <a:rPr lang="cs-CZ" sz="32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𝟏𝟓𝟎</m:t>
                      </m:r>
                    </m:oMath>
                  </m:oMathPara>
                </a14:m>
                <a:endParaRPr lang="cs-CZ" sz="3200" b="1" dirty="0" smtClean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ea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rgbClr val="045C04"/>
                          </a:solidFill>
                          <a:latin typeface="Cambria Math"/>
                        </a:rPr>
                        <m:t>𝟒</m:t>
                      </m:r>
                      <m:r>
                        <a:rPr lang="cs-CZ" sz="3200" b="1" i="1">
                          <a:solidFill>
                            <a:srgbClr val="045C04"/>
                          </a:solidFill>
                          <a:latin typeface="Cambria Math"/>
                        </a:rPr>
                        <m:t>𝒙</m:t>
                      </m:r>
                      <m:r>
                        <a:rPr lang="cs-CZ" sz="3200" b="1" i="1">
                          <a:solidFill>
                            <a:srgbClr val="045C04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3200" b="1" i="1" smtClean="0">
                          <a:solidFill>
                            <a:srgbClr val="045C04"/>
                          </a:solidFill>
                          <a:latin typeface="Cambria Math"/>
                        </a:rPr>
                        <m:t>𝟒</m:t>
                      </m:r>
                      <m:r>
                        <a:rPr lang="cs-CZ" sz="3200" b="1" i="1">
                          <a:solidFill>
                            <a:srgbClr val="045C04"/>
                          </a:solidFill>
                          <a:latin typeface="Cambria Math"/>
                        </a:rPr>
                        <m:t>𝒚</m:t>
                      </m:r>
                      <m:r>
                        <a:rPr lang="cs-CZ" sz="3200" b="1" i="1" smtClean="0">
                          <a:solidFill>
                            <a:srgbClr val="045C04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3200" b="1" i="1" smtClean="0">
                          <a:solidFill>
                            <a:srgbClr val="045C04"/>
                          </a:solidFill>
                          <a:latin typeface="Cambria Math"/>
                          <a:ea typeface="Cambria Math"/>
                          <a:sym typeface="Symbol"/>
                        </a:rPr>
                        <m:t>≥</m:t>
                      </m:r>
                      <m:r>
                        <a:rPr lang="cs-CZ" sz="32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  <a:sym typeface="Symbol"/>
                        </a:rPr>
                        <m:t> </m:t>
                      </m:r>
                      <m:r>
                        <a:rPr lang="cs-CZ" sz="3200" b="1" i="1" smtClean="0">
                          <a:solidFill>
                            <a:srgbClr val="045C04"/>
                          </a:solidFill>
                          <a:latin typeface="Cambria Math"/>
                          <a:ea typeface="Cambria Math"/>
                        </a:rPr>
                        <m:t>𝟏𝟔𝟎</m:t>
                      </m:r>
                    </m:oMath>
                  </m:oMathPara>
                </a14:m>
                <a:endParaRPr lang="cs-CZ" sz="3200" b="1" dirty="0" smtClean="0">
                  <a:solidFill>
                    <a:srgbClr val="045C04"/>
                  </a:solidFill>
                  <a:latin typeface="Times New Roman" panose="02020603050405020304" pitchFamily="18" charset="0"/>
                  <a:ea typeface="Cambria Math"/>
                </a:endParaRPr>
              </a:p>
              <a:p>
                <a:pPr algn="ctr"/>
                <a:endParaRPr lang="cs-CZ" sz="1200" b="1" dirty="0" smtClean="0">
                  <a:solidFill>
                    <a:srgbClr val="045C04"/>
                  </a:solidFill>
                  <a:latin typeface="Times New Roman" panose="02020603050405020304" pitchFamily="18" charset="0"/>
                  <a:ea typeface="Cambria Math"/>
                </a:endParaRPr>
              </a:p>
              <a:p>
                <a:r>
                  <a:rPr lang="cs-CZ" sz="28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Podmínky nezápornosti proměnných : 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cs-CZ" sz="32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cs-CZ" sz="32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cs-CZ" sz="3200" b="0" i="1" smtClean="0">
                          <a:latin typeface="Cambria Math"/>
                          <a:ea typeface="Cambria Math"/>
                        </a:rPr>
                        <m:t>  ;  </m:t>
                      </m:r>
                      <m:r>
                        <a:rPr lang="cs-CZ" sz="32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𝒚</m:t>
                      </m:r>
                      <m:r>
                        <a:rPr lang="cs-CZ" sz="32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cs-CZ" sz="32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cs-CZ" sz="3200" b="1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algn="ctr"/>
                <a:endParaRPr lang="cs-CZ" sz="1000" b="1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r>
                  <a:rPr lang="cs-CZ" sz="28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Účelová funkce: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𝒚</m:t>
                          </m:r>
                        </m:e>
                      </m:d>
                      <m:r>
                        <a:rPr lang="cs-CZ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𝟔𝟎</m:t>
                      </m:r>
                      <m:r>
                        <a:rPr lang="cs-CZ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cs-CZ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cs-CZ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𝟒𝟓</m:t>
                      </m:r>
                      <m:r>
                        <a:rPr lang="cs-CZ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𝒚</m:t>
                      </m:r>
                      <m:r>
                        <a:rPr lang="cs-CZ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→ </m:t>
                      </m:r>
                      <m:r>
                        <a:rPr lang="cs-CZ" sz="3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  <a:sym typeface="Symbol"/>
                        </a:rPr>
                        <m:t>𝐦𝐢𝐧</m:t>
                      </m:r>
                    </m:oMath>
                  </m:oMathPara>
                </a14:m>
                <a:endParaRPr lang="cs-CZ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628800"/>
                <a:ext cx="7848872" cy="3939540"/>
              </a:xfrm>
              <a:prstGeom prst="rect">
                <a:avLst/>
              </a:prstGeom>
              <a:blipFill rotWithShape="1">
                <a:blip r:embed="rId2"/>
                <a:stretch>
                  <a:fillRect l="-15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13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259631" y="2398236"/>
            <a:ext cx="66967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b="1" dirty="0" smtClean="0">
                <a:solidFill>
                  <a:srgbClr val="0070C0"/>
                </a:solidFill>
              </a:rPr>
              <a:t>Je </a:t>
            </a:r>
            <a:r>
              <a:rPr lang="cs-CZ" sz="3200" b="1" dirty="0">
                <a:solidFill>
                  <a:srgbClr val="0070C0"/>
                </a:solidFill>
              </a:rPr>
              <a:t>zadaný matematický model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b="1" dirty="0" smtClean="0">
                <a:solidFill>
                  <a:srgbClr val="0070C0"/>
                </a:solidFill>
              </a:rPr>
              <a:t>Převedení na soustavu rovnic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b="1" dirty="0" smtClean="0">
                <a:solidFill>
                  <a:srgbClr val="0070C0"/>
                </a:solidFill>
              </a:rPr>
              <a:t>Sestavení simplexové tabulky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b="1" dirty="0" smtClean="0">
                <a:solidFill>
                  <a:srgbClr val="0070C0"/>
                </a:solidFill>
              </a:rPr>
              <a:t>Výpočty v simplexové tabulce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b="1" dirty="0" smtClean="0">
                <a:solidFill>
                  <a:srgbClr val="0070C0"/>
                </a:solidFill>
              </a:rPr>
              <a:t>Interpretace výsledků</a:t>
            </a:r>
            <a:endParaRPr lang="cs-CZ" sz="3200" b="1" dirty="0">
              <a:solidFill>
                <a:srgbClr val="0070C0"/>
              </a:solidFill>
            </a:endParaRPr>
          </a:p>
          <a:p>
            <a:pPr algn="ctr"/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491880" y="1052736"/>
            <a:ext cx="19992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</a:t>
            </a:r>
          </a:p>
        </p:txBody>
      </p:sp>
    </p:spTree>
    <p:extLst>
      <p:ext uri="{BB962C8B-B14F-4D97-AF65-F5344CB8AC3E}">
        <p14:creationId xmlns:p14="http://schemas.microsoft.com/office/powerpoint/2010/main" val="425540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27584" y="260648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Kanonický tvar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1074973" y="1772816"/>
                <a:ext cx="735047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𝟓</m:t>
                      </m:r>
                      <m:sSub>
                        <m:sSubPr>
                          <m:ctrlP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𝟑</m:t>
                      </m:r>
                      <m:sSub>
                        <m:sSubPr>
                          <m:ctrlP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cs-CZ" sz="3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</m:sub>
                      </m:sSub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3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cs-CZ" sz="3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𝟓</m:t>
                          </m:r>
                        </m:sub>
                      </m:sSub>
                      <m:sSub>
                        <m:sSubPr>
                          <m:ctrlPr>
                            <a:rPr lang="cs-CZ" sz="3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cs-CZ" sz="3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𝟔</m:t>
                          </m:r>
                        </m:sub>
                      </m:sSub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𝟏𝟓𝟎</m:t>
                      </m:r>
                    </m:oMath>
                  </m:oMathPara>
                </a14:m>
                <a:endParaRPr lang="cs-CZ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973" y="1772816"/>
                <a:ext cx="7350474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064948" y="2276872"/>
                <a:ext cx="735047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rgbClr val="045C04"/>
                          </a:solidFill>
                          <a:latin typeface="Cambria Math"/>
                        </a:rPr>
                        <m:t>𝟒</m:t>
                      </m:r>
                      <m:sSub>
                        <m:sSubPr>
                          <m:ctrlP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sz="3200" b="1" i="1">
                          <a:solidFill>
                            <a:srgbClr val="045C04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3200" b="1" i="1" smtClean="0">
                          <a:solidFill>
                            <a:srgbClr val="045C04"/>
                          </a:solidFill>
                          <a:latin typeface="Cambria Math"/>
                        </a:rPr>
                        <m:t>𝟒</m:t>
                      </m:r>
                      <m:sSub>
                        <m:sSubPr>
                          <m:ctrlP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cs-CZ" sz="3200" b="1" i="1" smtClean="0">
                          <a:solidFill>
                            <a:srgbClr val="045C04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 smtClean="0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 smtClean="0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𝟒</m:t>
                          </m:r>
                        </m:sub>
                      </m:sSub>
                      <m:sSub>
                        <m:sSubPr>
                          <m:ctrlPr>
                            <a:rPr lang="cs-CZ" sz="3200" b="1" i="1" smtClean="0">
                              <a:solidFill>
                                <a:srgbClr val="045C04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 smtClean="0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 smtClean="0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𝟓</m:t>
                          </m:r>
                        </m:sub>
                      </m:sSub>
                      <m:sSub>
                        <m:sSubPr>
                          <m:ctrlP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 smtClean="0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𝟔</m:t>
                          </m:r>
                        </m:sub>
                      </m:sSub>
                      <m:r>
                        <a:rPr lang="cs-CZ" sz="3200" b="1" i="1">
                          <a:solidFill>
                            <a:srgbClr val="045C04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3200" b="1" i="1" dirty="0" smtClean="0">
                          <a:solidFill>
                            <a:srgbClr val="045C04"/>
                          </a:solidFill>
                          <a:latin typeface="Cambria Math"/>
                          <a:ea typeface="Cambria Math"/>
                        </a:rPr>
                        <m:t>𝟏𝟔𝟎</m:t>
                      </m:r>
                    </m:oMath>
                  </m:oMathPara>
                </a14:m>
                <a:endParaRPr lang="cs-CZ" sz="3200" b="1" dirty="0">
                  <a:solidFill>
                    <a:srgbClr val="045C04"/>
                  </a:solidFill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948" y="2276872"/>
                <a:ext cx="7350474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1115615" y="4141529"/>
                <a:ext cx="730983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Účelová funkce (prohibitivní koeficienty 100):  </a:t>
                </a:r>
                <a:endParaRPr lang="cs-CZ" sz="2800" b="0" i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32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32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32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cs-CZ" sz="32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32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sz="32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cs-CZ" sz="3200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3200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3200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sz="3200" b="1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cs-CZ" sz="3200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3200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3200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cs-CZ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5" y="4141529"/>
                <a:ext cx="7309832" cy="1015663"/>
              </a:xfrm>
              <a:prstGeom prst="rect">
                <a:avLst/>
              </a:prstGeom>
              <a:blipFill rotWithShape="1">
                <a:blip r:embed="rId4"/>
                <a:stretch>
                  <a:fillRect l="-1668" t="-59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1115616" y="2996952"/>
                <a:ext cx="640871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Podmínky nezápornosti: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200" b="1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r>
                        <a:rPr lang="cs-CZ" sz="32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cs-CZ" sz="32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cs-CZ" sz="32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   ;</m:t>
                      </m:r>
                      <m:sSub>
                        <m:sSubPr>
                          <m:ctrlPr>
                            <a:rPr lang="cs-CZ" sz="3200" b="1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cs-CZ" sz="32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cs-CZ" sz="32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cs-CZ" sz="3200" b="1" i="1" dirty="0">
                  <a:solidFill>
                    <a:srgbClr val="7030A0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996952"/>
                <a:ext cx="6408712" cy="1015663"/>
              </a:xfrm>
              <a:prstGeom prst="rect">
                <a:avLst/>
              </a:prstGeom>
              <a:blipFill rotWithShape="1">
                <a:blip r:embed="rId5"/>
                <a:stretch>
                  <a:fillRect l="-1903" t="-60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1115616" y="126876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</a:t>
            </a:r>
            <a:r>
              <a:rPr lang="cs-CZ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omezení:</a:t>
            </a:r>
            <a:endParaRPr lang="cs-CZ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287524" y="5148481"/>
                <a:ext cx="856895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3200" b="1" i="1">
                          <a:solidFill>
                            <a:srgbClr val="FF0000"/>
                          </a:solidFill>
                          <a:latin typeface="Cambria Math"/>
                        </a:rPr>
                        <m:t>𝟔𝟎</m:t>
                      </m:r>
                      <m:sSub>
                        <m:sSubPr>
                          <m:ctrlPr>
                            <a:rPr lang="cs-CZ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sz="3200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3200" b="1" i="1">
                          <a:solidFill>
                            <a:srgbClr val="FF0000"/>
                          </a:solidFill>
                          <a:latin typeface="Cambria Math"/>
                        </a:rPr>
                        <m:t>𝟒𝟓</m:t>
                      </m:r>
                      <m:sSub>
                        <m:sSubPr>
                          <m:ctrlPr>
                            <a:rPr lang="cs-CZ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cs-CZ" sz="3200" b="1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cs-CZ" sz="3200" b="1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𝟎</m:t>
                      </m:r>
                      <m:sSub>
                        <m:sSubPr>
                          <m:ctrlPr>
                            <a:rPr lang="cs-CZ" sz="3200" b="1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cs-CZ" sz="3200" b="1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cs-CZ" sz="3200" b="1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𝟎</m:t>
                      </m:r>
                      <m:sSub>
                        <m:sSubPr>
                          <m:ctrlPr>
                            <a:rPr lang="cs-CZ" sz="3200" b="1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𝟒</m:t>
                          </m:r>
                        </m:sub>
                      </m:sSub>
                      <m:r>
                        <a:rPr lang="cs-CZ" sz="3200" b="1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3200" b="1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𝟏𝟎𝟎</m:t>
                          </m:r>
                          <m:r>
                            <a:rPr lang="cs-CZ" sz="3200" b="1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𝟓</m:t>
                          </m:r>
                        </m:sub>
                      </m:sSub>
                      <m:r>
                        <a:rPr lang="cs-CZ" sz="3200" b="1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3200" b="1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𝟏𝟎𝟎</m:t>
                          </m:r>
                          <m:r>
                            <a:rPr lang="cs-CZ" sz="3200" b="1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𝟔</m:t>
                          </m:r>
                        </m:sub>
                      </m:sSub>
                    </m:oMath>
                  </m:oMathPara>
                </a14:m>
                <a:endParaRPr lang="cs-CZ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24" y="5148481"/>
                <a:ext cx="8568952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7101975" y="5652537"/>
                <a:ext cx="150573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→</m:t>
                      </m:r>
                      <m:r>
                        <a:rPr lang="cs-CZ" sz="3200" b="1">
                          <a:solidFill>
                            <a:srgbClr val="FF0000"/>
                          </a:solidFill>
                          <a:latin typeface="Cambria Math"/>
                          <a:sym typeface="Symbol"/>
                        </a:rPr>
                        <m:t>𝐦𝐢𝐧</m:t>
                      </m:r>
                    </m:oMath>
                  </m:oMathPara>
                </a14:m>
                <a:endParaRPr lang="cs-CZ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1975" y="5652537"/>
                <a:ext cx="1505733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368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93470" y="278262"/>
            <a:ext cx="7344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Simplexová tabulka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600886"/>
              </p:ext>
            </p:extLst>
          </p:nvPr>
        </p:nvGraphicFramePr>
        <p:xfrm>
          <a:off x="1115616" y="1916832"/>
          <a:ext cx="7236803" cy="38316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029"/>
                <a:gridCol w="701757"/>
                <a:gridCol w="701757"/>
                <a:gridCol w="701757"/>
                <a:gridCol w="701757"/>
                <a:gridCol w="701757"/>
                <a:gridCol w="701757"/>
                <a:gridCol w="701757"/>
                <a:gridCol w="888368"/>
                <a:gridCol w="972107"/>
              </a:tblGrid>
              <a:tr h="606157">
                <a:tc rowSpan="2"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45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61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cs-CZ" sz="32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150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150/5 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6314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160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160/4 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5303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účelová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900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700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-100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-100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31000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optim.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840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655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-100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-100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Skupina 1"/>
          <p:cNvGrpSpPr/>
          <p:nvPr/>
        </p:nvGrpSpPr>
        <p:grpSpPr>
          <a:xfrm>
            <a:off x="207488" y="3504456"/>
            <a:ext cx="955808" cy="1724744"/>
            <a:chOff x="207488" y="3360440"/>
            <a:chExt cx="955808" cy="1724744"/>
          </a:xfrm>
        </p:grpSpPr>
        <p:sp>
          <p:nvSpPr>
            <p:cNvPr id="28" name="Zaoblený obdélník 27"/>
            <p:cNvSpPr/>
            <p:nvPr/>
          </p:nvSpPr>
          <p:spPr>
            <a:xfrm>
              <a:off x="207488" y="4509120"/>
              <a:ext cx="720080" cy="576064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báze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Přímá spojnice se šipkou 29"/>
            <p:cNvCxnSpPr/>
            <p:nvPr/>
          </p:nvCxnSpPr>
          <p:spPr>
            <a:xfrm>
              <a:off x="587232" y="3648472"/>
              <a:ext cx="0" cy="864096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/>
            <p:nvPr/>
          </p:nvCxnSpPr>
          <p:spPr>
            <a:xfrm flipV="1">
              <a:off x="587232" y="3360440"/>
              <a:ext cx="576064" cy="288032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/>
            <p:cNvCxnSpPr/>
            <p:nvPr/>
          </p:nvCxnSpPr>
          <p:spPr>
            <a:xfrm>
              <a:off x="587232" y="3648472"/>
              <a:ext cx="576064" cy="288032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Skupina 43"/>
          <p:cNvGrpSpPr/>
          <p:nvPr/>
        </p:nvGrpSpPr>
        <p:grpSpPr>
          <a:xfrm>
            <a:off x="5467179" y="1183757"/>
            <a:ext cx="2273173" cy="721411"/>
            <a:chOff x="4706175" y="1235661"/>
            <a:chExt cx="2273173" cy="721411"/>
          </a:xfrm>
        </p:grpSpPr>
        <p:cxnSp>
          <p:nvCxnSpPr>
            <p:cNvPr id="12" name="Přímá spojnice se šipkou 11"/>
            <p:cNvCxnSpPr/>
            <p:nvPr/>
          </p:nvCxnSpPr>
          <p:spPr>
            <a:xfrm>
              <a:off x="5076056" y="1540242"/>
              <a:ext cx="273928" cy="41683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aoblený obdélník 35"/>
            <p:cNvSpPr/>
            <p:nvPr/>
          </p:nvSpPr>
          <p:spPr>
            <a:xfrm>
              <a:off x="5652120" y="1235661"/>
              <a:ext cx="1327228" cy="609163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pomocné proměnné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Přímá spojnice se šipkou 36"/>
            <p:cNvCxnSpPr/>
            <p:nvPr/>
          </p:nvCxnSpPr>
          <p:spPr>
            <a:xfrm flipH="1">
              <a:off x="4706175" y="1540242"/>
              <a:ext cx="369881" cy="416829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se šipkou 37"/>
            <p:cNvCxnSpPr>
              <a:endCxn id="36" idx="1"/>
            </p:cNvCxnSpPr>
            <p:nvPr/>
          </p:nvCxnSpPr>
          <p:spPr>
            <a:xfrm>
              <a:off x="5076056" y="1540242"/>
              <a:ext cx="576064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Skupina 51"/>
          <p:cNvGrpSpPr/>
          <p:nvPr/>
        </p:nvGrpSpPr>
        <p:grpSpPr>
          <a:xfrm>
            <a:off x="1691680" y="5654280"/>
            <a:ext cx="4248472" cy="765288"/>
            <a:chOff x="2267744" y="5256000"/>
            <a:chExt cx="4248472" cy="765288"/>
          </a:xfrm>
        </p:grpSpPr>
        <p:sp>
          <p:nvSpPr>
            <p:cNvPr id="45" name="Zaoblený obdélník 44"/>
            <p:cNvSpPr/>
            <p:nvPr/>
          </p:nvSpPr>
          <p:spPr>
            <a:xfrm>
              <a:off x="2267744" y="5544000"/>
              <a:ext cx="4248472" cy="477288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ejkladnější hodnota = klíčový sloupec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7" name="Přímá spojnice se šipkou 46"/>
            <p:cNvCxnSpPr/>
            <p:nvPr/>
          </p:nvCxnSpPr>
          <p:spPr>
            <a:xfrm flipV="1">
              <a:off x="3203848" y="5256000"/>
              <a:ext cx="0" cy="28800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12"/>
          <p:cNvGrpSpPr/>
          <p:nvPr/>
        </p:nvGrpSpPr>
        <p:grpSpPr>
          <a:xfrm>
            <a:off x="7740352" y="1696750"/>
            <a:ext cx="1215852" cy="1663690"/>
            <a:chOff x="7740352" y="1696750"/>
            <a:chExt cx="1215852" cy="1663690"/>
          </a:xfrm>
          <a:solidFill>
            <a:schemeClr val="bg1"/>
          </a:solidFill>
        </p:grpSpPr>
        <p:sp>
          <p:nvSpPr>
            <p:cNvPr id="51" name="Zaoblený obdélník 50"/>
            <p:cNvSpPr/>
            <p:nvPr/>
          </p:nvSpPr>
          <p:spPr>
            <a:xfrm>
              <a:off x="7740352" y="1696750"/>
              <a:ext cx="1215852" cy="1235090"/>
            </a:xfrm>
            <a:prstGeom prst="roundRect">
              <a:avLst/>
            </a:prstGeom>
            <a:grp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enší hodnota = klíčový řádek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4" name="Přímá spojnice 53"/>
            <p:cNvCxnSpPr/>
            <p:nvPr/>
          </p:nvCxnSpPr>
          <p:spPr>
            <a:xfrm>
              <a:off x="8692860" y="2928392"/>
              <a:ext cx="0" cy="432048"/>
            </a:xfrm>
            <a:prstGeom prst="line">
              <a:avLst/>
            </a:prstGeom>
            <a:grpFill/>
            <a:ln w="28575">
              <a:solidFill>
                <a:srgbClr val="045C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se šipkou 55"/>
            <p:cNvCxnSpPr/>
            <p:nvPr/>
          </p:nvCxnSpPr>
          <p:spPr>
            <a:xfrm flipH="1">
              <a:off x="8328063" y="3356248"/>
              <a:ext cx="342038" cy="0"/>
            </a:xfrm>
            <a:prstGeom prst="straightConnector1">
              <a:avLst/>
            </a:prstGeom>
            <a:grpFill/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/>
        </p:nvGrpSpPr>
        <p:grpSpPr>
          <a:xfrm>
            <a:off x="63472" y="2000082"/>
            <a:ext cx="2420296" cy="1284902"/>
            <a:chOff x="63472" y="2000082"/>
            <a:chExt cx="2420296" cy="1284902"/>
          </a:xfrm>
        </p:grpSpPr>
        <p:sp>
          <p:nvSpPr>
            <p:cNvPr id="58" name="Zaoblený obdélník 57"/>
            <p:cNvSpPr/>
            <p:nvPr/>
          </p:nvSpPr>
          <p:spPr>
            <a:xfrm>
              <a:off x="63472" y="2000082"/>
              <a:ext cx="1008112" cy="602864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klíčový prvek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0" name="Přímá spojnice se šipkou 59"/>
            <p:cNvCxnSpPr>
              <a:stCxn id="58" idx="2"/>
            </p:cNvCxnSpPr>
            <p:nvPr/>
          </p:nvCxnSpPr>
          <p:spPr>
            <a:xfrm>
              <a:off x="567528" y="2602946"/>
              <a:ext cx="1916240" cy="682038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Skupina 2"/>
          <p:cNvGrpSpPr/>
          <p:nvPr/>
        </p:nvGrpSpPr>
        <p:grpSpPr>
          <a:xfrm>
            <a:off x="2483768" y="1178793"/>
            <a:ext cx="2174960" cy="726372"/>
            <a:chOff x="2483768" y="1178793"/>
            <a:chExt cx="2174960" cy="726372"/>
          </a:xfrm>
        </p:grpSpPr>
        <p:cxnSp>
          <p:nvCxnSpPr>
            <p:cNvPr id="25" name="Přímá spojnice se šipkou 24"/>
            <p:cNvCxnSpPr/>
            <p:nvPr/>
          </p:nvCxnSpPr>
          <p:spPr>
            <a:xfrm>
              <a:off x="4384800" y="1493450"/>
              <a:ext cx="273928" cy="41040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aoblený obdélník 25"/>
            <p:cNvSpPr/>
            <p:nvPr/>
          </p:nvSpPr>
          <p:spPr>
            <a:xfrm>
              <a:off x="2483768" y="1178793"/>
              <a:ext cx="1317126" cy="609163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přídatné proměnné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Přímá spojnice se šipkou 26"/>
            <p:cNvCxnSpPr/>
            <p:nvPr/>
          </p:nvCxnSpPr>
          <p:spPr>
            <a:xfrm flipH="1">
              <a:off x="4007077" y="1488336"/>
              <a:ext cx="369881" cy="416829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se šipkou 28"/>
            <p:cNvCxnSpPr/>
            <p:nvPr/>
          </p:nvCxnSpPr>
          <p:spPr>
            <a:xfrm>
              <a:off x="3800894" y="1488337"/>
              <a:ext cx="590400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Skupina 30"/>
          <p:cNvGrpSpPr/>
          <p:nvPr/>
        </p:nvGrpSpPr>
        <p:grpSpPr>
          <a:xfrm>
            <a:off x="247150" y="1130264"/>
            <a:ext cx="3028673" cy="1008904"/>
            <a:chOff x="2483768" y="1178793"/>
            <a:chExt cx="3028673" cy="1008904"/>
          </a:xfrm>
        </p:grpSpPr>
        <p:cxnSp>
          <p:nvCxnSpPr>
            <p:cNvPr id="34" name="Přímá spojnice se šipkou 33"/>
            <p:cNvCxnSpPr/>
            <p:nvPr/>
          </p:nvCxnSpPr>
          <p:spPr>
            <a:xfrm>
              <a:off x="5224441" y="1976185"/>
              <a:ext cx="288000" cy="20520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Zaoblený obdélník 34"/>
            <p:cNvSpPr/>
            <p:nvPr/>
          </p:nvSpPr>
          <p:spPr>
            <a:xfrm>
              <a:off x="2483768" y="1178793"/>
              <a:ext cx="1317126" cy="609163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vlastní </a:t>
              </a:r>
              <a:r>
                <a:rPr lang="cs-CZ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proměnné</a:t>
              </a:r>
            </a:p>
          </p:txBody>
        </p:sp>
        <p:cxnSp>
          <p:nvCxnSpPr>
            <p:cNvPr id="39" name="Přímá spojnice se šipkou 38"/>
            <p:cNvCxnSpPr/>
            <p:nvPr/>
          </p:nvCxnSpPr>
          <p:spPr>
            <a:xfrm flipH="1">
              <a:off x="4900618" y="1953697"/>
              <a:ext cx="324000" cy="23400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nice se šipkou 39"/>
            <p:cNvCxnSpPr>
              <a:stCxn id="35" idx="2"/>
            </p:cNvCxnSpPr>
            <p:nvPr/>
          </p:nvCxnSpPr>
          <p:spPr>
            <a:xfrm>
              <a:off x="3142330" y="1787955"/>
              <a:ext cx="2088000" cy="18000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194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977582"/>
              </p:ext>
            </p:extLst>
          </p:nvPr>
        </p:nvGraphicFramePr>
        <p:xfrm>
          <a:off x="987036" y="1128354"/>
          <a:ext cx="7236803" cy="4028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029"/>
                <a:gridCol w="701757"/>
                <a:gridCol w="701757"/>
                <a:gridCol w="701757"/>
                <a:gridCol w="701757"/>
                <a:gridCol w="701757"/>
                <a:gridCol w="701757"/>
                <a:gridCol w="701757"/>
                <a:gridCol w="1016948"/>
                <a:gridCol w="843527"/>
              </a:tblGrid>
              <a:tr h="606157">
                <a:tc rowSpan="2"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0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0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0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0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0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0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727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0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cs-CZ" sz="20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150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0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160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3600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úč.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900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700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-100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-100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31 000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opt</a:t>
                      </a: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840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655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-100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-100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0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Palatino Linotype"/>
                        </a:rPr>
                        <a:t>⅗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-⅕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⅕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0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⁸/₅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⅘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-⅘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úč.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196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-68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5 800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opt</a:t>
                      </a: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151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-168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4" name="Skupina 13"/>
          <p:cNvGrpSpPr/>
          <p:nvPr/>
        </p:nvGrpSpPr>
        <p:grpSpPr>
          <a:xfrm>
            <a:off x="83920" y="3933056"/>
            <a:ext cx="879568" cy="1152128"/>
            <a:chOff x="83920" y="3933056"/>
            <a:chExt cx="879568" cy="1152128"/>
          </a:xfrm>
        </p:grpSpPr>
        <p:sp>
          <p:nvSpPr>
            <p:cNvPr id="28" name="Zaoblený obdélník 27"/>
            <p:cNvSpPr/>
            <p:nvPr/>
          </p:nvSpPr>
          <p:spPr>
            <a:xfrm>
              <a:off x="83920" y="4509120"/>
              <a:ext cx="720080" cy="576064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novábáze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Přímá spojnice se šipkou 29"/>
            <p:cNvCxnSpPr/>
            <p:nvPr/>
          </p:nvCxnSpPr>
          <p:spPr>
            <a:xfrm>
              <a:off x="387424" y="4077072"/>
              <a:ext cx="0" cy="432048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/>
            <p:nvPr/>
          </p:nvCxnSpPr>
          <p:spPr>
            <a:xfrm flipV="1">
              <a:off x="387424" y="3933056"/>
              <a:ext cx="576064" cy="144016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/>
            <p:cNvCxnSpPr/>
            <p:nvPr/>
          </p:nvCxnSpPr>
          <p:spPr>
            <a:xfrm>
              <a:off x="387424" y="4077072"/>
              <a:ext cx="576064" cy="216024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Skupina 20"/>
          <p:cNvGrpSpPr/>
          <p:nvPr/>
        </p:nvGrpSpPr>
        <p:grpSpPr>
          <a:xfrm>
            <a:off x="7889865" y="3072408"/>
            <a:ext cx="1080120" cy="1199532"/>
            <a:chOff x="7889865" y="3072408"/>
            <a:chExt cx="1080120" cy="1199532"/>
          </a:xfrm>
        </p:grpSpPr>
        <p:sp>
          <p:nvSpPr>
            <p:cNvPr id="51" name="Zaoblený obdélník 50"/>
            <p:cNvSpPr/>
            <p:nvPr/>
          </p:nvSpPr>
          <p:spPr>
            <a:xfrm>
              <a:off x="7889865" y="3072408"/>
              <a:ext cx="1080120" cy="57606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klíčový řádek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4" name="Přímá spojnice 53"/>
            <p:cNvCxnSpPr/>
            <p:nvPr/>
          </p:nvCxnSpPr>
          <p:spPr>
            <a:xfrm>
              <a:off x="8706641" y="3645024"/>
              <a:ext cx="0" cy="626916"/>
            </a:xfrm>
            <a:prstGeom prst="line">
              <a:avLst/>
            </a:prstGeom>
            <a:solidFill>
              <a:schemeClr val="bg1"/>
            </a:solidFill>
            <a:ln w="28575">
              <a:solidFill>
                <a:srgbClr val="045C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se šipkou 55"/>
            <p:cNvCxnSpPr/>
            <p:nvPr/>
          </p:nvCxnSpPr>
          <p:spPr>
            <a:xfrm flipH="1">
              <a:off x="8187956" y="4271940"/>
              <a:ext cx="518685" cy="0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Skupina 42"/>
          <p:cNvGrpSpPr/>
          <p:nvPr/>
        </p:nvGrpSpPr>
        <p:grpSpPr>
          <a:xfrm>
            <a:off x="1979712" y="4293096"/>
            <a:ext cx="1008112" cy="1627040"/>
            <a:chOff x="1979712" y="4293096"/>
            <a:chExt cx="1008112" cy="1627040"/>
          </a:xfrm>
        </p:grpSpPr>
        <p:sp>
          <p:nvSpPr>
            <p:cNvPr id="58" name="Zaoblený obdélník 57"/>
            <p:cNvSpPr/>
            <p:nvPr/>
          </p:nvSpPr>
          <p:spPr>
            <a:xfrm>
              <a:off x="1979712" y="5317272"/>
              <a:ext cx="1008112" cy="602864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klíčový prvek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0" name="Přímá spojnice se šipkou 59"/>
            <p:cNvCxnSpPr/>
            <p:nvPr/>
          </p:nvCxnSpPr>
          <p:spPr>
            <a:xfrm flipV="1">
              <a:off x="2627784" y="4293096"/>
              <a:ext cx="360040" cy="1024176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bdélník 21"/>
          <p:cNvSpPr/>
          <p:nvPr/>
        </p:nvSpPr>
        <p:spPr>
          <a:xfrm>
            <a:off x="1560200" y="188640"/>
            <a:ext cx="62794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Druhý krok v s-tabulce</a:t>
            </a:r>
          </a:p>
        </p:txBody>
      </p:sp>
      <p:grpSp>
        <p:nvGrpSpPr>
          <p:cNvPr id="42" name="Skupina 41"/>
          <p:cNvGrpSpPr/>
          <p:nvPr/>
        </p:nvGrpSpPr>
        <p:grpSpPr>
          <a:xfrm>
            <a:off x="3203848" y="5085184"/>
            <a:ext cx="1080120" cy="834952"/>
            <a:chOff x="3203848" y="5085184"/>
            <a:chExt cx="1080120" cy="834952"/>
          </a:xfrm>
        </p:grpSpPr>
        <p:sp>
          <p:nvSpPr>
            <p:cNvPr id="45" name="Zaoblený obdélník 44"/>
            <p:cNvSpPr/>
            <p:nvPr/>
          </p:nvSpPr>
          <p:spPr>
            <a:xfrm>
              <a:off x="3203848" y="5380060"/>
              <a:ext cx="1080120" cy="540076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klíčový sloupec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0" name="Přímá spojnice se šipkou 49"/>
            <p:cNvCxnSpPr/>
            <p:nvPr/>
          </p:nvCxnSpPr>
          <p:spPr>
            <a:xfrm flipH="1" flipV="1">
              <a:off x="3347864" y="5085184"/>
              <a:ext cx="85368" cy="294876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Přímá spojnice se šipkou 19"/>
          <p:cNvCxnSpPr/>
          <p:nvPr/>
        </p:nvCxnSpPr>
        <p:spPr>
          <a:xfrm flipH="1">
            <a:off x="1331640" y="1556792"/>
            <a:ext cx="1008112" cy="792088"/>
          </a:xfrm>
          <a:prstGeom prst="straightConnector1">
            <a:avLst/>
          </a:prstGeom>
          <a:ln w="28575">
            <a:solidFill>
              <a:srgbClr val="045C04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2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277577"/>
              </p:ext>
            </p:extLst>
          </p:nvPr>
        </p:nvGraphicFramePr>
        <p:xfrm>
          <a:off x="987036" y="1128354"/>
          <a:ext cx="7236803" cy="4028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029"/>
                <a:gridCol w="701757"/>
                <a:gridCol w="701757"/>
                <a:gridCol w="701757"/>
                <a:gridCol w="701757"/>
                <a:gridCol w="701757"/>
                <a:gridCol w="701757"/>
                <a:gridCol w="701757"/>
                <a:gridCol w="1016948"/>
                <a:gridCol w="843527"/>
              </a:tblGrid>
              <a:tr h="606157">
                <a:tc rowSpan="2"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0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0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0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0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0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0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0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Palatino Linotype"/>
                        </a:rPr>
                        <a:t>⅗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-⅕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⅕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0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⁸/₅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⅘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-⅘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cs-CZ" sz="20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727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úč.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196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-68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5 800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opt</a:t>
                      </a: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151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-168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0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</a:rPr>
                        <a:t>-½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</a:rPr>
                        <a:t>⅜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½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-⅜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045C04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cs-CZ" sz="2000" b="1" i="0" u="none" strike="noStrike" dirty="0">
                        <a:solidFill>
                          <a:srgbClr val="045C0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0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½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</a:rPr>
                        <a:t>-⅝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-½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⅝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045C04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cs-CZ" sz="2000" b="1" i="0" u="none" strike="noStrike" dirty="0">
                        <a:solidFill>
                          <a:srgbClr val="045C0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úč.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-7,5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5,625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5,625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2 025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opt</a:t>
                      </a: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-7,5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-5,625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-92,5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-94,375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4" name="Skupina 13"/>
          <p:cNvGrpSpPr/>
          <p:nvPr/>
        </p:nvGrpSpPr>
        <p:grpSpPr>
          <a:xfrm>
            <a:off x="83920" y="3933056"/>
            <a:ext cx="879568" cy="1152128"/>
            <a:chOff x="83920" y="3933056"/>
            <a:chExt cx="879568" cy="1152128"/>
          </a:xfrm>
        </p:grpSpPr>
        <p:sp>
          <p:nvSpPr>
            <p:cNvPr id="28" name="Zaoblený obdélník 27"/>
            <p:cNvSpPr/>
            <p:nvPr/>
          </p:nvSpPr>
          <p:spPr>
            <a:xfrm>
              <a:off x="83920" y="4509120"/>
              <a:ext cx="720080" cy="576064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novábáze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Přímá spojnice se šipkou 29"/>
            <p:cNvCxnSpPr/>
            <p:nvPr/>
          </p:nvCxnSpPr>
          <p:spPr>
            <a:xfrm>
              <a:off x="387424" y="4077072"/>
              <a:ext cx="0" cy="432048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/>
            <p:nvPr/>
          </p:nvCxnSpPr>
          <p:spPr>
            <a:xfrm flipV="1">
              <a:off x="387424" y="3933056"/>
              <a:ext cx="576064" cy="144016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/>
            <p:cNvCxnSpPr/>
            <p:nvPr/>
          </p:nvCxnSpPr>
          <p:spPr>
            <a:xfrm>
              <a:off x="387424" y="4077072"/>
              <a:ext cx="576064" cy="216024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bdélník 21"/>
          <p:cNvSpPr/>
          <p:nvPr/>
        </p:nvSpPr>
        <p:spPr>
          <a:xfrm>
            <a:off x="1749354" y="188640"/>
            <a:ext cx="59011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Třetí </a:t>
            </a:r>
            <a:r>
              <a:rPr lang="cs-C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krok v s-tabulce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7236296" y="3212976"/>
            <a:ext cx="1850463" cy="1728192"/>
            <a:chOff x="7236296" y="3212976"/>
            <a:chExt cx="1850463" cy="1728192"/>
          </a:xfrm>
        </p:grpSpPr>
        <p:sp>
          <p:nvSpPr>
            <p:cNvPr id="20" name="Zaoblený obdélník 19"/>
            <p:cNvSpPr/>
            <p:nvPr/>
          </p:nvSpPr>
          <p:spPr>
            <a:xfrm>
              <a:off x="7502583" y="3212976"/>
              <a:ext cx="1584176" cy="17281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 tyto hodnoty </a:t>
              </a:r>
              <a:r>
                <a:rPr lang="cs-CZ" sz="2000" b="1" dirty="0" smtClean="0">
                  <a:solidFill>
                    <a:srgbClr val="045C04"/>
                  </a:solidFill>
                  <a:cs typeface="Arial" panose="020B0604020202020204" pitchFamily="34" charset="0"/>
                </a:rPr>
                <a:t>x</a:t>
              </a:r>
              <a:r>
                <a:rPr lang="cs-CZ" sz="2000" b="1" baseline="-25000" dirty="0" smtClean="0">
                  <a:solidFill>
                    <a:srgbClr val="045C04"/>
                  </a:solidFill>
                  <a:cs typeface="Arial" panose="020B0604020202020204" pitchFamily="34" charset="0"/>
                </a:rPr>
                <a:t>1</a:t>
              </a:r>
              <a:r>
                <a:rPr lang="cs-CZ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cs-CZ" sz="2000" b="1" dirty="0" smtClean="0">
                  <a:solidFill>
                    <a:srgbClr val="045C04"/>
                  </a:solidFill>
                  <a:cs typeface="Arial" panose="020B0604020202020204" pitchFamily="34" charset="0"/>
                </a:rPr>
                <a:t>x</a:t>
              </a:r>
              <a:r>
                <a:rPr lang="cs-CZ" sz="2000" b="1" baseline="-25000" dirty="0" smtClean="0">
                  <a:solidFill>
                    <a:srgbClr val="045C04"/>
                  </a:solidFill>
                  <a:cs typeface="Arial" panose="020B0604020202020204" pitchFamily="34" charset="0"/>
                </a:rPr>
                <a:t>2</a:t>
              </a:r>
              <a:r>
                <a:rPr lang="cs-CZ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máme tyto </a:t>
              </a:r>
              <a:r>
                <a:rPr lang="cs-CZ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minimální náklady </a:t>
              </a:r>
              <a:r>
                <a:rPr lang="cs-CZ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3" name="Přímá spojnice se šipkou 22"/>
            <p:cNvCxnSpPr/>
            <p:nvPr/>
          </p:nvCxnSpPr>
          <p:spPr>
            <a:xfrm flipH="1">
              <a:off x="7236296" y="3815976"/>
              <a:ext cx="1468719" cy="72008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se šipkou 23"/>
            <p:cNvCxnSpPr/>
            <p:nvPr/>
          </p:nvCxnSpPr>
          <p:spPr>
            <a:xfrm flipH="1">
              <a:off x="7236296" y="4113076"/>
              <a:ext cx="770343" cy="9001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se šipkou 24"/>
            <p:cNvCxnSpPr/>
            <p:nvPr/>
          </p:nvCxnSpPr>
          <p:spPr>
            <a:xfrm flipH="1" flipV="1">
              <a:off x="7236298" y="4653136"/>
              <a:ext cx="504054" cy="2700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Skupina 9"/>
          <p:cNvGrpSpPr/>
          <p:nvPr/>
        </p:nvGrpSpPr>
        <p:grpSpPr>
          <a:xfrm>
            <a:off x="2051720" y="5121240"/>
            <a:ext cx="4464496" cy="972056"/>
            <a:chOff x="2051720" y="5121240"/>
            <a:chExt cx="4464496" cy="972056"/>
          </a:xfrm>
        </p:grpSpPr>
        <p:sp>
          <p:nvSpPr>
            <p:cNvPr id="6" name="Zaoblený obdélník 5"/>
            <p:cNvSpPr/>
            <p:nvPr/>
          </p:nvSpPr>
          <p:spPr>
            <a:xfrm>
              <a:off x="2051720" y="5589240"/>
              <a:ext cx="4464496" cy="504056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cs-CZ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ejsou žádné kladné </a:t>
              </a:r>
              <a:r>
                <a:rPr lang="cs-CZ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</a:t>
              </a:r>
              <a:r>
                <a:rPr lang="cs-CZ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konec výpočtu</a:t>
              </a:r>
              <a:endPara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Přímá spojnice se šipkou 7"/>
            <p:cNvCxnSpPr/>
            <p:nvPr/>
          </p:nvCxnSpPr>
          <p:spPr>
            <a:xfrm flipV="1">
              <a:off x="2498656" y="5130000"/>
              <a:ext cx="0" cy="46800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se šipkou 30"/>
            <p:cNvCxnSpPr/>
            <p:nvPr/>
          </p:nvCxnSpPr>
          <p:spPr>
            <a:xfrm flipV="1">
              <a:off x="3203848" y="5130000"/>
              <a:ext cx="0" cy="46800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/>
            <p:cNvCxnSpPr/>
            <p:nvPr/>
          </p:nvCxnSpPr>
          <p:spPr>
            <a:xfrm flipV="1">
              <a:off x="3923928" y="5130000"/>
              <a:ext cx="0" cy="46800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se šipkou 34"/>
            <p:cNvCxnSpPr/>
            <p:nvPr/>
          </p:nvCxnSpPr>
          <p:spPr>
            <a:xfrm flipV="1">
              <a:off x="4572000" y="5130000"/>
              <a:ext cx="0" cy="46800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se šipkou 35"/>
            <p:cNvCxnSpPr/>
            <p:nvPr/>
          </p:nvCxnSpPr>
          <p:spPr>
            <a:xfrm flipV="1">
              <a:off x="5292080" y="5130000"/>
              <a:ext cx="0" cy="46800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se šipkou 36"/>
            <p:cNvCxnSpPr/>
            <p:nvPr/>
          </p:nvCxnSpPr>
          <p:spPr>
            <a:xfrm flipV="1">
              <a:off x="6012160" y="5121240"/>
              <a:ext cx="0" cy="46800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Přímá spojnice se šipkou 25"/>
          <p:cNvCxnSpPr/>
          <p:nvPr/>
        </p:nvCxnSpPr>
        <p:spPr>
          <a:xfrm flipH="1">
            <a:off x="1331640" y="1556792"/>
            <a:ext cx="1656184" cy="1152128"/>
          </a:xfrm>
          <a:prstGeom prst="straightConnector1">
            <a:avLst/>
          </a:prstGeom>
          <a:ln w="28575">
            <a:solidFill>
              <a:srgbClr val="045C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62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813480" y="836712"/>
                <a:ext cx="7632848" cy="5170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48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Závěr 2:</a:t>
                </a:r>
              </a:p>
              <a:p>
                <a:endParaRPr lang="cs-CZ" sz="32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cs-CZ" sz="1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Řešením matematického modelu </a:t>
                </a:r>
                <a:r>
                  <a:rPr lang="cs-CZ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 dvojice čísel</a:t>
                </a:r>
              </a:p>
              <a:p>
                <a:r>
                  <a:rPr lang="cs-CZ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ctr"/>
                <a:r>
                  <a:rPr lang="cs-CZ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36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36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cs-CZ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cs-CZ" sz="36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15  </a:t>
                </a:r>
                <a:r>
                  <a:rPr lang="cs-CZ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 </a:t>
                </a:r>
                <a:r>
                  <a:rPr lang="cs-CZ" sz="36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36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cs-CZ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cs-CZ" sz="36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25 </a:t>
                </a:r>
                <a:r>
                  <a:rPr lang="cs-CZ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ctr"/>
                <a:endParaRPr lang="cs-CZ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Hodnota účelové funkce</a:t>
                </a:r>
                <a:r>
                  <a:rPr lang="cs-CZ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(ta maximální) potom je</a:t>
                </a:r>
              </a:p>
              <a:p>
                <a:endParaRPr lang="cs-CZ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6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cs-CZ" sz="36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cs-CZ" sz="3600" b="1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15</m:t>
                          </m:r>
                          <m:r>
                            <a:rPr lang="cs-CZ" sz="3600" b="1" i="1" dirty="0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cs-CZ" sz="3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;</m:t>
                          </m:r>
                          <m:r>
                            <a:rPr lang="cs-CZ" sz="3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𝟐𝟓</m:t>
                          </m:r>
                        </m:e>
                      </m:d>
                      <m:r>
                        <a:rPr lang="cs-CZ" sz="3600" b="1" i="1" smtClean="0">
                          <a:solidFill>
                            <a:schemeClr val="tx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3600" b="1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60</m:t>
                      </m:r>
                      <m:r>
                        <m:rPr>
                          <m:nor/>
                        </m:rPr>
                        <a:rPr lang="cs-CZ" sz="3600" b="1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.15 + </m:t>
                      </m:r>
                      <m:r>
                        <m:rPr>
                          <m:nor/>
                        </m:rPr>
                        <a:rPr lang="cs-CZ" sz="3600" b="1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45</m:t>
                      </m:r>
                      <m:r>
                        <m:rPr>
                          <m:nor/>
                        </m:rPr>
                        <a:rPr lang="cs-CZ" sz="3600" b="1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.25 = </m:t>
                      </m:r>
                      <m:r>
                        <m:rPr>
                          <m:nor/>
                        </m:rPr>
                        <a:rPr lang="cs-CZ" sz="3600" b="1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2 025</m:t>
                      </m:r>
                    </m:oMath>
                  </m:oMathPara>
                </a14:m>
                <a:endParaRPr lang="cs-CZ" sz="3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cs-CZ" sz="2800" b="1" dirty="0" smtClean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480" y="836712"/>
                <a:ext cx="7632848" cy="5170646"/>
              </a:xfrm>
              <a:prstGeom prst="rect">
                <a:avLst/>
              </a:prstGeom>
              <a:blipFill rotWithShape="1">
                <a:blip r:embed="rId2"/>
                <a:stretch>
                  <a:fillRect l="-1596" t="-25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50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259632" y="493221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Matematický model </a:t>
            </a:r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611560" y="1443841"/>
                <a:ext cx="8064896" cy="4431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cs-CZ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Vlastní </a:t>
                </a:r>
                <a:r>
                  <a:rPr lang="cs-CZ" sz="28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omezení</a:t>
                </a:r>
                <a:r>
                  <a:rPr lang="cs-CZ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cs-CZ" sz="1000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cs-CZ" sz="3200" b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cs-CZ" sz="3200" b="1" i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3200" b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+ </a:t>
                </a:r>
                <a:r>
                  <a:rPr lang="cs-CZ" sz="3200" b="1" i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cs-CZ" sz="3200" b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sz="3200" b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/>
                  </a:rPr>
                  <a:t> </a:t>
                </a:r>
                <a:r>
                  <a:rPr lang="cs-CZ" sz="3200" b="1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/>
                  </a:rPr>
                  <a:t>16    ;    </a:t>
                </a:r>
                <a:r>
                  <a:rPr lang="cs-CZ" sz="3200" b="1" i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/>
                  </a:rPr>
                  <a:t>x</a:t>
                </a:r>
                <a:r>
                  <a:rPr lang="cs-CZ" sz="32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/>
                  </a:rPr>
                  <a:t> + 3</a:t>
                </a:r>
                <a:r>
                  <a:rPr lang="cs-CZ" sz="3200" b="1" i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/>
                  </a:rPr>
                  <a:t>y</a:t>
                </a:r>
                <a:r>
                  <a:rPr lang="cs-CZ" sz="32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/>
                  </a:rPr>
                  <a:t>  </a:t>
                </a:r>
                <a:r>
                  <a:rPr lang="cs-CZ" sz="3200" b="1" dirty="0" smtClean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/>
                  </a:rPr>
                  <a:t>24    ;    </a:t>
                </a:r>
                <a:r>
                  <a:rPr lang="cs-CZ" sz="3200" b="1" dirty="0" smtClean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/>
                  </a:rPr>
                  <a:t>2</a:t>
                </a:r>
                <a:r>
                  <a:rPr lang="cs-CZ" sz="3200" b="1" i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/>
                  </a:rPr>
                  <a:t>x</a:t>
                </a:r>
                <a:r>
                  <a:rPr lang="cs-CZ" sz="3200" b="1" dirty="0" smtClean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/>
                  </a:rPr>
                  <a:t> </a:t>
                </a:r>
                <a:r>
                  <a:rPr lang="cs-CZ" sz="3200" b="1" dirty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/>
                  </a:rPr>
                  <a:t>+ 2</a:t>
                </a:r>
                <a:r>
                  <a:rPr lang="cs-CZ" sz="3200" b="1" i="1" dirty="0">
                    <a:solidFill>
                      <a:srgbClr val="7030A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/>
                  </a:rPr>
                  <a:t>y</a:t>
                </a:r>
                <a:r>
                  <a:rPr lang="cs-CZ" sz="3200" b="1" dirty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/>
                  </a:rPr>
                  <a:t>  </a:t>
                </a:r>
                <a:r>
                  <a:rPr lang="cs-CZ" sz="3200" b="1" dirty="0" smtClean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/>
                  </a:rPr>
                  <a:t>20</a:t>
                </a:r>
              </a:p>
              <a:p>
                <a:pPr algn="ctr"/>
                <a:endParaRPr lang="cs-CZ" sz="3200" b="1" dirty="0">
                  <a:solidFill>
                    <a:srgbClr val="045C04"/>
                  </a:solidFill>
                  <a:latin typeface="Times New Roman" panose="02020603050405020304" pitchFamily="18" charset="0"/>
                  <a:ea typeface="Cambria Math"/>
                </a:endParaRPr>
              </a:p>
              <a:p>
                <a:r>
                  <a:rPr lang="cs-CZ" sz="28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   </a:t>
                </a:r>
                <a:r>
                  <a:rPr lang="cs-CZ" sz="28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Podmínky nezápornosti proměnných </a:t>
                </a:r>
                <a:r>
                  <a:rPr lang="cs-CZ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cs-CZ" sz="1000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cs-CZ" sz="3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cs-CZ" sz="3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cs-CZ" sz="3200" i="1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cs-CZ" sz="32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sz="3200" i="1">
                          <a:latin typeface="Cambria Math"/>
                          <a:ea typeface="Cambria Math"/>
                        </a:rPr>
                        <m:t>;</m:t>
                      </m:r>
                      <m:r>
                        <a:rPr lang="cs-CZ" sz="32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sz="3200" i="1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cs-CZ" sz="3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𝒚</m:t>
                      </m:r>
                      <m:r>
                        <a:rPr lang="cs-CZ" sz="3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cs-CZ" sz="3200" b="1" i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cs-CZ" sz="32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Cambria Math"/>
                </a:endParaRPr>
              </a:p>
              <a:p>
                <a:pPr algn="ctr"/>
                <a:endParaRPr lang="cs-CZ" sz="3200" b="1" dirty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algn="ctr"/>
                <a:endParaRPr lang="cs-CZ" sz="800" b="1" dirty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r>
                  <a:rPr lang="cs-CZ" sz="28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   </a:t>
                </a:r>
                <a:r>
                  <a:rPr lang="cs-CZ" sz="28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Účelová funkce</a:t>
                </a:r>
                <a:r>
                  <a:rPr lang="cs-CZ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cs-CZ" sz="1000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cs-CZ" sz="3200" b="1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/>
                  </a:rPr>
                  <a:t>f(</a:t>
                </a:r>
                <a:r>
                  <a:rPr lang="cs-CZ" sz="32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/>
                  </a:rPr>
                  <a:t>x </a:t>
                </a:r>
                <a:r>
                  <a:rPr lang="cs-CZ" sz="3200" b="1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/>
                  </a:rPr>
                  <a:t>, </a:t>
                </a:r>
                <a:r>
                  <a:rPr lang="cs-CZ" sz="32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/>
                  </a:rPr>
                  <a:t>y</a:t>
                </a:r>
                <a:r>
                  <a:rPr lang="cs-CZ" sz="3200" b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/>
                  </a:rPr>
                  <a:t>) = 4</a:t>
                </a:r>
                <a:r>
                  <a:rPr lang="cs-CZ" sz="32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/>
                  </a:rPr>
                  <a:t>x</a:t>
                </a:r>
                <a:r>
                  <a:rPr lang="cs-CZ" sz="3200" b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/>
                  </a:rPr>
                  <a:t> + 7</a:t>
                </a:r>
                <a:r>
                  <a:rPr lang="cs-CZ" sz="32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/>
                  </a:rPr>
                  <a:t>y</a:t>
                </a:r>
                <a:r>
                  <a:rPr lang="cs-CZ" sz="3200" b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/>
                  </a:rPr>
                  <a:t>   </a:t>
                </a:r>
                <a:r>
                  <a:rPr lang="cs-CZ" sz="3200" b="1" dirty="0" err="1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/>
                  </a:rPr>
                  <a:t>max</a:t>
                </a:r>
                <a:endParaRPr lang="cs-CZ" sz="3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sym typeface="Symbol"/>
                </a:endParaRPr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443841"/>
                <a:ext cx="8064896" cy="4431983"/>
              </a:xfrm>
              <a:prstGeom prst="rect">
                <a:avLst/>
              </a:prstGeom>
              <a:blipFill rotWithShape="1">
                <a:blip r:embed="rId2"/>
                <a:stretch>
                  <a:fillRect l="-151" t="-1376" r="-151" b="-35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88361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77888" y="306622"/>
            <a:ext cx="7344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Simplexová tabulka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311653"/>
              </p:ext>
            </p:extLst>
          </p:nvPr>
        </p:nvGraphicFramePr>
        <p:xfrm>
          <a:off x="1547665" y="1822653"/>
          <a:ext cx="6192689" cy="3312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1277"/>
                <a:gridCol w="684282"/>
                <a:gridCol w="497660"/>
                <a:gridCol w="532611"/>
                <a:gridCol w="524916"/>
                <a:gridCol w="559866"/>
                <a:gridCol w="559866"/>
                <a:gridCol w="787210"/>
                <a:gridCol w="1425001"/>
              </a:tblGrid>
              <a:tr h="437464">
                <a:tc rowSpan="2"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33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40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 / 1 = 16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840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cs-CZ" sz="32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 / 3 =  8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8402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20 / 2 = 10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8733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úč.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33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opt</a:t>
                      </a: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‒</a:t>
                      </a: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‒</a:t>
                      </a: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" name="Zaoblený obdélník 30"/>
          <p:cNvSpPr/>
          <p:nvPr/>
        </p:nvSpPr>
        <p:spPr>
          <a:xfrm>
            <a:off x="5508104" y="5373184"/>
            <a:ext cx="2016224" cy="477288"/>
          </a:xfrm>
          <a:prstGeom prst="roundRect">
            <a:avLst/>
          </a:prstGeom>
          <a:noFill/>
          <a:ln>
            <a:solidFill>
              <a:srgbClr val="045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cs-CZ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ednotková matice</a:t>
            </a:r>
            <a:endParaRPr lang="cs-CZ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4139952" y="1127093"/>
            <a:ext cx="2818153" cy="721411"/>
            <a:chOff x="4139952" y="1127093"/>
            <a:chExt cx="2818153" cy="721411"/>
          </a:xfrm>
        </p:grpSpPr>
        <p:cxnSp>
          <p:nvCxnSpPr>
            <p:cNvPr id="12" name="Přímá spojnice se šipkou 11"/>
            <p:cNvCxnSpPr/>
            <p:nvPr/>
          </p:nvCxnSpPr>
          <p:spPr>
            <a:xfrm>
              <a:off x="4653849" y="1431674"/>
              <a:ext cx="576064" cy="41683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aoblený obdélník 35"/>
            <p:cNvSpPr/>
            <p:nvPr/>
          </p:nvSpPr>
          <p:spPr>
            <a:xfrm>
              <a:off x="5229913" y="1127093"/>
              <a:ext cx="1728192" cy="609163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přídatné proměnné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Přímá spojnice se šipkou 36"/>
            <p:cNvCxnSpPr/>
            <p:nvPr/>
          </p:nvCxnSpPr>
          <p:spPr>
            <a:xfrm flipH="1">
              <a:off x="4139952" y="1431674"/>
              <a:ext cx="513898" cy="41683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se šipkou 37"/>
            <p:cNvCxnSpPr>
              <a:endCxn id="36" idx="1"/>
            </p:cNvCxnSpPr>
            <p:nvPr/>
          </p:nvCxnSpPr>
          <p:spPr>
            <a:xfrm>
              <a:off x="4653849" y="1431674"/>
              <a:ext cx="576064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se šipkou 25"/>
            <p:cNvCxnSpPr>
              <a:endCxn id="9" idx="0"/>
            </p:cNvCxnSpPr>
            <p:nvPr/>
          </p:nvCxnSpPr>
          <p:spPr>
            <a:xfrm flipH="1">
              <a:off x="4644009" y="1447916"/>
              <a:ext cx="9841" cy="374737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4"/>
          <p:cNvGrpSpPr/>
          <p:nvPr/>
        </p:nvGrpSpPr>
        <p:grpSpPr>
          <a:xfrm>
            <a:off x="321821" y="1495000"/>
            <a:ext cx="1225843" cy="2294039"/>
            <a:chOff x="321821" y="1495000"/>
            <a:chExt cx="1225843" cy="2294039"/>
          </a:xfrm>
        </p:grpSpPr>
        <p:sp>
          <p:nvSpPr>
            <p:cNvPr id="28" name="Zaoblený obdélník 27"/>
            <p:cNvSpPr/>
            <p:nvPr/>
          </p:nvSpPr>
          <p:spPr>
            <a:xfrm>
              <a:off x="321821" y="1495000"/>
              <a:ext cx="849495" cy="764680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báze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Přímá spojnice se šipkou 29"/>
            <p:cNvCxnSpPr>
              <a:stCxn id="28" idx="2"/>
            </p:cNvCxnSpPr>
            <p:nvPr/>
          </p:nvCxnSpPr>
          <p:spPr>
            <a:xfrm>
              <a:off x="746569" y="2259680"/>
              <a:ext cx="0" cy="114702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/>
            <p:nvPr/>
          </p:nvCxnSpPr>
          <p:spPr>
            <a:xfrm flipV="1">
              <a:off x="746569" y="2924944"/>
              <a:ext cx="801095" cy="481755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/>
            <p:cNvCxnSpPr/>
            <p:nvPr/>
          </p:nvCxnSpPr>
          <p:spPr>
            <a:xfrm>
              <a:off x="746569" y="3406699"/>
              <a:ext cx="801095" cy="38234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/>
            <p:cNvCxnSpPr/>
            <p:nvPr/>
          </p:nvCxnSpPr>
          <p:spPr>
            <a:xfrm flipV="1">
              <a:off x="789872" y="3349352"/>
              <a:ext cx="757792" cy="57348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Zaoblený obdélník 1"/>
          <p:cNvSpPr/>
          <p:nvPr/>
        </p:nvSpPr>
        <p:spPr>
          <a:xfrm>
            <a:off x="3995936" y="2636912"/>
            <a:ext cx="1512168" cy="1440160"/>
          </a:xfrm>
          <a:prstGeom prst="roundRect">
            <a:avLst/>
          </a:prstGeom>
          <a:noFill/>
          <a:ln>
            <a:solidFill>
              <a:srgbClr val="045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" name="Přímá spojnice se šipkou 3"/>
          <p:cNvCxnSpPr/>
          <p:nvPr/>
        </p:nvCxnSpPr>
        <p:spPr>
          <a:xfrm flipH="1" flipV="1">
            <a:off x="5229913" y="4077072"/>
            <a:ext cx="1214295" cy="1296112"/>
          </a:xfrm>
          <a:prstGeom prst="straightConnector1">
            <a:avLst/>
          </a:prstGeom>
          <a:ln w="25400">
            <a:solidFill>
              <a:srgbClr val="045C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39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77888" y="306622"/>
            <a:ext cx="7344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Simplexová tabulka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521511"/>
              </p:ext>
            </p:extLst>
          </p:nvPr>
        </p:nvGraphicFramePr>
        <p:xfrm>
          <a:off x="1547665" y="1822653"/>
          <a:ext cx="6192689" cy="3312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1277"/>
                <a:gridCol w="684282"/>
                <a:gridCol w="497660"/>
                <a:gridCol w="532611"/>
                <a:gridCol w="524916"/>
                <a:gridCol w="559866"/>
                <a:gridCol w="559866"/>
                <a:gridCol w="787210"/>
                <a:gridCol w="1425001"/>
              </a:tblGrid>
              <a:tr h="437464">
                <a:tc rowSpan="2"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33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40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 / 1 = 16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840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cs-CZ" sz="32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 / 3 =  8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8402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20 / 2 = 10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8733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úč.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33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opt</a:t>
                      </a: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‒</a:t>
                      </a: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‒</a:t>
                      </a: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2" name="Skupina 51"/>
          <p:cNvGrpSpPr/>
          <p:nvPr/>
        </p:nvGrpSpPr>
        <p:grpSpPr>
          <a:xfrm>
            <a:off x="2678087" y="5085184"/>
            <a:ext cx="1872208" cy="765288"/>
            <a:chOff x="2267744" y="5256000"/>
            <a:chExt cx="1872208" cy="765288"/>
          </a:xfrm>
        </p:grpSpPr>
        <p:sp>
          <p:nvSpPr>
            <p:cNvPr id="45" name="Zaoblený obdélník 44"/>
            <p:cNvSpPr/>
            <p:nvPr/>
          </p:nvSpPr>
          <p:spPr>
            <a:xfrm>
              <a:off x="2267744" y="5544000"/>
              <a:ext cx="1872208" cy="477288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klíčový sloupec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7" name="Přímá spojnice se šipkou 46"/>
            <p:cNvCxnSpPr/>
            <p:nvPr/>
          </p:nvCxnSpPr>
          <p:spPr>
            <a:xfrm flipV="1">
              <a:off x="3203848" y="5256000"/>
              <a:ext cx="0" cy="28800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12"/>
          <p:cNvGrpSpPr/>
          <p:nvPr/>
        </p:nvGrpSpPr>
        <p:grpSpPr>
          <a:xfrm>
            <a:off x="7740352" y="2348880"/>
            <a:ext cx="1290748" cy="1004664"/>
            <a:chOff x="7596336" y="2784376"/>
            <a:chExt cx="1290748" cy="1004664"/>
          </a:xfrm>
        </p:grpSpPr>
        <p:sp>
          <p:nvSpPr>
            <p:cNvPr id="51" name="Zaoblený obdélník 50"/>
            <p:cNvSpPr/>
            <p:nvPr/>
          </p:nvSpPr>
          <p:spPr>
            <a:xfrm>
              <a:off x="7806964" y="2784376"/>
              <a:ext cx="1080120" cy="576064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klíčový řádek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4" name="Přímá spojnice 53"/>
            <p:cNvCxnSpPr/>
            <p:nvPr/>
          </p:nvCxnSpPr>
          <p:spPr>
            <a:xfrm>
              <a:off x="8369783" y="3356992"/>
              <a:ext cx="0" cy="432048"/>
            </a:xfrm>
            <a:prstGeom prst="line">
              <a:avLst/>
            </a:prstGeom>
            <a:ln w="28575">
              <a:solidFill>
                <a:srgbClr val="045C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se šipkou 55"/>
            <p:cNvCxnSpPr/>
            <p:nvPr/>
          </p:nvCxnSpPr>
          <p:spPr>
            <a:xfrm flipH="1">
              <a:off x="7596336" y="3784848"/>
              <a:ext cx="750688" cy="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/>
          <p:cNvGrpSpPr/>
          <p:nvPr/>
        </p:nvGrpSpPr>
        <p:grpSpPr>
          <a:xfrm>
            <a:off x="153580" y="3515710"/>
            <a:ext cx="3395686" cy="1857474"/>
            <a:chOff x="373832" y="3861048"/>
            <a:chExt cx="2689982" cy="1178928"/>
          </a:xfrm>
        </p:grpSpPr>
        <p:sp>
          <p:nvSpPr>
            <p:cNvPr id="58" name="Zaoblený obdélník 57"/>
            <p:cNvSpPr/>
            <p:nvPr/>
          </p:nvSpPr>
          <p:spPr>
            <a:xfrm>
              <a:off x="373832" y="4437112"/>
              <a:ext cx="1008112" cy="602864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klíčový prvek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0" name="Přímá spojnice se šipkou 59"/>
            <p:cNvCxnSpPr>
              <a:stCxn id="58" idx="0"/>
            </p:cNvCxnSpPr>
            <p:nvPr/>
          </p:nvCxnSpPr>
          <p:spPr>
            <a:xfrm flipV="1">
              <a:off x="877888" y="3861048"/>
              <a:ext cx="2185926" cy="576064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6"/>
          <p:cNvGrpSpPr/>
          <p:nvPr/>
        </p:nvGrpSpPr>
        <p:grpSpPr>
          <a:xfrm>
            <a:off x="4139952" y="1127093"/>
            <a:ext cx="2818153" cy="721411"/>
            <a:chOff x="4139952" y="1127093"/>
            <a:chExt cx="2818153" cy="721411"/>
          </a:xfrm>
        </p:grpSpPr>
        <p:cxnSp>
          <p:nvCxnSpPr>
            <p:cNvPr id="12" name="Přímá spojnice se šipkou 11"/>
            <p:cNvCxnSpPr/>
            <p:nvPr/>
          </p:nvCxnSpPr>
          <p:spPr>
            <a:xfrm>
              <a:off x="4653849" y="1431674"/>
              <a:ext cx="576064" cy="41683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aoblený obdélník 35"/>
            <p:cNvSpPr/>
            <p:nvPr/>
          </p:nvSpPr>
          <p:spPr>
            <a:xfrm>
              <a:off x="5229913" y="1127093"/>
              <a:ext cx="1728192" cy="609163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přídatné proměnné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Přímá spojnice se šipkou 36"/>
            <p:cNvCxnSpPr/>
            <p:nvPr/>
          </p:nvCxnSpPr>
          <p:spPr>
            <a:xfrm flipH="1">
              <a:off x="4139952" y="1431674"/>
              <a:ext cx="513898" cy="41683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se šipkou 37"/>
            <p:cNvCxnSpPr>
              <a:endCxn id="36" idx="1"/>
            </p:cNvCxnSpPr>
            <p:nvPr/>
          </p:nvCxnSpPr>
          <p:spPr>
            <a:xfrm>
              <a:off x="4653849" y="1431674"/>
              <a:ext cx="576064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se šipkou 25"/>
            <p:cNvCxnSpPr>
              <a:endCxn id="9" idx="0"/>
            </p:cNvCxnSpPr>
            <p:nvPr/>
          </p:nvCxnSpPr>
          <p:spPr>
            <a:xfrm flipH="1">
              <a:off x="4644009" y="1447916"/>
              <a:ext cx="9841" cy="374737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4"/>
          <p:cNvGrpSpPr/>
          <p:nvPr/>
        </p:nvGrpSpPr>
        <p:grpSpPr>
          <a:xfrm>
            <a:off x="321821" y="1495000"/>
            <a:ext cx="1225843" cy="2294039"/>
            <a:chOff x="321821" y="1495000"/>
            <a:chExt cx="1225843" cy="2294039"/>
          </a:xfrm>
        </p:grpSpPr>
        <p:sp>
          <p:nvSpPr>
            <p:cNvPr id="28" name="Zaoblený obdélník 27"/>
            <p:cNvSpPr/>
            <p:nvPr/>
          </p:nvSpPr>
          <p:spPr>
            <a:xfrm>
              <a:off x="321821" y="1495000"/>
              <a:ext cx="849495" cy="764680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báze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Přímá spojnice se šipkou 29"/>
            <p:cNvCxnSpPr>
              <a:stCxn id="28" idx="2"/>
            </p:cNvCxnSpPr>
            <p:nvPr/>
          </p:nvCxnSpPr>
          <p:spPr>
            <a:xfrm>
              <a:off x="746569" y="2259680"/>
              <a:ext cx="0" cy="114702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/>
            <p:nvPr/>
          </p:nvCxnSpPr>
          <p:spPr>
            <a:xfrm flipV="1">
              <a:off x="746569" y="2924944"/>
              <a:ext cx="801095" cy="481755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/>
            <p:cNvCxnSpPr/>
            <p:nvPr/>
          </p:nvCxnSpPr>
          <p:spPr>
            <a:xfrm>
              <a:off x="746569" y="3406699"/>
              <a:ext cx="801095" cy="38234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/>
            <p:cNvCxnSpPr/>
            <p:nvPr/>
          </p:nvCxnSpPr>
          <p:spPr>
            <a:xfrm flipV="1">
              <a:off x="789872" y="3349352"/>
              <a:ext cx="757792" cy="57348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950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77888" y="188640"/>
            <a:ext cx="7344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Druhý krok v s-tabulce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520575"/>
              </p:ext>
            </p:extLst>
          </p:nvPr>
        </p:nvGraphicFramePr>
        <p:xfrm>
          <a:off x="1453950" y="1019637"/>
          <a:ext cx="6192689" cy="54336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1277"/>
                <a:gridCol w="684282"/>
                <a:gridCol w="497660"/>
                <a:gridCol w="532611"/>
                <a:gridCol w="524916"/>
                <a:gridCol w="559866"/>
                <a:gridCol w="559866"/>
                <a:gridCol w="787210"/>
                <a:gridCol w="1425001"/>
              </a:tblGrid>
              <a:tr h="361581">
                <a:tc rowSpan="2"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7588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72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 / 1 = 16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472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cs-CZ" sz="32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 / 3 =  8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4726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20 / 3 = 10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028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úč.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07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opt</a:t>
                      </a: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‒</a:t>
                      </a: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‒</a:t>
                      </a: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0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⁵⁄₃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-⅓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24/5 = 4,8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40000"/>
                      </a:srgbClr>
                    </a:solidFill>
                  </a:tcPr>
                </a:tc>
              </a:tr>
              <a:tr h="4300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Palatino Linotype"/>
                          <a:ea typeface="+mn-ea"/>
                          <a:cs typeface="+mn-cs"/>
                        </a:rPr>
                        <a:t>⅓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⅓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40000"/>
                      </a:srgbClr>
                    </a:solidFill>
                  </a:tcPr>
                </a:tc>
              </a:tr>
              <a:tr h="43007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7E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⁴⁄₃</a:t>
                      </a:r>
                      <a:endParaRPr lang="cs-CZ" sz="3200" b="1" i="0" u="none" strike="noStrike" kern="1200" dirty="0">
                        <a:solidFill>
                          <a:srgbClr val="7E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-⅔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40000"/>
                      </a:srgbClr>
                    </a:solidFill>
                  </a:tcPr>
                </a:tc>
              </a:tr>
              <a:tr h="43007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úč.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⁷⁄₃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⁷⁄₃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695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opt</a:t>
                      </a: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‒</a:t>
                      </a: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⁵⁄₃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⁷⁄₃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5" name="Skupina 14"/>
          <p:cNvGrpSpPr/>
          <p:nvPr/>
        </p:nvGrpSpPr>
        <p:grpSpPr>
          <a:xfrm>
            <a:off x="179512" y="2974223"/>
            <a:ext cx="1258704" cy="2294039"/>
            <a:chOff x="321821" y="1495000"/>
            <a:chExt cx="1225843" cy="2294039"/>
          </a:xfrm>
        </p:grpSpPr>
        <p:sp>
          <p:nvSpPr>
            <p:cNvPr id="28" name="Zaoblený obdélník 27"/>
            <p:cNvSpPr/>
            <p:nvPr/>
          </p:nvSpPr>
          <p:spPr>
            <a:xfrm>
              <a:off x="321821" y="1495000"/>
              <a:ext cx="849495" cy="764680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nová báze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Přímá spojnice se šipkou 29"/>
            <p:cNvCxnSpPr>
              <a:stCxn id="28" idx="2"/>
            </p:cNvCxnSpPr>
            <p:nvPr/>
          </p:nvCxnSpPr>
          <p:spPr>
            <a:xfrm>
              <a:off x="746569" y="2259680"/>
              <a:ext cx="0" cy="114702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/>
            <p:nvPr/>
          </p:nvCxnSpPr>
          <p:spPr>
            <a:xfrm flipV="1">
              <a:off x="746569" y="2924944"/>
              <a:ext cx="801095" cy="481755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/>
            <p:cNvCxnSpPr/>
            <p:nvPr/>
          </p:nvCxnSpPr>
          <p:spPr>
            <a:xfrm>
              <a:off x="746569" y="3406699"/>
              <a:ext cx="801095" cy="38234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/>
            <p:cNvCxnSpPr/>
            <p:nvPr/>
          </p:nvCxnSpPr>
          <p:spPr>
            <a:xfrm flipV="1">
              <a:off x="789872" y="3349352"/>
              <a:ext cx="757792" cy="57348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Zaoblený obdélník 1"/>
          <p:cNvSpPr/>
          <p:nvPr/>
        </p:nvSpPr>
        <p:spPr>
          <a:xfrm>
            <a:off x="3275856" y="4149080"/>
            <a:ext cx="1008112" cy="1368152"/>
          </a:xfrm>
          <a:prstGeom prst="roundRect">
            <a:avLst/>
          </a:prstGeom>
          <a:noFill/>
          <a:ln>
            <a:solidFill>
              <a:srgbClr val="045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" name="Přímá spojnice se šipkou 3"/>
          <p:cNvCxnSpPr/>
          <p:nvPr/>
        </p:nvCxnSpPr>
        <p:spPr>
          <a:xfrm flipH="1" flipV="1">
            <a:off x="5292080" y="5517232"/>
            <a:ext cx="432048" cy="648072"/>
          </a:xfrm>
          <a:prstGeom prst="straightConnector1">
            <a:avLst/>
          </a:prstGeom>
          <a:ln w="28575">
            <a:solidFill>
              <a:srgbClr val="045C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aoblený obdélník 12"/>
          <p:cNvSpPr/>
          <p:nvPr/>
        </p:nvSpPr>
        <p:spPr>
          <a:xfrm>
            <a:off x="4932040" y="4144499"/>
            <a:ext cx="504056" cy="1368152"/>
          </a:xfrm>
          <a:prstGeom prst="roundRect">
            <a:avLst/>
          </a:prstGeom>
          <a:noFill/>
          <a:ln>
            <a:solidFill>
              <a:srgbClr val="045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5724128" y="6093296"/>
            <a:ext cx="2210543" cy="500998"/>
          </a:xfrm>
          <a:prstGeom prst="roundRect">
            <a:avLst/>
          </a:prstGeom>
          <a:noFill/>
          <a:ln>
            <a:solidFill>
              <a:srgbClr val="045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jednotková matice</a:t>
            </a:r>
            <a:endParaRPr lang="cs-CZ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Přímá spojnice se šipkou 15"/>
          <p:cNvCxnSpPr/>
          <p:nvPr/>
        </p:nvCxnSpPr>
        <p:spPr>
          <a:xfrm flipH="1" flipV="1">
            <a:off x="4212000" y="5472000"/>
            <a:ext cx="1476000" cy="648000"/>
          </a:xfrm>
          <a:prstGeom prst="straightConnector1">
            <a:avLst/>
          </a:prstGeom>
          <a:ln w="28575">
            <a:solidFill>
              <a:srgbClr val="045C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1979712" y="1368000"/>
            <a:ext cx="1512000" cy="1224000"/>
          </a:xfrm>
          <a:prstGeom prst="straightConnector1">
            <a:avLst/>
          </a:prstGeom>
          <a:ln w="28575">
            <a:solidFill>
              <a:srgbClr val="045C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26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77888" y="188640"/>
            <a:ext cx="7344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Druhý krok v s-tabulce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901806"/>
              </p:ext>
            </p:extLst>
          </p:nvPr>
        </p:nvGraphicFramePr>
        <p:xfrm>
          <a:off x="1453950" y="1019637"/>
          <a:ext cx="6192689" cy="5426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1277"/>
                <a:gridCol w="684282"/>
                <a:gridCol w="497660"/>
                <a:gridCol w="532611"/>
                <a:gridCol w="524916"/>
                <a:gridCol w="559866"/>
                <a:gridCol w="559866"/>
                <a:gridCol w="787210"/>
                <a:gridCol w="1425001"/>
              </a:tblGrid>
              <a:tr h="361581">
                <a:tc rowSpan="2"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7588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72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 / 1 = 16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472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cs-CZ" sz="32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 / 3 =  8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4726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20 / 3 = 10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028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úč.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07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opt</a:t>
                      </a: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‒</a:t>
                      </a: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‒</a:t>
                      </a: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0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⁵⁄₃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-⅓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24/5 = 4,8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40000"/>
                      </a:srgbClr>
                    </a:solidFill>
                  </a:tcPr>
                </a:tc>
              </a:tr>
              <a:tr h="4300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Palatino Linotype"/>
                          <a:ea typeface="+mn-ea"/>
                          <a:cs typeface="+mn-cs"/>
                        </a:rPr>
                        <a:t>⅓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⅓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40000"/>
                      </a:srgbClr>
                    </a:solidFill>
                  </a:tcPr>
                </a:tc>
              </a:tr>
              <a:tr h="43007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7E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⁴⁄₃</a:t>
                      </a:r>
                      <a:endParaRPr lang="cs-CZ" sz="3200" b="1" i="0" u="none" strike="noStrike" kern="1200" dirty="0">
                        <a:solidFill>
                          <a:srgbClr val="7E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-⅔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40000"/>
                      </a:srgbClr>
                    </a:solidFill>
                  </a:tcPr>
                </a:tc>
              </a:tr>
              <a:tr h="43007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úč.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⁷⁄₃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⁷⁄₃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07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opt</a:t>
                      </a: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‒</a:t>
                      </a: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⁵⁄₃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⁷⁄₃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5" name="Skupina 14"/>
          <p:cNvGrpSpPr/>
          <p:nvPr/>
        </p:nvGrpSpPr>
        <p:grpSpPr>
          <a:xfrm>
            <a:off x="179512" y="2974223"/>
            <a:ext cx="1258704" cy="2294039"/>
            <a:chOff x="321821" y="1495000"/>
            <a:chExt cx="1225843" cy="2294039"/>
          </a:xfrm>
        </p:grpSpPr>
        <p:sp>
          <p:nvSpPr>
            <p:cNvPr id="28" name="Zaoblený obdélník 27"/>
            <p:cNvSpPr/>
            <p:nvPr/>
          </p:nvSpPr>
          <p:spPr>
            <a:xfrm>
              <a:off x="321821" y="1495000"/>
              <a:ext cx="849495" cy="764680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nová báze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Přímá spojnice se šipkou 29"/>
            <p:cNvCxnSpPr>
              <a:stCxn id="28" idx="2"/>
            </p:cNvCxnSpPr>
            <p:nvPr/>
          </p:nvCxnSpPr>
          <p:spPr>
            <a:xfrm>
              <a:off x="746569" y="2259680"/>
              <a:ext cx="0" cy="114702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/>
            <p:nvPr/>
          </p:nvCxnSpPr>
          <p:spPr>
            <a:xfrm flipV="1">
              <a:off x="746569" y="2924944"/>
              <a:ext cx="801095" cy="481755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/>
            <p:cNvCxnSpPr/>
            <p:nvPr/>
          </p:nvCxnSpPr>
          <p:spPr>
            <a:xfrm>
              <a:off x="746569" y="3406699"/>
              <a:ext cx="801095" cy="38234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/>
            <p:cNvCxnSpPr/>
            <p:nvPr/>
          </p:nvCxnSpPr>
          <p:spPr>
            <a:xfrm flipV="1">
              <a:off x="789872" y="3349352"/>
              <a:ext cx="757792" cy="57348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Šipka doleva 9"/>
          <p:cNvSpPr/>
          <p:nvPr/>
        </p:nvSpPr>
        <p:spPr>
          <a:xfrm>
            <a:off x="7693495" y="5184738"/>
            <a:ext cx="482351" cy="203738"/>
          </a:xfrm>
          <a:prstGeom prst="leftArrow">
            <a:avLst/>
          </a:prstGeom>
          <a:solidFill>
            <a:schemeClr val="bg1"/>
          </a:solidFill>
          <a:ln>
            <a:solidFill>
              <a:srgbClr val="045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nahoru 10"/>
          <p:cNvSpPr/>
          <p:nvPr/>
        </p:nvSpPr>
        <p:spPr>
          <a:xfrm>
            <a:off x="2915816" y="6415803"/>
            <a:ext cx="208800" cy="397573"/>
          </a:xfrm>
          <a:prstGeom prst="upArrow">
            <a:avLst/>
          </a:prstGeom>
          <a:solidFill>
            <a:schemeClr val="bg1"/>
          </a:solidFill>
          <a:ln>
            <a:solidFill>
              <a:srgbClr val="045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14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91008" y="548680"/>
            <a:ext cx="7344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Matematický </a:t>
            </a:r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1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1377613" y="1700808"/>
                <a:ext cx="6722779" cy="3754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cs-CZ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Vlastní omezení: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𝟒</m:t>
                      </m:r>
                      <m:r>
                        <a:rPr lang="cs-CZ" sz="32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  <m:r>
                        <a:rPr lang="cs-CZ" sz="32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cs-CZ" sz="32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𝟔</m:t>
                      </m:r>
                      <m:r>
                        <a:rPr lang="cs-CZ" sz="32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𝒚</m:t>
                      </m:r>
                      <m:r>
                        <a:rPr lang="cs-CZ" sz="32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cs-CZ" sz="3200" b="1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𝟐𝟒</m:t>
                      </m:r>
                    </m:oMath>
                  </m:oMathPara>
                </a14:m>
                <a:endParaRPr lang="cs-CZ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rgbClr val="045C04"/>
                          </a:solidFill>
                          <a:latin typeface="Cambria Math"/>
                        </a:rPr>
                        <m:t>𝟒</m:t>
                      </m:r>
                      <m:r>
                        <a:rPr lang="cs-CZ" sz="3200" b="1" i="1">
                          <a:solidFill>
                            <a:srgbClr val="045C04"/>
                          </a:solidFill>
                          <a:latin typeface="Cambria Math"/>
                        </a:rPr>
                        <m:t>𝒙</m:t>
                      </m:r>
                      <m:r>
                        <a:rPr lang="cs-CZ" sz="3200" b="1" i="1">
                          <a:solidFill>
                            <a:srgbClr val="045C04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3200" b="1" i="1" smtClean="0">
                          <a:solidFill>
                            <a:srgbClr val="045C04"/>
                          </a:solidFill>
                          <a:latin typeface="Cambria Math"/>
                        </a:rPr>
                        <m:t>𝟐</m:t>
                      </m:r>
                      <m:r>
                        <a:rPr lang="cs-CZ" sz="3200" b="1" i="1">
                          <a:solidFill>
                            <a:srgbClr val="045C04"/>
                          </a:solidFill>
                          <a:latin typeface="Cambria Math"/>
                        </a:rPr>
                        <m:t>𝒚</m:t>
                      </m:r>
                      <m:r>
                        <a:rPr lang="cs-CZ" sz="3200" b="1" i="1">
                          <a:solidFill>
                            <a:srgbClr val="045C04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cs-CZ" sz="3200" b="1" i="1" smtClean="0">
                          <a:solidFill>
                            <a:srgbClr val="045C04"/>
                          </a:solidFill>
                          <a:latin typeface="Cambria Math"/>
                          <a:ea typeface="Cambria Math"/>
                        </a:rPr>
                        <m:t>𝟏𝟐</m:t>
                      </m:r>
                    </m:oMath>
                  </m:oMathPara>
                </a14:m>
                <a:endParaRPr lang="cs-CZ" sz="3200" b="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algn="ctr"/>
                <a:endParaRPr lang="cs-CZ" sz="1200" b="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r>
                  <a:rPr lang="cs-CZ" sz="2800" b="0" u="sng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Podmínky nezápornosti </a:t>
                </a:r>
                <a:r>
                  <a:rPr lang="cs-CZ" sz="2800" b="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proměnných 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cs-CZ" sz="28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cs-CZ" sz="28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cs-CZ" sz="2800" b="0" i="1" smtClean="0">
                          <a:latin typeface="Cambria Math"/>
                          <a:ea typeface="Cambria Math"/>
                        </a:rPr>
                        <m:t>  ;  </m:t>
                      </m:r>
                      <m:r>
                        <a:rPr lang="cs-CZ" sz="28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𝒚</m:t>
                      </m:r>
                      <m:r>
                        <a:rPr lang="cs-CZ" sz="28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cs-CZ" sz="28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cs-CZ" sz="2800" b="1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algn="ctr"/>
                <a:endParaRPr lang="cs-CZ" sz="1200" b="1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r>
                  <a:rPr lang="cs-CZ" sz="2800" u="sng" dirty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Účelová funkce</a:t>
                </a:r>
                <a:r>
                  <a:rPr lang="cs-CZ" sz="2800" u="sng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𝒚</m:t>
                          </m:r>
                        </m:e>
                      </m:d>
                      <m:r>
                        <a:rPr lang="cs-CZ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cs-CZ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cs-CZ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𝒚</m:t>
                      </m:r>
                      <m:r>
                        <a:rPr lang="cs-CZ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→ </m:t>
                      </m:r>
                      <m:r>
                        <a:rPr lang="cs-CZ" sz="3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  <a:sym typeface="Symbol"/>
                        </a:rPr>
                        <m:t>𝐦𝐚𝐱</m:t>
                      </m:r>
                    </m:oMath>
                  </m:oMathPara>
                </a14:m>
                <a:endParaRPr lang="cs-CZ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613" y="1700808"/>
                <a:ext cx="6722779" cy="3754874"/>
              </a:xfrm>
              <a:prstGeom prst="rect">
                <a:avLst/>
              </a:prstGeom>
              <a:blipFill rotWithShape="1">
                <a:blip r:embed="rId2"/>
                <a:stretch>
                  <a:fillRect l="-19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01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77888" y="188640"/>
            <a:ext cx="7344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Druhý krok v s-tabulce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868201"/>
              </p:ext>
            </p:extLst>
          </p:nvPr>
        </p:nvGraphicFramePr>
        <p:xfrm>
          <a:off x="1453950" y="1019637"/>
          <a:ext cx="6192689" cy="5426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1277"/>
                <a:gridCol w="684282"/>
                <a:gridCol w="497660"/>
                <a:gridCol w="532611"/>
                <a:gridCol w="524916"/>
                <a:gridCol w="559866"/>
                <a:gridCol w="559866"/>
                <a:gridCol w="787210"/>
                <a:gridCol w="1425001"/>
              </a:tblGrid>
              <a:tr h="361581">
                <a:tc rowSpan="2"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7588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72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⁵⁄₃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-⅓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24/5 = 4,8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472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Palatino Linotype"/>
                          <a:ea typeface="+mn-ea"/>
                          <a:cs typeface="+mn-cs"/>
                        </a:rPr>
                        <a:t>⅓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⅓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4726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7E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⁴⁄₃</a:t>
                      </a:r>
                      <a:endParaRPr lang="cs-CZ" sz="3200" b="1" i="0" u="none" strike="noStrike" kern="1200" dirty="0">
                        <a:solidFill>
                          <a:srgbClr val="7E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-⅔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028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úč.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⁷⁄₃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⁷⁄₃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07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opt</a:t>
                      </a: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‒</a:t>
                      </a: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⁵⁄₃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⁷⁄₃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0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Palatino Linotype"/>
                          <a:ea typeface="+mn-ea"/>
                          <a:cs typeface="+mn-cs"/>
                        </a:rPr>
                        <a:t>½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-⁵⁄</a:t>
                      </a:r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Palatino Linotype"/>
                        </a:rPr>
                        <a:t>₄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40000"/>
                      </a:srgbClr>
                    </a:solidFill>
                  </a:tcPr>
                </a:tc>
              </a:tr>
              <a:tr h="4300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Palatino Linotype"/>
                        </a:rPr>
                        <a:t>¼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045C04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cs-CZ" sz="3200" b="1" i="0" u="none" strike="noStrike" dirty="0">
                        <a:solidFill>
                          <a:srgbClr val="045C0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40000"/>
                      </a:srgbClr>
                    </a:solidFill>
                  </a:tcPr>
                </a:tc>
              </a:tr>
              <a:tr h="43007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cs-CZ" sz="2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Palatino Linotype"/>
                        </a:rPr>
                        <a:t>¾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045C04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cs-CZ" sz="3200" b="1" i="0" u="none" strike="noStrike" dirty="0">
                        <a:solidFill>
                          <a:srgbClr val="045C0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40000"/>
                      </a:srgbClr>
                    </a:solidFill>
                  </a:tcPr>
                </a:tc>
              </a:tr>
              <a:tr h="43007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úč.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</a:rPr>
                        <a:t>³⁄₂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⁵⁄</a:t>
                      </a: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</a:rPr>
                        <a:t>₄</a:t>
                      </a:r>
                      <a:endParaRPr lang="cs-CZ" sz="2400" b="1" i="0" u="none" strike="noStrike" dirty="0" smtClean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61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07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opt</a:t>
                      </a: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</a:rPr>
                        <a:t>³⁄₂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⁵⁄</a:t>
                      </a: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</a:rPr>
                        <a:t>₄</a:t>
                      </a:r>
                      <a:endParaRPr lang="cs-CZ" sz="2400" b="1" i="0" u="none" strike="noStrike" dirty="0" smtClean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5" name="Skupina 14"/>
          <p:cNvGrpSpPr/>
          <p:nvPr/>
        </p:nvGrpSpPr>
        <p:grpSpPr>
          <a:xfrm>
            <a:off x="179512" y="2974223"/>
            <a:ext cx="1258704" cy="2294039"/>
            <a:chOff x="321821" y="1495000"/>
            <a:chExt cx="1225843" cy="2294039"/>
          </a:xfrm>
        </p:grpSpPr>
        <p:sp>
          <p:nvSpPr>
            <p:cNvPr id="28" name="Zaoblený obdélník 27"/>
            <p:cNvSpPr/>
            <p:nvPr/>
          </p:nvSpPr>
          <p:spPr>
            <a:xfrm>
              <a:off x="321821" y="1495000"/>
              <a:ext cx="849495" cy="764680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nová báze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Přímá spojnice se šipkou 29"/>
            <p:cNvCxnSpPr>
              <a:stCxn id="28" idx="2"/>
            </p:cNvCxnSpPr>
            <p:nvPr/>
          </p:nvCxnSpPr>
          <p:spPr>
            <a:xfrm>
              <a:off x="746569" y="2259680"/>
              <a:ext cx="0" cy="114702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/>
            <p:nvPr/>
          </p:nvCxnSpPr>
          <p:spPr>
            <a:xfrm flipV="1">
              <a:off x="746569" y="2924944"/>
              <a:ext cx="801095" cy="481755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/>
            <p:cNvCxnSpPr/>
            <p:nvPr/>
          </p:nvCxnSpPr>
          <p:spPr>
            <a:xfrm>
              <a:off x="746569" y="3406699"/>
              <a:ext cx="801095" cy="38234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/>
            <p:cNvCxnSpPr/>
            <p:nvPr/>
          </p:nvCxnSpPr>
          <p:spPr>
            <a:xfrm flipV="1">
              <a:off x="789872" y="3349352"/>
              <a:ext cx="757792" cy="57348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Zaoblený obdélník 1"/>
          <p:cNvSpPr/>
          <p:nvPr/>
        </p:nvSpPr>
        <p:spPr>
          <a:xfrm>
            <a:off x="2771800" y="4149080"/>
            <a:ext cx="1476000" cy="1368152"/>
          </a:xfrm>
          <a:prstGeom prst="roundRect">
            <a:avLst/>
          </a:prstGeom>
          <a:noFill/>
          <a:ln>
            <a:solidFill>
              <a:srgbClr val="045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5436096" y="6094723"/>
            <a:ext cx="2088232" cy="432048"/>
          </a:xfrm>
          <a:prstGeom prst="roundRect">
            <a:avLst/>
          </a:prstGeom>
          <a:noFill/>
          <a:ln>
            <a:solidFill>
              <a:srgbClr val="045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cs-CZ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ednotková matice</a:t>
            </a:r>
            <a:endParaRPr lang="cs-CZ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 flipH="1" flipV="1">
            <a:off x="4140000" y="5508000"/>
            <a:ext cx="1332000" cy="612000"/>
          </a:xfrm>
          <a:prstGeom prst="straightConnector1">
            <a:avLst/>
          </a:prstGeom>
          <a:ln w="31750">
            <a:solidFill>
              <a:srgbClr val="045C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>
            <a:off x="1907704" y="1404000"/>
            <a:ext cx="1080120" cy="1633455"/>
          </a:xfrm>
          <a:prstGeom prst="straightConnector1">
            <a:avLst/>
          </a:prstGeom>
          <a:ln w="28575">
            <a:solidFill>
              <a:srgbClr val="045C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32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77888" y="188640"/>
            <a:ext cx="7344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Druhý krok v s-tabulce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621579"/>
              </p:ext>
            </p:extLst>
          </p:nvPr>
        </p:nvGraphicFramePr>
        <p:xfrm>
          <a:off x="1453950" y="1019637"/>
          <a:ext cx="6192689" cy="5426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1277"/>
                <a:gridCol w="684282"/>
                <a:gridCol w="497660"/>
                <a:gridCol w="532611"/>
                <a:gridCol w="524916"/>
                <a:gridCol w="559866"/>
                <a:gridCol w="559866"/>
                <a:gridCol w="787210"/>
                <a:gridCol w="1425001"/>
              </a:tblGrid>
              <a:tr h="361581">
                <a:tc rowSpan="2"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7588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72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⁵⁄₃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-⅓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24/5 = 4,8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472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Palatino Linotype"/>
                          <a:ea typeface="+mn-ea"/>
                          <a:cs typeface="+mn-cs"/>
                        </a:rPr>
                        <a:t>⅓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⅓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4726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7E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⁴⁄₃</a:t>
                      </a:r>
                      <a:endParaRPr lang="cs-CZ" sz="3200" b="1" i="0" u="none" strike="noStrike" kern="1200" dirty="0">
                        <a:solidFill>
                          <a:srgbClr val="7E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-⅔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028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úč.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⁷⁄₃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⁷⁄₃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07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opt</a:t>
                      </a: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‒</a:t>
                      </a: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⁵⁄₃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⁷⁄₃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0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Palatino Linotype"/>
                          <a:ea typeface="+mn-ea"/>
                          <a:cs typeface="+mn-cs"/>
                        </a:rPr>
                        <a:t>½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-⁵⁄</a:t>
                      </a:r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Palatino Linotype"/>
                        </a:rPr>
                        <a:t>₄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40000"/>
                      </a:srgbClr>
                    </a:solidFill>
                  </a:tcPr>
                </a:tc>
              </a:tr>
              <a:tr h="4300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Palatino Linotype"/>
                        </a:rPr>
                        <a:t>¼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045C04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cs-CZ" sz="3200" b="1" i="0" u="none" strike="noStrike" dirty="0">
                        <a:solidFill>
                          <a:srgbClr val="045C0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40000"/>
                      </a:srgbClr>
                    </a:solidFill>
                  </a:tcPr>
                </a:tc>
              </a:tr>
              <a:tr h="43007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cs-CZ" sz="2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Palatino Linotype"/>
                        </a:rPr>
                        <a:t>¾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045C04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cs-CZ" sz="3200" b="1" i="0" u="none" strike="noStrike" dirty="0">
                        <a:solidFill>
                          <a:srgbClr val="045C0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40000"/>
                      </a:srgbClr>
                    </a:solidFill>
                  </a:tcPr>
                </a:tc>
              </a:tr>
              <a:tr h="43007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úč.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</a:rPr>
                        <a:t>³⁄₂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⁵⁄</a:t>
                      </a: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</a:rPr>
                        <a:t>₄</a:t>
                      </a:r>
                      <a:endParaRPr lang="cs-CZ" sz="2400" b="1" i="0" u="none" strike="noStrike" dirty="0" smtClean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61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07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opt</a:t>
                      </a: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</a:rPr>
                        <a:t>³⁄₂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⁵⁄</a:t>
                      </a: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</a:rPr>
                        <a:t>₄</a:t>
                      </a:r>
                      <a:endParaRPr lang="cs-CZ" sz="2400" b="1" i="0" u="none" strike="noStrike" dirty="0" smtClean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5" name="Skupina 14"/>
          <p:cNvGrpSpPr/>
          <p:nvPr/>
        </p:nvGrpSpPr>
        <p:grpSpPr>
          <a:xfrm>
            <a:off x="179512" y="2974223"/>
            <a:ext cx="1258704" cy="2294039"/>
            <a:chOff x="321821" y="1495000"/>
            <a:chExt cx="1225843" cy="2294039"/>
          </a:xfrm>
        </p:grpSpPr>
        <p:sp>
          <p:nvSpPr>
            <p:cNvPr id="28" name="Zaoblený obdélník 27"/>
            <p:cNvSpPr/>
            <p:nvPr/>
          </p:nvSpPr>
          <p:spPr>
            <a:xfrm>
              <a:off x="321821" y="1495000"/>
              <a:ext cx="849495" cy="764680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nová báze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Přímá spojnice se šipkou 29"/>
            <p:cNvCxnSpPr>
              <a:stCxn id="28" idx="2"/>
            </p:cNvCxnSpPr>
            <p:nvPr/>
          </p:nvCxnSpPr>
          <p:spPr>
            <a:xfrm>
              <a:off x="746569" y="2259680"/>
              <a:ext cx="0" cy="114702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/>
            <p:nvPr/>
          </p:nvCxnSpPr>
          <p:spPr>
            <a:xfrm flipV="1">
              <a:off x="746569" y="2924944"/>
              <a:ext cx="801095" cy="481755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/>
            <p:cNvCxnSpPr/>
            <p:nvPr/>
          </p:nvCxnSpPr>
          <p:spPr>
            <a:xfrm>
              <a:off x="746569" y="3406699"/>
              <a:ext cx="801095" cy="38234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/>
            <p:cNvCxnSpPr/>
            <p:nvPr/>
          </p:nvCxnSpPr>
          <p:spPr>
            <a:xfrm flipV="1">
              <a:off x="789872" y="3349352"/>
              <a:ext cx="757792" cy="57348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Zaoblený obdélník 10"/>
          <p:cNvSpPr/>
          <p:nvPr/>
        </p:nvSpPr>
        <p:spPr>
          <a:xfrm>
            <a:off x="5436096" y="6288449"/>
            <a:ext cx="3600400" cy="432048"/>
          </a:xfrm>
          <a:prstGeom prst="roundRect">
            <a:avLst/>
          </a:prstGeom>
          <a:noFill/>
          <a:ln>
            <a:solidFill>
              <a:srgbClr val="045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</a:t>
            </a:r>
            <a:r>
              <a:rPr lang="cs-CZ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ádné záporné  </a:t>
            </a:r>
            <a:r>
              <a:rPr lang="cs-CZ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</a:t>
            </a:r>
            <a:r>
              <a:rPr lang="cs-CZ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konec výpočtů</a:t>
            </a:r>
            <a:endParaRPr lang="cs-CZ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2987824" y="6698046"/>
            <a:ext cx="2448272" cy="0"/>
          </a:xfrm>
          <a:prstGeom prst="line">
            <a:avLst/>
          </a:prstGeom>
          <a:ln w="28575">
            <a:solidFill>
              <a:srgbClr val="045C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2987824" y="6408000"/>
            <a:ext cx="0" cy="288000"/>
          </a:xfrm>
          <a:prstGeom prst="straightConnector1">
            <a:avLst/>
          </a:prstGeom>
          <a:ln w="28575">
            <a:solidFill>
              <a:srgbClr val="045C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3563888" y="6408000"/>
            <a:ext cx="0" cy="288000"/>
          </a:xfrm>
          <a:prstGeom prst="straightConnector1">
            <a:avLst/>
          </a:prstGeom>
          <a:ln w="28575">
            <a:solidFill>
              <a:srgbClr val="045C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4067944" y="6408000"/>
            <a:ext cx="0" cy="288000"/>
          </a:xfrm>
          <a:prstGeom prst="straightConnector1">
            <a:avLst/>
          </a:prstGeom>
          <a:ln w="28575">
            <a:solidFill>
              <a:srgbClr val="045C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V="1">
            <a:off x="4572000" y="6410046"/>
            <a:ext cx="0" cy="288000"/>
          </a:xfrm>
          <a:prstGeom prst="straightConnector1">
            <a:avLst/>
          </a:prstGeom>
          <a:ln w="28575">
            <a:solidFill>
              <a:srgbClr val="045C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5148064" y="6408000"/>
            <a:ext cx="0" cy="288000"/>
          </a:xfrm>
          <a:prstGeom prst="straightConnector1">
            <a:avLst/>
          </a:prstGeom>
          <a:ln w="28575">
            <a:solidFill>
              <a:srgbClr val="045C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40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77888" y="188640"/>
            <a:ext cx="7344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Druhý krok v s-tabulce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085059"/>
              </p:ext>
            </p:extLst>
          </p:nvPr>
        </p:nvGraphicFramePr>
        <p:xfrm>
          <a:off x="1453950" y="1019637"/>
          <a:ext cx="6192689" cy="5426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1277"/>
                <a:gridCol w="684282"/>
                <a:gridCol w="497660"/>
                <a:gridCol w="532611"/>
                <a:gridCol w="524916"/>
                <a:gridCol w="559866"/>
                <a:gridCol w="559866"/>
                <a:gridCol w="787210"/>
                <a:gridCol w="1425001"/>
              </a:tblGrid>
              <a:tr h="361581">
                <a:tc rowSpan="2"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7588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72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⁵⁄₃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-⅓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24/5 = 4,8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472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Palatino Linotype"/>
                          <a:ea typeface="+mn-ea"/>
                          <a:cs typeface="+mn-cs"/>
                        </a:rPr>
                        <a:t>⅓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⅓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4726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7E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⁴⁄₃</a:t>
                      </a:r>
                      <a:endParaRPr lang="cs-CZ" sz="3200" b="1" i="0" u="none" strike="noStrike" kern="1200" dirty="0">
                        <a:solidFill>
                          <a:srgbClr val="7E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-⅔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4028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úč.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⁷⁄₃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⁷⁄₃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07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opt</a:t>
                      </a: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‒</a:t>
                      </a: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⁵⁄₃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⁷⁄₃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0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Palatino Linotype"/>
                          <a:ea typeface="+mn-ea"/>
                          <a:cs typeface="+mn-cs"/>
                        </a:rPr>
                        <a:t>½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-⁵⁄</a:t>
                      </a:r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Palatino Linotype"/>
                        </a:rPr>
                        <a:t>₄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40000"/>
                      </a:srgbClr>
                    </a:solidFill>
                  </a:tcPr>
                </a:tc>
              </a:tr>
              <a:tr h="4300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Palatino Linotype"/>
                        </a:rPr>
                        <a:t>¼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045C04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cs-CZ" sz="3200" b="1" i="0" u="none" strike="noStrike" dirty="0">
                        <a:solidFill>
                          <a:srgbClr val="045C0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40000"/>
                      </a:srgbClr>
                    </a:solidFill>
                  </a:tcPr>
                </a:tc>
              </a:tr>
              <a:tr h="43007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cs-CZ" sz="2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3200" b="1" i="0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cs-CZ" sz="32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Palatino Linotype"/>
                        </a:rPr>
                        <a:t>¾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 smtClean="0">
                          <a:solidFill>
                            <a:srgbClr val="045C04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cs-CZ" sz="3200" b="1" i="0" u="none" strike="noStrike" dirty="0">
                        <a:solidFill>
                          <a:srgbClr val="045C0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40000"/>
                      </a:srgbClr>
                    </a:solidFill>
                  </a:tcPr>
                </a:tc>
              </a:tr>
              <a:tr h="43007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úč.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</a:rPr>
                        <a:t>³⁄₂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⁵⁄</a:t>
                      </a: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</a:rPr>
                        <a:t>₄</a:t>
                      </a:r>
                      <a:endParaRPr lang="cs-CZ" sz="2400" b="1" i="0" u="none" strike="noStrike" dirty="0" smtClean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61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07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opt</a:t>
                      </a:r>
                      <a:r>
                        <a:rPr lang="cs-CZ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</a:rPr>
                        <a:t>³⁄₂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⁵⁄</a:t>
                      </a:r>
                      <a:r>
                        <a:rPr lang="cs-CZ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alatino Linotype"/>
                        </a:rPr>
                        <a:t>₄</a:t>
                      </a:r>
                      <a:endParaRPr lang="cs-CZ" sz="2400" b="1" i="0" u="none" strike="noStrike" dirty="0" smtClean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5" name="Skupina 14"/>
          <p:cNvGrpSpPr/>
          <p:nvPr/>
        </p:nvGrpSpPr>
        <p:grpSpPr>
          <a:xfrm>
            <a:off x="179512" y="2974223"/>
            <a:ext cx="1258704" cy="2294039"/>
            <a:chOff x="321821" y="1495000"/>
            <a:chExt cx="1225843" cy="2294039"/>
          </a:xfrm>
        </p:grpSpPr>
        <p:sp>
          <p:nvSpPr>
            <p:cNvPr id="28" name="Zaoblený obdélník 27"/>
            <p:cNvSpPr/>
            <p:nvPr/>
          </p:nvSpPr>
          <p:spPr>
            <a:xfrm>
              <a:off x="321821" y="1495000"/>
              <a:ext cx="849495" cy="764680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nová báze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Přímá spojnice se šipkou 29"/>
            <p:cNvCxnSpPr>
              <a:stCxn id="28" idx="2"/>
            </p:cNvCxnSpPr>
            <p:nvPr/>
          </p:nvCxnSpPr>
          <p:spPr>
            <a:xfrm>
              <a:off x="746569" y="2259680"/>
              <a:ext cx="0" cy="114702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/>
            <p:nvPr/>
          </p:nvCxnSpPr>
          <p:spPr>
            <a:xfrm flipV="1">
              <a:off x="746569" y="2924944"/>
              <a:ext cx="801095" cy="481755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/>
            <p:cNvCxnSpPr/>
            <p:nvPr/>
          </p:nvCxnSpPr>
          <p:spPr>
            <a:xfrm>
              <a:off x="746569" y="3406699"/>
              <a:ext cx="801095" cy="382340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/>
            <p:cNvCxnSpPr/>
            <p:nvPr/>
          </p:nvCxnSpPr>
          <p:spPr>
            <a:xfrm flipV="1">
              <a:off x="789872" y="3349352"/>
              <a:ext cx="757792" cy="57348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Zaoblený obdélník 1"/>
          <p:cNvSpPr/>
          <p:nvPr/>
        </p:nvSpPr>
        <p:spPr>
          <a:xfrm>
            <a:off x="6804248" y="4417197"/>
            <a:ext cx="1944216" cy="1728192"/>
          </a:xfrm>
          <a:prstGeom prst="roundRect">
            <a:avLst/>
          </a:prstGeom>
          <a:solidFill>
            <a:schemeClr val="bg1"/>
          </a:solidFill>
          <a:ln>
            <a:solidFill>
              <a:srgbClr val="045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 </a:t>
            </a:r>
          </a:p>
          <a:p>
            <a:pPr algn="ctr"/>
            <a:r>
              <a:rPr lang="cs-CZ" sz="2400" b="1" i="1" dirty="0" smtClean="0">
                <a:solidFill>
                  <a:srgbClr val="045C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1600" b="1" baseline="-25000" dirty="0" smtClean="0">
                <a:solidFill>
                  <a:srgbClr val="045C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600" b="1" dirty="0" smtClean="0">
                <a:solidFill>
                  <a:srgbClr val="045C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smtClean="0">
                <a:solidFill>
                  <a:srgbClr val="045C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</a:t>
            </a:r>
            <a:r>
              <a:rPr lang="cs-CZ" sz="1600" b="1" dirty="0" smtClean="0">
                <a:solidFill>
                  <a:srgbClr val="045C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1600" b="1" dirty="0" smtClean="0">
                <a:solidFill>
                  <a:srgbClr val="045C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 b="1" i="1" dirty="0" smtClean="0">
                <a:solidFill>
                  <a:srgbClr val="045C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1600" b="1" baseline="-25000" dirty="0" smtClean="0">
                <a:solidFill>
                  <a:srgbClr val="045C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600" b="1" dirty="0" smtClean="0">
                <a:solidFill>
                  <a:srgbClr val="045C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smtClean="0">
                <a:solidFill>
                  <a:srgbClr val="045C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</a:t>
            </a:r>
            <a:r>
              <a:rPr lang="cs-CZ" sz="1600" b="1" dirty="0" smtClean="0">
                <a:solidFill>
                  <a:srgbClr val="045C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 účelová funkce optimální hodnotu  </a:t>
            </a:r>
            <a:r>
              <a:rPr lang="cs-CZ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 flipH="1">
            <a:off x="6084168" y="4828575"/>
            <a:ext cx="720080" cy="0"/>
          </a:xfrm>
          <a:prstGeom prst="straightConnector1">
            <a:avLst/>
          </a:prstGeom>
          <a:ln w="28575">
            <a:solidFill>
              <a:srgbClr val="045C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6084168" y="5301208"/>
            <a:ext cx="720080" cy="0"/>
          </a:xfrm>
          <a:prstGeom prst="straightConnector1">
            <a:avLst/>
          </a:prstGeom>
          <a:ln w="28575">
            <a:solidFill>
              <a:srgbClr val="045C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6084168" y="5805264"/>
            <a:ext cx="72008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6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/>
              <p:cNvSpPr txBox="1"/>
              <p:nvPr/>
            </p:nvSpPr>
            <p:spPr>
              <a:xfrm>
                <a:off x="813480" y="764704"/>
                <a:ext cx="7632848" cy="4739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48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Závěr 3:</a:t>
                </a:r>
                <a:endParaRPr lang="cs-CZ" sz="48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cs-CZ" sz="32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cs-CZ" sz="1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Řešením matematického modelu</a:t>
                </a:r>
                <a:r>
                  <a:rPr lang="cs-CZ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je dvojice čísel</a:t>
                </a:r>
              </a:p>
              <a:p>
                <a:r>
                  <a:rPr lang="cs-CZ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ctr"/>
                <a:r>
                  <a:rPr lang="cs-CZ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36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36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cs-CZ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cs-CZ" sz="36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  </a:t>
                </a:r>
                <a:r>
                  <a:rPr lang="cs-CZ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 </a:t>
                </a:r>
                <a:r>
                  <a:rPr lang="cs-CZ" sz="36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cs-CZ" sz="36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cs-CZ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cs-CZ" sz="36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 </a:t>
                </a:r>
                <a:r>
                  <a:rPr lang="cs-CZ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ctr"/>
                <a:endParaRPr lang="cs-CZ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Hodnota účelové funkce</a:t>
                </a:r>
                <a:r>
                  <a:rPr lang="cs-CZ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(ta maximální) potom je</a:t>
                </a:r>
              </a:p>
              <a:p>
                <a:endParaRPr lang="cs-CZ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600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cs-CZ" sz="36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cs-CZ" sz="3600" b="1" i="0" dirty="0" smtClean="0">
                              <a:solidFill>
                                <a:srgbClr val="00206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cs-CZ" sz="3600" b="1" i="1" dirty="0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cs-CZ" sz="3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;</m:t>
                          </m:r>
                          <m:r>
                            <a:rPr lang="cs-CZ" sz="36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𝟕</m:t>
                          </m:r>
                        </m:e>
                      </m:d>
                      <m:r>
                        <a:rPr lang="cs-CZ" sz="3600" b="1" i="1" smtClean="0">
                          <a:solidFill>
                            <a:schemeClr val="tx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3600" b="1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m:rPr>
                          <m:nor/>
                        </m:rPr>
                        <a:rPr lang="cs-CZ" sz="3600" b="1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.3 + </m:t>
                      </m:r>
                      <m:r>
                        <m:rPr>
                          <m:nor/>
                        </m:rPr>
                        <a:rPr lang="cs-CZ" sz="3600" b="1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m:rPr>
                          <m:nor/>
                        </m:rPr>
                        <a:rPr lang="cs-CZ" sz="3600" b="1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.7 = </m:t>
                      </m:r>
                      <m:r>
                        <a:rPr lang="cs-CZ" sz="3600" b="1" i="1" dirty="0" smtClean="0">
                          <a:solidFill>
                            <a:srgbClr val="FF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𝟔𝟏</m:t>
                      </m:r>
                    </m:oMath>
                  </m:oMathPara>
                </a14:m>
                <a:endParaRPr lang="cs-CZ" sz="3600" b="1" dirty="0" smtClean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480" y="764704"/>
                <a:ext cx="7632848" cy="4739759"/>
              </a:xfrm>
              <a:prstGeom prst="rect">
                <a:avLst/>
              </a:prstGeom>
              <a:blipFill rotWithShape="1">
                <a:blip r:embed="rId2"/>
                <a:stretch>
                  <a:fillRect l="-1596" t="-28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09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13480" y="764704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 celkový:</a:t>
            </a:r>
            <a:endParaRPr lang="cs-CZ" sz="4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916832"/>
            <a:ext cx="813690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Viděli jsme celkem tři modely, každý nám ukázal něco trochu jiného.</a:t>
            </a:r>
          </a:p>
          <a:p>
            <a:endParaRPr lang="cs-CZ" sz="1000" dirty="0" smtClean="0"/>
          </a:p>
          <a:p>
            <a:r>
              <a:rPr lang="cs-CZ" sz="2400" u="sng" dirty="0" smtClean="0"/>
              <a:t>Model č.1</a:t>
            </a:r>
            <a:r>
              <a:rPr lang="cs-CZ" sz="2400" dirty="0" smtClean="0"/>
              <a:t> byl úlohou na maximum se dvěma nerovnicemi.</a:t>
            </a:r>
          </a:p>
          <a:p>
            <a:endParaRPr lang="cs-CZ" sz="1000" dirty="0" smtClean="0"/>
          </a:p>
          <a:p>
            <a:r>
              <a:rPr lang="cs-CZ" sz="2400" u="sng" dirty="0" smtClean="0"/>
              <a:t>Model č.2</a:t>
            </a:r>
            <a:r>
              <a:rPr lang="cs-CZ" sz="2400" dirty="0" smtClean="0"/>
              <a:t> byl úlohou na minimum se dvěma nerovnicemi.</a:t>
            </a:r>
          </a:p>
          <a:p>
            <a:endParaRPr lang="cs-CZ" sz="1000" dirty="0" smtClean="0"/>
          </a:p>
          <a:p>
            <a:r>
              <a:rPr lang="cs-CZ" sz="2400" u="sng" dirty="0" smtClean="0"/>
              <a:t>Model č.3</a:t>
            </a:r>
            <a:r>
              <a:rPr lang="cs-CZ" sz="2400" dirty="0" smtClean="0"/>
              <a:t> byl úlohou na maximum se třemi nerovnicemi.</a:t>
            </a:r>
          </a:p>
          <a:p>
            <a:endParaRPr lang="cs-CZ" sz="1000" dirty="0"/>
          </a:p>
          <a:p>
            <a:r>
              <a:rPr lang="cs-CZ" sz="2400" dirty="0" smtClean="0"/>
              <a:t>Měli jsme možnost sledovat </a:t>
            </a:r>
            <a:r>
              <a:rPr lang="cs-CZ" sz="2400" u="sng" dirty="0" smtClean="0"/>
              <a:t>iterační proces</a:t>
            </a:r>
            <a:r>
              <a:rPr lang="cs-CZ" sz="2400" dirty="0" smtClean="0"/>
              <a:t>, kdy v každém kroku se </a:t>
            </a:r>
            <a:r>
              <a:rPr lang="cs-CZ" sz="2400" u="sng" dirty="0" smtClean="0"/>
              <a:t>změnou báze</a:t>
            </a:r>
            <a:r>
              <a:rPr lang="cs-CZ" sz="2400" dirty="0" smtClean="0"/>
              <a:t> (jednotková matice) došlo ke zlepšení hodnoty </a:t>
            </a:r>
            <a:r>
              <a:rPr lang="cs-CZ" sz="2400" u="sng" dirty="0" smtClean="0"/>
              <a:t>účelové funkce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591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27584" y="778781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Kanonický tvar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195736" y="2368302"/>
                <a:ext cx="519757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𝟒</m:t>
                      </m:r>
                      <m:sSub>
                        <m:sSubPr>
                          <m:ctrlP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𝟔</m:t>
                      </m:r>
                      <m:sSub>
                        <m:sSubPr>
                          <m:ctrlP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cs-CZ" sz="32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</m:sub>
                      </m:sSub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𝟐𝟒</m:t>
                      </m:r>
                    </m:oMath>
                  </m:oMathPara>
                </a14:m>
                <a:endParaRPr lang="cs-CZ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368302"/>
                <a:ext cx="5197577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2195736" y="2869159"/>
                <a:ext cx="519757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rgbClr val="045C04"/>
                          </a:solidFill>
                          <a:latin typeface="Cambria Math"/>
                        </a:rPr>
                        <m:t>𝟒</m:t>
                      </m:r>
                      <m:sSub>
                        <m:sSubPr>
                          <m:ctrlP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sz="3200" b="1" i="1">
                          <a:solidFill>
                            <a:srgbClr val="045C04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3200" b="1" i="1" smtClean="0">
                          <a:solidFill>
                            <a:srgbClr val="045C04"/>
                          </a:solidFill>
                          <a:latin typeface="Cambria Math"/>
                        </a:rPr>
                        <m:t>𝟐</m:t>
                      </m:r>
                      <m:sSub>
                        <m:sSubPr>
                          <m:ctrlP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cs-CZ" sz="3200" b="1" i="1" smtClean="0">
                          <a:solidFill>
                            <a:srgbClr val="045C04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 smtClean="0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>
                              <a:solidFill>
                                <a:srgbClr val="045C04"/>
                              </a:solidFill>
                              <a:latin typeface="Cambria Math"/>
                            </a:rPr>
                            <m:t>𝟒</m:t>
                          </m:r>
                        </m:sub>
                      </m:sSub>
                      <m:r>
                        <a:rPr lang="cs-CZ" sz="3200" b="1" i="1">
                          <a:solidFill>
                            <a:srgbClr val="045C04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3200" b="1" i="1" dirty="0" smtClean="0">
                          <a:solidFill>
                            <a:srgbClr val="045C04"/>
                          </a:solidFill>
                          <a:latin typeface="Cambria Math"/>
                          <a:ea typeface="Cambria Math"/>
                        </a:rPr>
                        <m:t>𝟏𝟐</m:t>
                      </m:r>
                    </m:oMath>
                  </m:oMathPara>
                </a14:m>
                <a:endParaRPr lang="cs-CZ" sz="3200" b="1" dirty="0">
                  <a:solidFill>
                    <a:srgbClr val="045C04"/>
                  </a:solidFill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869159"/>
                <a:ext cx="5197577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251520" y="4756457"/>
                <a:ext cx="849694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cs-CZ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Účelová funkce:  </a:t>
                </a:r>
                <a:endParaRPr lang="cs-CZ" sz="2800" b="0" i="1" u="sng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32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32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32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cs-CZ" sz="32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32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sz="32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cs-CZ" sz="3200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3200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3200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  <m:r>
                            <a:rPr lang="cs-CZ" sz="32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cs-CZ" sz="3200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3200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3200" b="1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b>
                          </m:sSub>
                        </m:e>
                      </m:d>
                      <m:r>
                        <a:rPr lang="cs-CZ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cs-CZ" sz="32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cs-CZ" sz="32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𝟎</m:t>
                      </m:r>
                      <m:sSub>
                        <m:sSubPr>
                          <m:ctrlPr>
                            <a:rPr lang="cs-CZ" sz="32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cs-CZ" sz="32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cs-CZ" sz="32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𝟎</m:t>
                      </m:r>
                      <m:sSub>
                        <m:sSubPr>
                          <m:ctrlPr>
                            <a:rPr lang="cs-CZ" sz="32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𝟒</m:t>
                          </m:r>
                        </m:sub>
                      </m:sSub>
                      <m:r>
                        <a:rPr lang="cs-CZ" sz="32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→</m:t>
                      </m:r>
                      <m:r>
                        <a:rPr lang="cs-CZ" sz="3200" b="1" i="0" smtClean="0">
                          <a:solidFill>
                            <a:srgbClr val="FF0000"/>
                          </a:solidFill>
                          <a:latin typeface="Cambria Math"/>
                          <a:sym typeface="Symbol"/>
                        </a:rPr>
                        <m:t>𝐦𝐚𝐱</m:t>
                      </m:r>
                    </m:oMath>
                  </m:oMathPara>
                </a14:m>
                <a:endParaRPr lang="cs-CZ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756457"/>
                <a:ext cx="8496944" cy="1015663"/>
              </a:xfrm>
              <a:prstGeom prst="rect">
                <a:avLst/>
              </a:prstGeom>
              <a:blipFill rotWithShape="1">
                <a:blip r:embed="rId4"/>
                <a:stretch>
                  <a:fillRect t="-59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1259632" y="3573016"/>
                <a:ext cx="640871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Podmínky nezápornosti: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200" b="1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r>
                        <a:rPr lang="cs-CZ" sz="32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cs-CZ" sz="32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cs-CZ" sz="32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   ;</m:t>
                      </m:r>
                      <m:sSub>
                        <m:sSubPr>
                          <m:ctrlPr>
                            <a:rPr lang="cs-CZ" sz="3200" b="1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b>
                          <m:r>
                            <a:rPr lang="cs-CZ" sz="3200" b="1" i="1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cs-CZ" sz="32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cs-CZ" sz="32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cs-CZ" sz="3200" b="1" i="1" dirty="0">
                  <a:solidFill>
                    <a:srgbClr val="7030A0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6408712" cy="1015663"/>
              </a:xfrm>
              <a:prstGeom prst="rect">
                <a:avLst/>
              </a:prstGeom>
              <a:blipFill rotWithShape="1">
                <a:blip r:embed="rId5"/>
                <a:stretch>
                  <a:fillRect l="-1998" t="-59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1259632" y="1748277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</a:t>
            </a:r>
            <a:r>
              <a:rPr lang="cs-CZ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omezení:</a:t>
            </a:r>
            <a:endParaRPr lang="cs-CZ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56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77888" y="291397"/>
            <a:ext cx="7344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Simplexová tabulka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331707"/>
              </p:ext>
            </p:extLst>
          </p:nvPr>
        </p:nvGraphicFramePr>
        <p:xfrm>
          <a:off x="1499495" y="1822653"/>
          <a:ext cx="6137297" cy="3384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6918"/>
                <a:gridCol w="745566"/>
                <a:gridCol w="542230"/>
                <a:gridCol w="580311"/>
                <a:gridCol w="571928"/>
                <a:gridCol w="610008"/>
                <a:gridCol w="857712"/>
                <a:gridCol w="1552624"/>
              </a:tblGrid>
              <a:tr h="606157">
                <a:tc rowSpan="2"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cs-CZ" sz="2400" b="1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615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6314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5303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účelová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fce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optim. </a:t>
                      </a:r>
                      <a:r>
                        <a:rPr lang="cs-CZ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krit</a:t>
                      </a:r>
                      <a:r>
                        <a:rPr lang="cs-CZ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5" name="Skupina 34"/>
          <p:cNvGrpSpPr/>
          <p:nvPr/>
        </p:nvGrpSpPr>
        <p:grpSpPr>
          <a:xfrm>
            <a:off x="549624" y="2143552"/>
            <a:ext cx="936104" cy="1728192"/>
            <a:chOff x="467544" y="2204864"/>
            <a:chExt cx="936104" cy="1728192"/>
          </a:xfrm>
        </p:grpSpPr>
        <p:sp>
          <p:nvSpPr>
            <p:cNvPr id="28" name="Zaoblený obdélník 27"/>
            <p:cNvSpPr/>
            <p:nvPr/>
          </p:nvSpPr>
          <p:spPr>
            <a:xfrm>
              <a:off x="467544" y="2204864"/>
              <a:ext cx="720080" cy="576064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báze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0" name="Přímá spojnice se šipkou 29"/>
            <p:cNvCxnSpPr>
              <a:stCxn id="28" idx="2"/>
            </p:cNvCxnSpPr>
            <p:nvPr/>
          </p:nvCxnSpPr>
          <p:spPr>
            <a:xfrm>
              <a:off x="827584" y="2780928"/>
              <a:ext cx="0" cy="864096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/>
            <p:cNvCxnSpPr/>
            <p:nvPr/>
          </p:nvCxnSpPr>
          <p:spPr>
            <a:xfrm flipV="1">
              <a:off x="827584" y="3356992"/>
              <a:ext cx="576064" cy="288032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/>
            <p:cNvCxnSpPr/>
            <p:nvPr/>
          </p:nvCxnSpPr>
          <p:spPr>
            <a:xfrm>
              <a:off x="827584" y="3645024"/>
              <a:ext cx="576064" cy="288032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Skupina 43"/>
          <p:cNvGrpSpPr/>
          <p:nvPr/>
        </p:nvGrpSpPr>
        <p:grpSpPr>
          <a:xfrm>
            <a:off x="4315051" y="1127633"/>
            <a:ext cx="2674137" cy="721411"/>
            <a:chOff x="4706175" y="1235661"/>
            <a:chExt cx="2674137" cy="721411"/>
          </a:xfrm>
        </p:grpSpPr>
        <p:cxnSp>
          <p:nvCxnSpPr>
            <p:cNvPr id="12" name="Přímá spojnice se šipkou 11"/>
            <p:cNvCxnSpPr/>
            <p:nvPr/>
          </p:nvCxnSpPr>
          <p:spPr>
            <a:xfrm>
              <a:off x="5076056" y="1540242"/>
              <a:ext cx="273928" cy="41683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aoblený obdélník 35"/>
            <p:cNvSpPr/>
            <p:nvPr/>
          </p:nvSpPr>
          <p:spPr>
            <a:xfrm>
              <a:off x="5652120" y="1235661"/>
              <a:ext cx="1728192" cy="609163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přídatné proměnné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Přímá spojnice se šipkou 36"/>
            <p:cNvCxnSpPr/>
            <p:nvPr/>
          </p:nvCxnSpPr>
          <p:spPr>
            <a:xfrm flipH="1">
              <a:off x="4706175" y="1540242"/>
              <a:ext cx="369881" cy="416829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se šipkou 37"/>
            <p:cNvCxnSpPr>
              <a:endCxn id="36" idx="1"/>
            </p:cNvCxnSpPr>
            <p:nvPr/>
          </p:nvCxnSpPr>
          <p:spPr>
            <a:xfrm>
              <a:off x="5076056" y="1540242"/>
              <a:ext cx="576064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Skupina 23"/>
          <p:cNvGrpSpPr/>
          <p:nvPr/>
        </p:nvGrpSpPr>
        <p:grpSpPr>
          <a:xfrm>
            <a:off x="1043608" y="1127633"/>
            <a:ext cx="2794208" cy="721411"/>
            <a:chOff x="5436096" y="1235661"/>
            <a:chExt cx="2794208" cy="721411"/>
          </a:xfrm>
        </p:grpSpPr>
        <p:cxnSp>
          <p:nvCxnSpPr>
            <p:cNvPr id="25" name="Přímá spojnice se šipkou 24"/>
            <p:cNvCxnSpPr/>
            <p:nvPr/>
          </p:nvCxnSpPr>
          <p:spPr>
            <a:xfrm>
              <a:off x="7956376" y="1540242"/>
              <a:ext cx="273928" cy="41683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aoblený obdélník 25"/>
            <p:cNvSpPr/>
            <p:nvPr/>
          </p:nvSpPr>
          <p:spPr>
            <a:xfrm>
              <a:off x="5436096" y="1235661"/>
              <a:ext cx="1944216" cy="609163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základní (vlastní) proměnné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Přímá spojnice se šipkou 26"/>
            <p:cNvCxnSpPr/>
            <p:nvPr/>
          </p:nvCxnSpPr>
          <p:spPr>
            <a:xfrm flipH="1">
              <a:off x="7552116" y="1540242"/>
              <a:ext cx="369881" cy="416829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se šipkou 28"/>
            <p:cNvCxnSpPr/>
            <p:nvPr/>
          </p:nvCxnSpPr>
          <p:spPr>
            <a:xfrm>
              <a:off x="7380312" y="1540243"/>
              <a:ext cx="576064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Skupina 30"/>
          <p:cNvGrpSpPr/>
          <p:nvPr/>
        </p:nvGrpSpPr>
        <p:grpSpPr>
          <a:xfrm>
            <a:off x="3210131" y="2059517"/>
            <a:ext cx="4890261" cy="609163"/>
            <a:chOff x="2490051" y="1235661"/>
            <a:chExt cx="4890261" cy="609163"/>
          </a:xfrm>
        </p:grpSpPr>
        <p:sp>
          <p:nvSpPr>
            <p:cNvPr id="39" name="Zaoblený obdélník 38"/>
            <p:cNvSpPr/>
            <p:nvPr/>
          </p:nvSpPr>
          <p:spPr>
            <a:xfrm>
              <a:off x="5652120" y="1235661"/>
              <a:ext cx="1728192" cy="6091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oeficienty účelové funkce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0" name="Přímá spojnice se šipkou 39"/>
            <p:cNvCxnSpPr/>
            <p:nvPr/>
          </p:nvCxnSpPr>
          <p:spPr>
            <a:xfrm flipH="1">
              <a:off x="2490051" y="1542976"/>
              <a:ext cx="1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se šipkou 40"/>
            <p:cNvCxnSpPr/>
            <p:nvPr/>
          </p:nvCxnSpPr>
          <p:spPr>
            <a:xfrm>
              <a:off x="2490051" y="1540242"/>
              <a:ext cx="3162069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se šipkou 41"/>
            <p:cNvCxnSpPr/>
            <p:nvPr/>
          </p:nvCxnSpPr>
          <p:spPr>
            <a:xfrm flipH="1">
              <a:off x="3059832" y="1554594"/>
              <a:ext cx="1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se šipkou 42"/>
            <p:cNvCxnSpPr/>
            <p:nvPr/>
          </p:nvCxnSpPr>
          <p:spPr>
            <a:xfrm flipH="1">
              <a:off x="3594970" y="1554594"/>
              <a:ext cx="1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nice se šipkou 45"/>
            <p:cNvCxnSpPr/>
            <p:nvPr/>
          </p:nvCxnSpPr>
          <p:spPr>
            <a:xfrm flipH="1">
              <a:off x="4139952" y="1554594"/>
              <a:ext cx="1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Skupina 47"/>
          <p:cNvGrpSpPr/>
          <p:nvPr/>
        </p:nvGrpSpPr>
        <p:grpSpPr>
          <a:xfrm>
            <a:off x="1485728" y="2143552"/>
            <a:ext cx="1358080" cy="1728192"/>
            <a:chOff x="189584" y="2204864"/>
            <a:chExt cx="1358080" cy="1728192"/>
          </a:xfrm>
        </p:grpSpPr>
        <p:sp>
          <p:nvSpPr>
            <p:cNvPr id="49" name="Zaoblený obdélník 48"/>
            <p:cNvSpPr/>
            <p:nvPr/>
          </p:nvSpPr>
          <p:spPr>
            <a:xfrm>
              <a:off x="189584" y="2204864"/>
              <a:ext cx="1358080" cy="57606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koeficienty báze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0" name="Přímá spojnice se šipkou 49"/>
            <p:cNvCxnSpPr>
              <a:stCxn id="49" idx="2"/>
            </p:cNvCxnSpPr>
            <p:nvPr/>
          </p:nvCxnSpPr>
          <p:spPr>
            <a:xfrm>
              <a:off x="868624" y="2780928"/>
              <a:ext cx="0" cy="864096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se šipkou 52"/>
            <p:cNvCxnSpPr/>
            <p:nvPr/>
          </p:nvCxnSpPr>
          <p:spPr>
            <a:xfrm flipV="1">
              <a:off x="868624" y="3356992"/>
              <a:ext cx="246992" cy="288032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se šipkou 54"/>
            <p:cNvCxnSpPr/>
            <p:nvPr/>
          </p:nvCxnSpPr>
          <p:spPr>
            <a:xfrm>
              <a:off x="868624" y="3645024"/>
              <a:ext cx="246992" cy="288032"/>
            </a:xfrm>
            <a:prstGeom prst="straightConnector1">
              <a:avLst/>
            </a:prstGeom>
            <a:ln w="28575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Skupina 56"/>
          <p:cNvGrpSpPr/>
          <p:nvPr/>
        </p:nvGrpSpPr>
        <p:grpSpPr>
          <a:xfrm>
            <a:off x="3326277" y="3207112"/>
            <a:ext cx="4742948" cy="609163"/>
            <a:chOff x="2637364" y="1235661"/>
            <a:chExt cx="4742948" cy="609163"/>
          </a:xfrm>
        </p:grpSpPr>
        <p:sp>
          <p:nvSpPr>
            <p:cNvPr id="59" name="Zaoblený obdélník 58"/>
            <p:cNvSpPr/>
            <p:nvPr/>
          </p:nvSpPr>
          <p:spPr>
            <a:xfrm>
              <a:off x="5652120" y="1235661"/>
              <a:ext cx="1728192" cy="6091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oeficienty rovnic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1" name="Přímá spojnice se šipkou 60"/>
            <p:cNvCxnSpPr/>
            <p:nvPr/>
          </p:nvCxnSpPr>
          <p:spPr>
            <a:xfrm flipH="1">
              <a:off x="2637364" y="1529557"/>
              <a:ext cx="165603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se šipkou 61"/>
            <p:cNvCxnSpPr>
              <a:endCxn id="59" idx="1"/>
            </p:cNvCxnSpPr>
            <p:nvPr/>
          </p:nvCxnSpPr>
          <p:spPr>
            <a:xfrm>
              <a:off x="2802967" y="1540242"/>
              <a:ext cx="2849153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se šipkou 65"/>
            <p:cNvCxnSpPr/>
            <p:nvPr/>
          </p:nvCxnSpPr>
          <p:spPr>
            <a:xfrm>
              <a:off x="2645219" y="1324229"/>
              <a:ext cx="157748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headEnd type="arrow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římá spojnice se šipkou 67"/>
            <p:cNvCxnSpPr/>
            <p:nvPr/>
          </p:nvCxnSpPr>
          <p:spPr>
            <a:xfrm>
              <a:off x="3221283" y="1324229"/>
              <a:ext cx="157748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headEnd type="arrow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nice se šipkou 68"/>
            <p:cNvCxnSpPr/>
            <p:nvPr/>
          </p:nvCxnSpPr>
          <p:spPr>
            <a:xfrm>
              <a:off x="3797347" y="1313533"/>
              <a:ext cx="157748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headEnd type="arrow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římá spojnice se šipkou 69"/>
            <p:cNvCxnSpPr/>
            <p:nvPr/>
          </p:nvCxnSpPr>
          <p:spPr>
            <a:xfrm>
              <a:off x="4373411" y="1318876"/>
              <a:ext cx="157748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headEnd type="arrow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nice se šipkou 70"/>
            <p:cNvCxnSpPr/>
            <p:nvPr/>
          </p:nvCxnSpPr>
          <p:spPr>
            <a:xfrm>
              <a:off x="5237507" y="1358573"/>
              <a:ext cx="157748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headEnd type="arrow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nice se šipkou 71"/>
            <p:cNvCxnSpPr/>
            <p:nvPr/>
          </p:nvCxnSpPr>
          <p:spPr>
            <a:xfrm flipH="1">
              <a:off x="3223849" y="1561899"/>
              <a:ext cx="165603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nice se šipkou 72"/>
            <p:cNvCxnSpPr/>
            <p:nvPr/>
          </p:nvCxnSpPr>
          <p:spPr>
            <a:xfrm flipH="1">
              <a:off x="3811079" y="1561899"/>
              <a:ext cx="165603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římá spojnice se šipkou 73"/>
            <p:cNvCxnSpPr/>
            <p:nvPr/>
          </p:nvCxnSpPr>
          <p:spPr>
            <a:xfrm flipH="1">
              <a:off x="4365556" y="1529557"/>
              <a:ext cx="165603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Přímá spojnice se šipkou 74"/>
            <p:cNvCxnSpPr/>
            <p:nvPr/>
          </p:nvCxnSpPr>
          <p:spPr>
            <a:xfrm flipH="1">
              <a:off x="5229652" y="1561899"/>
              <a:ext cx="165603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991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77888" y="291397"/>
            <a:ext cx="7344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Simplexová tabulka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01542"/>
              </p:ext>
            </p:extLst>
          </p:nvPr>
        </p:nvGraphicFramePr>
        <p:xfrm>
          <a:off x="1499495" y="1822653"/>
          <a:ext cx="6137297" cy="3384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6918"/>
                <a:gridCol w="745566"/>
                <a:gridCol w="542230"/>
                <a:gridCol w="580311"/>
                <a:gridCol w="571928"/>
                <a:gridCol w="610008"/>
                <a:gridCol w="857712"/>
                <a:gridCol w="1552624"/>
              </a:tblGrid>
              <a:tr h="606157">
                <a:tc rowSpan="2"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6157"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631414"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530388">
                <a:tc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99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77888" y="291397"/>
            <a:ext cx="7344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Simplexová tabulka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260016"/>
              </p:ext>
            </p:extLst>
          </p:nvPr>
        </p:nvGraphicFramePr>
        <p:xfrm>
          <a:off x="1499495" y="1822653"/>
          <a:ext cx="6137297" cy="3384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6918"/>
                <a:gridCol w="745566"/>
                <a:gridCol w="542230"/>
                <a:gridCol w="580311"/>
                <a:gridCol w="571928"/>
                <a:gridCol w="610008"/>
                <a:gridCol w="857712"/>
                <a:gridCol w="1552624"/>
              </a:tblGrid>
              <a:tr h="606157">
                <a:tc rowSpan="2"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cs-CZ" sz="2400" b="1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6157"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631414"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530388">
                <a:tc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4" name="Skupina 43"/>
          <p:cNvGrpSpPr/>
          <p:nvPr/>
        </p:nvGrpSpPr>
        <p:grpSpPr>
          <a:xfrm>
            <a:off x="4315051" y="1127633"/>
            <a:ext cx="2674137" cy="721411"/>
            <a:chOff x="4706175" y="1235661"/>
            <a:chExt cx="2674137" cy="721411"/>
          </a:xfrm>
        </p:grpSpPr>
        <p:cxnSp>
          <p:nvCxnSpPr>
            <p:cNvPr id="12" name="Přímá spojnice se šipkou 11"/>
            <p:cNvCxnSpPr/>
            <p:nvPr/>
          </p:nvCxnSpPr>
          <p:spPr>
            <a:xfrm>
              <a:off x="5076056" y="1540242"/>
              <a:ext cx="273928" cy="41683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aoblený obdélník 35"/>
            <p:cNvSpPr/>
            <p:nvPr/>
          </p:nvSpPr>
          <p:spPr>
            <a:xfrm>
              <a:off x="5652120" y="1235661"/>
              <a:ext cx="1728192" cy="609163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přídatné proměnné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Přímá spojnice se šipkou 36"/>
            <p:cNvCxnSpPr/>
            <p:nvPr/>
          </p:nvCxnSpPr>
          <p:spPr>
            <a:xfrm flipH="1">
              <a:off x="4706175" y="1540242"/>
              <a:ext cx="369881" cy="416829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se šipkou 37"/>
            <p:cNvCxnSpPr>
              <a:endCxn id="36" idx="1"/>
            </p:cNvCxnSpPr>
            <p:nvPr/>
          </p:nvCxnSpPr>
          <p:spPr>
            <a:xfrm>
              <a:off x="5076056" y="1540242"/>
              <a:ext cx="576064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Skupina 23"/>
          <p:cNvGrpSpPr/>
          <p:nvPr/>
        </p:nvGrpSpPr>
        <p:grpSpPr>
          <a:xfrm>
            <a:off x="1043608" y="1127633"/>
            <a:ext cx="2794208" cy="721411"/>
            <a:chOff x="5436096" y="1235661"/>
            <a:chExt cx="2794208" cy="721411"/>
          </a:xfrm>
        </p:grpSpPr>
        <p:cxnSp>
          <p:nvCxnSpPr>
            <p:cNvPr id="25" name="Přímá spojnice se šipkou 24"/>
            <p:cNvCxnSpPr/>
            <p:nvPr/>
          </p:nvCxnSpPr>
          <p:spPr>
            <a:xfrm>
              <a:off x="7956376" y="1540242"/>
              <a:ext cx="273928" cy="41683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aoblený obdélník 25"/>
            <p:cNvSpPr/>
            <p:nvPr/>
          </p:nvSpPr>
          <p:spPr>
            <a:xfrm>
              <a:off x="5436096" y="1235661"/>
              <a:ext cx="1944216" cy="609163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základní (vlastní) proměnné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Přímá spojnice se šipkou 26"/>
            <p:cNvCxnSpPr/>
            <p:nvPr/>
          </p:nvCxnSpPr>
          <p:spPr>
            <a:xfrm flipH="1">
              <a:off x="7552116" y="1540242"/>
              <a:ext cx="369881" cy="416829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se šipkou 28"/>
            <p:cNvCxnSpPr/>
            <p:nvPr/>
          </p:nvCxnSpPr>
          <p:spPr>
            <a:xfrm>
              <a:off x="7380312" y="1540243"/>
              <a:ext cx="576064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168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77888" y="291397"/>
            <a:ext cx="7344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Simplexová tabulka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015057"/>
              </p:ext>
            </p:extLst>
          </p:nvPr>
        </p:nvGraphicFramePr>
        <p:xfrm>
          <a:off x="1499495" y="1822653"/>
          <a:ext cx="6137297" cy="3384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6918"/>
                <a:gridCol w="745566"/>
                <a:gridCol w="542230"/>
                <a:gridCol w="580311"/>
                <a:gridCol w="571928"/>
                <a:gridCol w="610008"/>
                <a:gridCol w="857712"/>
                <a:gridCol w="1552624"/>
              </a:tblGrid>
              <a:tr h="606157">
                <a:tc rowSpan="2"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cs-CZ" sz="2400" b="1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6157"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631414"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530388">
                <a:tc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4" name="Skupina 43"/>
          <p:cNvGrpSpPr/>
          <p:nvPr/>
        </p:nvGrpSpPr>
        <p:grpSpPr>
          <a:xfrm>
            <a:off x="4315051" y="1127633"/>
            <a:ext cx="2674137" cy="721411"/>
            <a:chOff x="4706175" y="1235661"/>
            <a:chExt cx="2674137" cy="721411"/>
          </a:xfrm>
        </p:grpSpPr>
        <p:cxnSp>
          <p:nvCxnSpPr>
            <p:cNvPr id="12" name="Přímá spojnice se šipkou 11"/>
            <p:cNvCxnSpPr/>
            <p:nvPr/>
          </p:nvCxnSpPr>
          <p:spPr>
            <a:xfrm>
              <a:off x="5076056" y="1540242"/>
              <a:ext cx="273928" cy="41683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aoblený obdélník 35"/>
            <p:cNvSpPr/>
            <p:nvPr/>
          </p:nvSpPr>
          <p:spPr>
            <a:xfrm>
              <a:off x="5652120" y="1235661"/>
              <a:ext cx="1728192" cy="609163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přídatné proměnné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Přímá spojnice se šipkou 36"/>
            <p:cNvCxnSpPr/>
            <p:nvPr/>
          </p:nvCxnSpPr>
          <p:spPr>
            <a:xfrm flipH="1">
              <a:off x="4706175" y="1540242"/>
              <a:ext cx="369881" cy="416829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se šipkou 37"/>
            <p:cNvCxnSpPr>
              <a:endCxn id="36" idx="1"/>
            </p:cNvCxnSpPr>
            <p:nvPr/>
          </p:nvCxnSpPr>
          <p:spPr>
            <a:xfrm>
              <a:off x="5076056" y="1540242"/>
              <a:ext cx="576064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Skupina 23"/>
          <p:cNvGrpSpPr/>
          <p:nvPr/>
        </p:nvGrpSpPr>
        <p:grpSpPr>
          <a:xfrm>
            <a:off x="1043608" y="1127633"/>
            <a:ext cx="2794208" cy="721411"/>
            <a:chOff x="5436096" y="1235661"/>
            <a:chExt cx="2794208" cy="721411"/>
          </a:xfrm>
        </p:grpSpPr>
        <p:cxnSp>
          <p:nvCxnSpPr>
            <p:cNvPr id="25" name="Přímá spojnice se šipkou 24"/>
            <p:cNvCxnSpPr/>
            <p:nvPr/>
          </p:nvCxnSpPr>
          <p:spPr>
            <a:xfrm>
              <a:off x="7956376" y="1540242"/>
              <a:ext cx="273928" cy="41683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aoblený obdélník 25"/>
            <p:cNvSpPr/>
            <p:nvPr/>
          </p:nvSpPr>
          <p:spPr>
            <a:xfrm>
              <a:off x="5436096" y="1235661"/>
              <a:ext cx="1944216" cy="609163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základní (vlastní) proměnné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Přímá spojnice se šipkou 26"/>
            <p:cNvCxnSpPr/>
            <p:nvPr/>
          </p:nvCxnSpPr>
          <p:spPr>
            <a:xfrm flipH="1">
              <a:off x="7552116" y="1540242"/>
              <a:ext cx="369881" cy="416829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se šipkou 28"/>
            <p:cNvCxnSpPr/>
            <p:nvPr/>
          </p:nvCxnSpPr>
          <p:spPr>
            <a:xfrm>
              <a:off x="7380312" y="1540243"/>
              <a:ext cx="576064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Skupina 30"/>
          <p:cNvGrpSpPr/>
          <p:nvPr/>
        </p:nvGrpSpPr>
        <p:grpSpPr>
          <a:xfrm>
            <a:off x="3210131" y="2059517"/>
            <a:ext cx="4890261" cy="609163"/>
            <a:chOff x="2490051" y="1235661"/>
            <a:chExt cx="4890261" cy="609163"/>
          </a:xfrm>
        </p:grpSpPr>
        <p:sp>
          <p:nvSpPr>
            <p:cNvPr id="39" name="Zaoblený obdélník 38"/>
            <p:cNvSpPr/>
            <p:nvPr/>
          </p:nvSpPr>
          <p:spPr>
            <a:xfrm>
              <a:off x="5652120" y="1235661"/>
              <a:ext cx="1728192" cy="6091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oeficienty účelové funkce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0" name="Přímá spojnice se šipkou 39"/>
            <p:cNvCxnSpPr/>
            <p:nvPr/>
          </p:nvCxnSpPr>
          <p:spPr>
            <a:xfrm flipH="1">
              <a:off x="2490051" y="1542976"/>
              <a:ext cx="1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se šipkou 40"/>
            <p:cNvCxnSpPr/>
            <p:nvPr/>
          </p:nvCxnSpPr>
          <p:spPr>
            <a:xfrm>
              <a:off x="2490051" y="1540242"/>
              <a:ext cx="3162069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se šipkou 41"/>
            <p:cNvCxnSpPr/>
            <p:nvPr/>
          </p:nvCxnSpPr>
          <p:spPr>
            <a:xfrm flipH="1">
              <a:off x="3059832" y="1554594"/>
              <a:ext cx="1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se šipkou 42"/>
            <p:cNvCxnSpPr/>
            <p:nvPr/>
          </p:nvCxnSpPr>
          <p:spPr>
            <a:xfrm flipH="1">
              <a:off x="3594970" y="1554594"/>
              <a:ext cx="1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nice se šipkou 45"/>
            <p:cNvCxnSpPr/>
            <p:nvPr/>
          </p:nvCxnSpPr>
          <p:spPr>
            <a:xfrm flipH="1">
              <a:off x="4139952" y="1554594"/>
              <a:ext cx="1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922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77888" y="291397"/>
            <a:ext cx="7344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Simplexová tabulka</a:t>
            </a:r>
            <a:endParaRPr lang="cs-CZ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472409"/>
              </p:ext>
            </p:extLst>
          </p:nvPr>
        </p:nvGraphicFramePr>
        <p:xfrm>
          <a:off x="1499495" y="1822653"/>
          <a:ext cx="6137297" cy="3384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6918"/>
                <a:gridCol w="745566"/>
                <a:gridCol w="542230"/>
                <a:gridCol w="580311"/>
                <a:gridCol w="571928"/>
                <a:gridCol w="610008"/>
                <a:gridCol w="857712"/>
                <a:gridCol w="1552624"/>
              </a:tblGrid>
              <a:tr h="606157">
                <a:tc rowSpan="2"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cs-CZ" sz="24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cs-CZ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cs-CZ" sz="2400" b="1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6157"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631414"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cs-CZ" sz="32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>
                        <a:alpha val="25000"/>
                      </a:srgbClr>
                    </a:solidFill>
                  </a:tcPr>
                </a:tc>
              </a:tr>
              <a:tr h="530388">
                <a:tc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FFE0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130">
                <a:tc gridSpan="2">
                  <a:txBody>
                    <a:bodyPr/>
                    <a:lstStyle/>
                    <a:p>
                      <a:pPr algn="ctr" fontAlgn="ctr"/>
                      <a:endParaRPr lang="cs-CZ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4" name="Skupina 43"/>
          <p:cNvGrpSpPr/>
          <p:nvPr/>
        </p:nvGrpSpPr>
        <p:grpSpPr>
          <a:xfrm>
            <a:off x="4315051" y="1127633"/>
            <a:ext cx="2674137" cy="721411"/>
            <a:chOff x="4706175" y="1235661"/>
            <a:chExt cx="2674137" cy="721411"/>
          </a:xfrm>
        </p:grpSpPr>
        <p:cxnSp>
          <p:nvCxnSpPr>
            <p:cNvPr id="12" name="Přímá spojnice se šipkou 11"/>
            <p:cNvCxnSpPr/>
            <p:nvPr/>
          </p:nvCxnSpPr>
          <p:spPr>
            <a:xfrm>
              <a:off x="5076056" y="1540242"/>
              <a:ext cx="273928" cy="41683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aoblený obdélník 35"/>
            <p:cNvSpPr/>
            <p:nvPr/>
          </p:nvSpPr>
          <p:spPr>
            <a:xfrm>
              <a:off x="5652120" y="1235661"/>
              <a:ext cx="1728192" cy="609163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přídatné proměnné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Přímá spojnice se šipkou 36"/>
            <p:cNvCxnSpPr/>
            <p:nvPr/>
          </p:nvCxnSpPr>
          <p:spPr>
            <a:xfrm flipH="1">
              <a:off x="4706175" y="1540242"/>
              <a:ext cx="369881" cy="416829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se šipkou 37"/>
            <p:cNvCxnSpPr>
              <a:endCxn id="36" idx="1"/>
            </p:cNvCxnSpPr>
            <p:nvPr/>
          </p:nvCxnSpPr>
          <p:spPr>
            <a:xfrm>
              <a:off x="5076056" y="1540242"/>
              <a:ext cx="576064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Skupina 23"/>
          <p:cNvGrpSpPr/>
          <p:nvPr/>
        </p:nvGrpSpPr>
        <p:grpSpPr>
          <a:xfrm>
            <a:off x="1043608" y="1127633"/>
            <a:ext cx="2794208" cy="721411"/>
            <a:chOff x="5436096" y="1235661"/>
            <a:chExt cx="2794208" cy="721411"/>
          </a:xfrm>
        </p:grpSpPr>
        <p:cxnSp>
          <p:nvCxnSpPr>
            <p:cNvPr id="25" name="Přímá spojnice se šipkou 24"/>
            <p:cNvCxnSpPr/>
            <p:nvPr/>
          </p:nvCxnSpPr>
          <p:spPr>
            <a:xfrm>
              <a:off x="7956376" y="1540242"/>
              <a:ext cx="273928" cy="416830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aoblený obdélník 25"/>
            <p:cNvSpPr/>
            <p:nvPr/>
          </p:nvSpPr>
          <p:spPr>
            <a:xfrm>
              <a:off x="5436096" y="1235661"/>
              <a:ext cx="1944216" cy="609163"/>
            </a:xfrm>
            <a:prstGeom prst="roundRect">
              <a:avLst/>
            </a:prstGeom>
            <a:noFill/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základní (vlastní) proměnné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Přímá spojnice se šipkou 26"/>
            <p:cNvCxnSpPr/>
            <p:nvPr/>
          </p:nvCxnSpPr>
          <p:spPr>
            <a:xfrm flipH="1">
              <a:off x="7552116" y="1540242"/>
              <a:ext cx="369881" cy="416829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se šipkou 28"/>
            <p:cNvCxnSpPr/>
            <p:nvPr/>
          </p:nvCxnSpPr>
          <p:spPr>
            <a:xfrm>
              <a:off x="7380312" y="1540243"/>
              <a:ext cx="576064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Skupina 30"/>
          <p:cNvGrpSpPr/>
          <p:nvPr/>
        </p:nvGrpSpPr>
        <p:grpSpPr>
          <a:xfrm>
            <a:off x="3210131" y="2059517"/>
            <a:ext cx="4890261" cy="609163"/>
            <a:chOff x="2490051" y="1235661"/>
            <a:chExt cx="4890261" cy="609163"/>
          </a:xfrm>
        </p:grpSpPr>
        <p:sp>
          <p:nvSpPr>
            <p:cNvPr id="39" name="Zaoblený obdélník 38"/>
            <p:cNvSpPr/>
            <p:nvPr/>
          </p:nvSpPr>
          <p:spPr>
            <a:xfrm>
              <a:off x="5652120" y="1235661"/>
              <a:ext cx="1728192" cy="6091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oeficienty účelové funkce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0" name="Přímá spojnice se šipkou 39"/>
            <p:cNvCxnSpPr/>
            <p:nvPr/>
          </p:nvCxnSpPr>
          <p:spPr>
            <a:xfrm flipH="1">
              <a:off x="2490051" y="1542976"/>
              <a:ext cx="1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se šipkou 40"/>
            <p:cNvCxnSpPr/>
            <p:nvPr/>
          </p:nvCxnSpPr>
          <p:spPr>
            <a:xfrm>
              <a:off x="2490051" y="1540242"/>
              <a:ext cx="3162069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se šipkou 41"/>
            <p:cNvCxnSpPr/>
            <p:nvPr/>
          </p:nvCxnSpPr>
          <p:spPr>
            <a:xfrm flipH="1">
              <a:off x="3059832" y="1554594"/>
              <a:ext cx="1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se šipkou 42"/>
            <p:cNvCxnSpPr/>
            <p:nvPr/>
          </p:nvCxnSpPr>
          <p:spPr>
            <a:xfrm flipH="1">
              <a:off x="3594970" y="1554594"/>
              <a:ext cx="1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nice se šipkou 45"/>
            <p:cNvCxnSpPr/>
            <p:nvPr/>
          </p:nvCxnSpPr>
          <p:spPr>
            <a:xfrm flipH="1">
              <a:off x="4139952" y="1554594"/>
              <a:ext cx="1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Skupina 56"/>
          <p:cNvGrpSpPr/>
          <p:nvPr/>
        </p:nvGrpSpPr>
        <p:grpSpPr>
          <a:xfrm>
            <a:off x="3326277" y="3207112"/>
            <a:ext cx="4742948" cy="609163"/>
            <a:chOff x="2637364" y="1235661"/>
            <a:chExt cx="4742948" cy="609163"/>
          </a:xfrm>
        </p:grpSpPr>
        <p:sp>
          <p:nvSpPr>
            <p:cNvPr id="59" name="Zaoblený obdélník 58"/>
            <p:cNvSpPr/>
            <p:nvPr/>
          </p:nvSpPr>
          <p:spPr>
            <a:xfrm>
              <a:off x="5652120" y="1235661"/>
              <a:ext cx="1728192" cy="60916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45C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cs-CZ" sz="16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oeficienty rovnic</a:t>
              </a:r>
              <a:endPara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1" name="Přímá spojnice se šipkou 60"/>
            <p:cNvCxnSpPr/>
            <p:nvPr/>
          </p:nvCxnSpPr>
          <p:spPr>
            <a:xfrm flipH="1">
              <a:off x="2637364" y="1529557"/>
              <a:ext cx="165603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se šipkou 61"/>
            <p:cNvCxnSpPr>
              <a:endCxn id="59" idx="1"/>
            </p:cNvCxnSpPr>
            <p:nvPr/>
          </p:nvCxnSpPr>
          <p:spPr>
            <a:xfrm>
              <a:off x="2802967" y="1540242"/>
              <a:ext cx="2849153" cy="1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se šipkou 65"/>
            <p:cNvCxnSpPr/>
            <p:nvPr/>
          </p:nvCxnSpPr>
          <p:spPr>
            <a:xfrm>
              <a:off x="2645219" y="1324229"/>
              <a:ext cx="157748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headEnd type="arrow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římá spojnice se šipkou 67"/>
            <p:cNvCxnSpPr/>
            <p:nvPr/>
          </p:nvCxnSpPr>
          <p:spPr>
            <a:xfrm>
              <a:off x="3221283" y="1324229"/>
              <a:ext cx="157748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headEnd type="arrow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nice se šipkou 68"/>
            <p:cNvCxnSpPr/>
            <p:nvPr/>
          </p:nvCxnSpPr>
          <p:spPr>
            <a:xfrm>
              <a:off x="3797347" y="1313533"/>
              <a:ext cx="157748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headEnd type="arrow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římá spojnice se šipkou 69"/>
            <p:cNvCxnSpPr/>
            <p:nvPr/>
          </p:nvCxnSpPr>
          <p:spPr>
            <a:xfrm>
              <a:off x="4373411" y="1318876"/>
              <a:ext cx="157748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headEnd type="arrow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nice se šipkou 70"/>
            <p:cNvCxnSpPr/>
            <p:nvPr/>
          </p:nvCxnSpPr>
          <p:spPr>
            <a:xfrm>
              <a:off x="5237507" y="1358573"/>
              <a:ext cx="157748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headEnd type="arrow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nice se šipkou 71"/>
            <p:cNvCxnSpPr/>
            <p:nvPr/>
          </p:nvCxnSpPr>
          <p:spPr>
            <a:xfrm flipH="1">
              <a:off x="3223849" y="1561899"/>
              <a:ext cx="165603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nice se šipkou 72"/>
            <p:cNvCxnSpPr/>
            <p:nvPr/>
          </p:nvCxnSpPr>
          <p:spPr>
            <a:xfrm flipH="1">
              <a:off x="3811079" y="1561899"/>
              <a:ext cx="165603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římá spojnice se šipkou 73"/>
            <p:cNvCxnSpPr/>
            <p:nvPr/>
          </p:nvCxnSpPr>
          <p:spPr>
            <a:xfrm flipH="1">
              <a:off x="4365556" y="1529557"/>
              <a:ext cx="165603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Přímá spojnice se šipkou 74"/>
            <p:cNvCxnSpPr/>
            <p:nvPr/>
          </p:nvCxnSpPr>
          <p:spPr>
            <a:xfrm flipH="1">
              <a:off x="5229652" y="1561899"/>
              <a:ext cx="165603" cy="208414"/>
            </a:xfrm>
            <a:prstGeom prst="straightConnector1">
              <a:avLst/>
            </a:prstGeom>
            <a:ln w="31750">
              <a:solidFill>
                <a:srgbClr val="045C04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2235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3541</TotalTime>
  <Words>2295</Words>
  <Application>Microsoft Office PowerPoint</Application>
  <PresentationFormat>Předvádění na obrazovce (4:3)</PresentationFormat>
  <Paragraphs>1295</Paragraphs>
  <Slides>34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Exekutivní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EMM Ekonomicko-matematické metody</dc:title>
  <dc:creator>Pavel</dc:creator>
  <cp:lastModifiedBy>Pavel</cp:lastModifiedBy>
  <cp:revision>226</cp:revision>
  <dcterms:created xsi:type="dcterms:W3CDTF">2013-09-24T16:39:46Z</dcterms:created>
  <dcterms:modified xsi:type="dcterms:W3CDTF">2013-12-08T13:01:41Z</dcterms:modified>
</cp:coreProperties>
</file>