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98" r:id="rId7"/>
    <p:sldId id="299" r:id="rId8"/>
    <p:sldId id="300" r:id="rId9"/>
    <p:sldId id="29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12.4.2016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620688"/>
            <a:ext cx="4968552" cy="866527"/>
          </a:xfrm>
        </p:spPr>
        <p:txBody>
          <a:bodyPr/>
          <a:lstStyle/>
          <a:p>
            <a:r>
              <a:rPr lang="cs-CZ" dirty="0" smtClean="0"/>
              <a:t>Numerické metody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400800" cy="3168352"/>
          </a:xfrm>
        </p:spPr>
        <p:txBody>
          <a:bodyPr>
            <a:noAutofit/>
          </a:bodyPr>
          <a:lstStyle/>
          <a:p>
            <a:r>
              <a:rPr lang="cs-CZ" sz="8800" dirty="0" smtClean="0">
                <a:solidFill>
                  <a:srgbClr val="C00000"/>
                </a:solidFill>
              </a:rPr>
              <a:t>METODA SEČEN</a:t>
            </a:r>
            <a:endParaRPr lang="cs-CZ" sz="8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8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Základní </a:t>
            </a:r>
            <a:r>
              <a:rPr lang="cs-CZ" b="1" dirty="0" smtClean="0">
                <a:solidFill>
                  <a:srgbClr val="C00000"/>
                </a:solidFill>
              </a:rPr>
              <a:t>pojmy</a:t>
            </a:r>
            <a:endParaRPr lang="cs-CZ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i="1" u="sng" dirty="0" smtClean="0"/>
                  <a:t>Iterační metoda</a:t>
                </a:r>
                <a:r>
                  <a:rPr lang="cs-CZ" dirty="0"/>
                  <a:t> je taková, kdy konstruujeme posloupnost čísel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cs-CZ" b="1" i="1">
                        <a:solidFill>
                          <a:srgbClr val="0070C0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>
                        <a:solidFill>
                          <a:srgbClr val="0070C0"/>
                        </a:solidFill>
                        <a:latin typeface="Cambria Math"/>
                      </a:rPr>
                      <m:t>, …, </m:t>
                    </m:r>
                    <m:sSub>
                      <m:sSubPr>
                        <m:ctrlP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 , </m:t>
                        </m:r>
                      </m:sub>
                    </m:sSub>
                    <m:r>
                      <a:rPr lang="cs-CZ" b="1" i="1">
                        <a:solidFill>
                          <a:srgbClr val="0070C0"/>
                        </a:solidFill>
                        <a:latin typeface="Cambria Math"/>
                      </a:rPr>
                      <m:t>…</m:t>
                    </m:r>
                  </m:oMath>
                </a14:m>
                <a:r>
                  <a:rPr lang="cs-CZ" b="1" dirty="0">
                    <a:solidFill>
                      <a:srgbClr val="0070C0"/>
                    </a:solidFill>
                  </a:rPr>
                  <a:t>   </a:t>
                </a:r>
                <a:r>
                  <a:rPr lang="cs-CZ" dirty="0"/>
                  <a:t>, která konverguje ke kořeni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rgbClr val="0070C0"/>
                        </a:solidFill>
                        <a:latin typeface="Cambria Math"/>
                        <a:sym typeface="Symbol"/>
                      </a:rPr>
                      <m:t></m:t>
                    </m:r>
                  </m:oMath>
                </a14:m>
                <a:r>
                  <a:rPr lang="cs-CZ" dirty="0"/>
                  <a:t>  pomocí vhodné </a:t>
                </a:r>
                <a:r>
                  <a:rPr lang="cs-CZ" i="1" u="sng" dirty="0"/>
                  <a:t>iterační formule</a:t>
                </a:r>
                <a:r>
                  <a:rPr lang="cs-CZ" dirty="0"/>
                  <a:t>. Proto nás vždy zajímá, zda </a:t>
                </a:r>
                <a:r>
                  <a:rPr lang="cs-CZ" i="1" u="sng" dirty="0"/>
                  <a:t>iterační proces</a:t>
                </a:r>
                <a:r>
                  <a:rPr lang="cs-CZ" dirty="0"/>
                  <a:t> k hledanému kořeni </a:t>
                </a:r>
                <a:r>
                  <a:rPr lang="cs-CZ" i="1" u="sng" dirty="0"/>
                  <a:t>konverguje</a:t>
                </a:r>
                <a:r>
                  <a:rPr lang="cs-CZ" dirty="0"/>
                  <a:t> a jak rychle. Řekneme, že iterační formule je </a:t>
                </a:r>
                <a:r>
                  <a:rPr lang="cs-CZ" i="1" u="sng" dirty="0"/>
                  <a:t>řádu</a:t>
                </a:r>
                <a:r>
                  <a:rPr lang="cs-CZ" b="1" u="sng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b="1" i="1" u="sng">
                        <a:solidFill>
                          <a:srgbClr val="0070C0"/>
                        </a:solidFill>
                        <a:latin typeface="Cambria Math"/>
                      </a:rPr>
                      <m:t>𝒓</m:t>
                    </m:r>
                  </m:oMath>
                </a14:m>
                <a:r>
                  <a:rPr lang="cs-CZ" dirty="0"/>
                  <a:t> , platí-li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cs-CZ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cs-CZ" b="1" i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𝐥𝐢𝐦</m:t>
                            </m:r>
                          </m:e>
                          <m:lim>
                            <m:r>
                              <a:rPr lang="cs-CZ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𝒌</m:t>
                            </m:r>
                            <m:r>
                              <a:rPr lang="cs-CZ" b="1" i="1">
                                <a:solidFill>
                                  <a:srgbClr val="0070C0"/>
                                </a:solidFill>
                                <a:latin typeface="Cambria Math"/>
                                <a:sym typeface="Symbol"/>
                              </a:rPr>
                              <m:t></m:t>
                            </m:r>
                            <m:r>
                              <a:rPr lang="cs-CZ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cs-CZ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begChr m:val="|"/>
                                <m:endChr m:val="|"/>
                                <m:ctrlPr>
                                  <a:rPr lang="cs-CZ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cs-CZ" b="1" i="1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1" i="1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cs-CZ" b="1" i="1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  <m:t>𝒌</m:t>
                                    </m:r>
                                    <m:r>
                                      <a:rPr lang="cs-CZ" b="1" i="1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cs-CZ" b="1" i="1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cs-CZ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−∝</m:t>
                                </m:r>
                              </m:e>
                            </m:d>
                          </m:num>
                          <m:den>
                            <m:sSup>
                              <m:sSupPr>
                                <m:ctrlPr>
                                  <a:rPr lang="cs-CZ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cs-CZ" b="1" i="1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cs-CZ" b="1" i="1">
                                            <a:solidFill>
                                              <a:srgbClr val="0070C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1" i="1">
                                            <a:solidFill>
                                              <a:srgbClr val="0070C0"/>
                                            </a:solidFill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cs-CZ" b="1" i="1">
                                            <a:solidFill>
                                              <a:srgbClr val="0070C0"/>
                                            </a:solidFill>
                                            <a:latin typeface="Cambria Math"/>
                                          </a:rPr>
                                          <m:t>𝒌</m:t>
                                        </m:r>
                                      </m:sub>
                                    </m:sSub>
                                    <m:r>
                                      <a:rPr lang="cs-CZ" b="1" i="1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  <m:t>−∝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cs-CZ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sup>
                            </m:sSup>
                          </m:den>
                        </m:f>
                        <m: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𝒄</m:t>
                        </m:r>
                        <m: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≢</m:t>
                        </m:r>
                        <m: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</m:e>
                    </m:func>
                  </m:oMath>
                </a14:m>
                <a:r>
                  <a:rPr lang="cs-CZ" dirty="0"/>
                  <a:t> . Metody vyššího řádu konvergují rychleji.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1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739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Základní </a:t>
            </a:r>
            <a:r>
              <a:rPr lang="cs-CZ" b="1" dirty="0" smtClean="0">
                <a:solidFill>
                  <a:srgbClr val="C00000"/>
                </a:solidFill>
              </a:rPr>
              <a:t>pojmy</a:t>
            </a:r>
            <a:endParaRPr lang="cs-CZ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484784"/>
                <a:ext cx="8229600" cy="475252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Předem si volíme číslo  </a:t>
                </a:r>
                <a:r>
                  <a:rPr lang="cs-CZ" b="1" dirty="0" smtClean="0">
                    <a:solidFill>
                      <a:srgbClr val="0070C0"/>
                    </a:solidFill>
                    <a:sym typeface="Symbol"/>
                  </a:rPr>
                  <a:t></a:t>
                </a:r>
                <a:r>
                  <a:rPr lang="cs-CZ" dirty="0" smtClean="0"/>
                  <a:t> , což je </a:t>
                </a:r>
                <a:r>
                  <a:rPr lang="cs-CZ" i="1" u="sng" dirty="0" smtClean="0"/>
                  <a:t>tolerance</a:t>
                </a:r>
                <a:r>
                  <a:rPr lang="cs-CZ" dirty="0" smtClean="0"/>
                  <a:t>,            s </a:t>
                </a:r>
                <a:r>
                  <a:rPr lang="cs-CZ" dirty="0" smtClean="0"/>
                  <a:t>jakou chceme kořen rovnice nalézt.</a:t>
                </a:r>
              </a:p>
              <a:p>
                <a:pPr marL="0" indent="0">
                  <a:buNone/>
                </a:pPr>
                <a:r>
                  <a:rPr lang="cs-CZ" dirty="0" smtClean="0"/>
                  <a:t>Iterační </a:t>
                </a:r>
                <a:r>
                  <a:rPr lang="cs-CZ" dirty="0"/>
                  <a:t>proces ukončíme </a:t>
                </a:r>
                <a:r>
                  <a:rPr lang="cs-CZ" i="1" u="sng" dirty="0"/>
                  <a:t>zastavovací podmínkou</a:t>
                </a:r>
                <a:r>
                  <a:rPr lang="cs-CZ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  <m: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cs-CZ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𝒌</m:t>
                            </m:r>
                            <m:r>
                              <a:rPr lang="cs-CZ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cs-CZ" b="1" i="1">
                        <a:solidFill>
                          <a:srgbClr val="0070C0"/>
                        </a:solidFill>
                        <a:latin typeface="Cambria Math"/>
                      </a:rPr>
                      <m:t>&lt;</m:t>
                    </m:r>
                    <m:r>
                      <a:rPr lang="cs-CZ" b="1" i="1">
                        <a:solidFill>
                          <a:srgbClr val="0070C0"/>
                        </a:solidFill>
                        <a:latin typeface="Cambria Math"/>
                      </a:rPr>
                      <m:t>𝜺</m:t>
                    </m:r>
                  </m:oMath>
                </a14:m>
                <a:r>
                  <a:rPr lang="cs-CZ" b="1" dirty="0">
                    <a:solidFill>
                      <a:srgbClr val="0070C0"/>
                    </a:solidFill>
                  </a:rPr>
                  <a:t> </a:t>
                </a:r>
                <a:r>
                  <a:rPr lang="cs-CZ" dirty="0"/>
                  <a:t>, kterou obvykle kombinujeme s podmínkou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𝒇</m:t>
                        </m:r>
                        <m: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cs-CZ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  <m: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cs-CZ" b="1" i="1">
                        <a:solidFill>
                          <a:srgbClr val="0070C0"/>
                        </a:solidFill>
                        <a:latin typeface="Cambria Math"/>
                      </a:rPr>
                      <m:t>&lt;</m:t>
                    </m:r>
                    <m:r>
                      <a:rPr lang="cs-CZ" b="1" i="1">
                        <a:solidFill>
                          <a:srgbClr val="0070C0"/>
                        </a:solidFill>
                        <a:latin typeface="Cambria Math"/>
                      </a:rPr>
                      <m:t>𝜺</m:t>
                    </m:r>
                  </m:oMath>
                </a14:m>
                <a:r>
                  <a:rPr lang="cs-CZ" b="1" dirty="0">
                    <a:solidFill>
                      <a:srgbClr val="0070C0"/>
                    </a:solidFill>
                  </a:rPr>
                  <a:t> </a:t>
                </a:r>
                <a:r>
                  <a:rPr lang="cs-CZ" dirty="0"/>
                  <a:t>. Pro velmi malé (blízké nule) nebo velmi velké kořeny lze první podmínku nahradit podmínkou  </a:t>
                </a:r>
                <a:endParaRPr lang="cs-CZ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4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cs-CZ" sz="4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cs-CZ" sz="40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sz="40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cs-CZ" sz="40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𝒌</m:t>
                                </m:r>
                              </m:sub>
                            </m:sSub>
                            <m:r>
                              <a:rPr lang="cs-CZ" sz="4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cs-CZ" sz="40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sz="40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cs-CZ" sz="40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𝒌</m:t>
                                </m:r>
                                <m:r>
                                  <a:rPr lang="cs-CZ" sz="40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cs-CZ" sz="40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cs-CZ" sz="4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cs-CZ" sz="40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sz="40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cs-CZ" sz="40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𝒌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cs-CZ" sz="4000" b="1" i="1">
                        <a:solidFill>
                          <a:srgbClr val="0070C0"/>
                        </a:solidFill>
                        <a:latin typeface="Cambria Math"/>
                      </a:rPr>
                      <m:t>&lt;</m:t>
                    </m:r>
                    <m:r>
                      <a:rPr lang="cs-CZ" sz="4000" b="1" i="1">
                        <a:solidFill>
                          <a:srgbClr val="0070C0"/>
                        </a:solidFill>
                        <a:latin typeface="Cambria Math"/>
                      </a:rPr>
                      <m:t>𝜺</m:t>
                    </m:r>
                  </m:oMath>
                </a14:m>
                <a:r>
                  <a:rPr lang="cs-CZ" sz="4000" b="1" dirty="0">
                    <a:solidFill>
                      <a:srgbClr val="0070C0"/>
                    </a:solidFill>
                  </a:rPr>
                  <a:t> </a:t>
                </a:r>
                <a:r>
                  <a:rPr lang="cs-CZ" dirty="0"/>
                  <a:t>.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484784"/>
                <a:ext cx="8229600" cy="4752528"/>
              </a:xfrm>
              <a:blipFill rotWithShape="1">
                <a:blip r:embed="rId2"/>
                <a:stretch>
                  <a:fillRect l="-1926" t="-2953" r="-22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7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Základní </a:t>
            </a:r>
            <a:r>
              <a:rPr lang="cs-CZ" b="1" dirty="0" smtClean="0">
                <a:solidFill>
                  <a:srgbClr val="C00000"/>
                </a:solidFill>
              </a:rPr>
              <a:t>pojmy</a:t>
            </a:r>
            <a:endParaRPr lang="cs-CZ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700808"/>
                <a:ext cx="8229600" cy="43924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/>
                  <a:t>Hledáme </a:t>
                </a:r>
                <a:r>
                  <a:rPr lang="cs-CZ" i="1" u="sng" dirty="0"/>
                  <a:t>reálné kořeny</a:t>
                </a:r>
                <a:r>
                  <a:rPr lang="cs-CZ" dirty="0"/>
                  <a:t> rovnice 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rgbClr val="0070C0"/>
                        </a:solidFill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cs-CZ" b="1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rgbClr val="0070C0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cs-CZ" dirty="0"/>
                  <a:t>  , tj. hledáme všechna reálná </a:t>
                </a:r>
                <a:r>
                  <a:rPr lang="cs-CZ" dirty="0" smtClean="0"/>
                  <a:t>čísla </a:t>
                </a:r>
                <a:r>
                  <a:rPr lang="cs-CZ" b="1" dirty="0" smtClean="0">
                    <a:solidFill>
                      <a:srgbClr val="FF0000"/>
                    </a:solidFill>
                    <a:sym typeface="Symbol"/>
                  </a:rPr>
                  <a:t></a:t>
                </a:r>
                <a:r>
                  <a:rPr lang="cs-CZ" b="1" dirty="0" smtClean="0">
                    <a:solidFill>
                      <a:srgbClr val="0070C0"/>
                    </a:solidFill>
                    <a:sym typeface="Symbol"/>
                  </a:rPr>
                  <a:t> </a:t>
                </a:r>
                <a:r>
                  <a:rPr lang="cs-CZ" dirty="0" smtClean="0"/>
                  <a:t>, </a:t>
                </a:r>
                <a:r>
                  <a:rPr lang="cs-CZ" dirty="0"/>
                  <a:t>pro něž platí </a:t>
                </a:r>
                <a:endParaRPr lang="cs-CZ" dirty="0" smtClean="0"/>
              </a:p>
              <a:p>
                <a:pPr marL="0" indent="0" algn="ctr">
                  <a:buNone/>
                </a:pP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rgbClr val="0070C0"/>
                        </a:solidFill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cs-CZ" b="1" dirty="0" smtClean="0">
                            <a:solidFill>
                              <a:srgbClr val="FF0000"/>
                            </a:solidFill>
                            <a:sym typeface="Symbol"/>
                          </a:rPr>
                          <m:t></m:t>
                        </m:r>
                      </m:e>
                    </m:d>
                    <m:r>
                      <a:rPr lang="cs-CZ" b="1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rgbClr val="0070C0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cs-CZ" b="1" dirty="0">
                    <a:solidFill>
                      <a:srgbClr val="0070C0"/>
                    </a:solidFill>
                  </a:rPr>
                  <a:t> </a:t>
                </a:r>
                <a:r>
                  <a:rPr lang="cs-CZ" dirty="0"/>
                  <a:t>. </a:t>
                </a:r>
              </a:p>
              <a:p>
                <a:pPr marL="0" indent="0">
                  <a:buNone/>
                </a:pPr>
                <a:r>
                  <a:rPr lang="cs-CZ" dirty="0" smtClean="0"/>
                  <a:t>Obvyklý </a:t>
                </a:r>
                <a:r>
                  <a:rPr lang="cs-CZ" dirty="0"/>
                  <a:t>postup je tento</a:t>
                </a:r>
                <a:r>
                  <a:rPr lang="cs-CZ" dirty="0" smtClean="0"/>
                  <a:t>:</a:t>
                </a:r>
                <a:endParaRPr lang="cs-CZ" dirty="0"/>
              </a:p>
              <a:p>
                <a:pPr lvl="0"/>
                <a:r>
                  <a:rPr lang="cs-CZ" i="1" u="sng" dirty="0"/>
                  <a:t>separace kořenů</a:t>
                </a:r>
                <a:r>
                  <a:rPr lang="cs-CZ" dirty="0"/>
                  <a:t> (určíme intervaly, v nichž leží vždy jenom jeden kořen</a:t>
                </a:r>
                <a:r>
                  <a:rPr lang="cs-CZ" dirty="0" smtClean="0"/>
                  <a:t>) </a:t>
                </a:r>
                <a:endParaRPr lang="cs-CZ" dirty="0"/>
              </a:p>
              <a:p>
                <a:pPr lvl="0"/>
                <a:r>
                  <a:rPr lang="cs-CZ" i="1" u="sng" dirty="0"/>
                  <a:t>aproximace kořenů</a:t>
                </a:r>
                <a:r>
                  <a:rPr lang="cs-CZ" dirty="0"/>
                  <a:t> (určení kořenů rovnice se zadanou přesností)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700808"/>
                <a:ext cx="8229600" cy="4392488"/>
              </a:xfrm>
              <a:blipFill rotWithShape="1">
                <a:blip r:embed="rId2"/>
                <a:stretch>
                  <a:fillRect l="-1926" t="-1664" r="-741" b="-43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14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Separace kořenů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/>
              <a:t>O přibližné poloze kořenů můžeme mít informaci z fyzikálního, resp. technického významu funkce </a:t>
            </a:r>
            <a:r>
              <a:rPr lang="cs-CZ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dirty="0"/>
              <a:t> . Pokud ne, lze provést analýzu průběhu </a:t>
            </a:r>
            <a:r>
              <a:rPr lang="cs-CZ" dirty="0" smtClean="0"/>
              <a:t>funkce, </a:t>
            </a:r>
            <a:r>
              <a:rPr lang="cs-CZ" dirty="0"/>
              <a:t>např. </a:t>
            </a:r>
            <a:r>
              <a:rPr lang="cs-CZ" u="sng" dirty="0"/>
              <a:t>znaménko první derivace</a:t>
            </a:r>
            <a:r>
              <a:rPr lang="cs-CZ" dirty="0"/>
              <a:t>. Pokud i to je obtížné, lze sestrojit náčrt grafu a hledat </a:t>
            </a:r>
            <a:r>
              <a:rPr lang="cs-CZ" u="sng" dirty="0"/>
              <a:t>průsečíky s osou </a:t>
            </a:r>
            <a:r>
              <a:rPr lang="cs-CZ" b="1" i="1" u="sng" dirty="0">
                <a:solidFill>
                  <a:srgbClr val="0070C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u="sng" dirty="0"/>
              <a:t> </a:t>
            </a:r>
            <a:r>
              <a:rPr lang="cs-CZ" dirty="0" smtClean="0"/>
              <a:t>nebo rozdělit na </a:t>
            </a:r>
            <a:r>
              <a:rPr lang="cs-CZ" u="sng" dirty="0" smtClean="0"/>
              <a:t>dvě funkce</a:t>
            </a:r>
            <a:r>
              <a:rPr lang="cs-CZ" dirty="0" smtClean="0"/>
              <a:t> a hledat průsečíky jejich grafů. </a:t>
            </a:r>
            <a:r>
              <a:rPr lang="cs-CZ" dirty="0"/>
              <a:t>Nejpoužívanější je asi </a:t>
            </a:r>
            <a:r>
              <a:rPr lang="cs-CZ" u="sng" dirty="0"/>
              <a:t>tabelace funkce</a:t>
            </a:r>
            <a:r>
              <a:rPr lang="cs-CZ" dirty="0"/>
              <a:t>, kdy zkoumáme znaménko funkce v dostatečně husté síti uzlů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/>
              <a:t>Důvodem pro selhání uvedených postupů může být malá hustota zvolené sítě, existence asymptot apod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30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Metoda sečen - graf</a:t>
            </a:r>
            <a:endParaRPr lang="cs-CZ" b="1" dirty="0">
              <a:solidFill>
                <a:srgbClr val="C00000"/>
              </a:solidFill>
            </a:endParaRPr>
          </a:p>
        </p:txBody>
      </p:sp>
      <p:grpSp>
        <p:nvGrpSpPr>
          <p:cNvPr id="69" name="Skupina 68"/>
          <p:cNvGrpSpPr/>
          <p:nvPr/>
        </p:nvGrpSpPr>
        <p:grpSpPr>
          <a:xfrm>
            <a:off x="1043608" y="1340768"/>
            <a:ext cx="6984776" cy="4891027"/>
            <a:chOff x="1043608" y="1340768"/>
            <a:chExt cx="6984776" cy="4891027"/>
          </a:xfrm>
        </p:grpSpPr>
        <p:grpSp>
          <p:nvGrpSpPr>
            <p:cNvPr id="64" name="Skupina 63"/>
            <p:cNvGrpSpPr/>
            <p:nvPr/>
          </p:nvGrpSpPr>
          <p:grpSpPr>
            <a:xfrm>
              <a:off x="1043608" y="1340768"/>
              <a:ext cx="6984776" cy="4891027"/>
              <a:chOff x="1043608" y="1340768"/>
              <a:chExt cx="6984776" cy="4891027"/>
            </a:xfrm>
          </p:grpSpPr>
          <p:grpSp>
            <p:nvGrpSpPr>
              <p:cNvPr id="11" name="Skupina 10"/>
              <p:cNvGrpSpPr/>
              <p:nvPr/>
            </p:nvGrpSpPr>
            <p:grpSpPr>
              <a:xfrm>
                <a:off x="1043608" y="1340768"/>
                <a:ext cx="6984776" cy="4752528"/>
                <a:chOff x="1043608" y="1340768"/>
                <a:chExt cx="6984776" cy="4752528"/>
              </a:xfrm>
            </p:grpSpPr>
            <p:cxnSp>
              <p:nvCxnSpPr>
                <p:cNvPr id="6" name="Přímá spojnice se šipkou 5"/>
                <p:cNvCxnSpPr/>
                <p:nvPr/>
              </p:nvCxnSpPr>
              <p:spPr>
                <a:xfrm>
                  <a:off x="1043608" y="5013176"/>
                  <a:ext cx="6984776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Přímá spojnice se šipkou 6"/>
                <p:cNvCxnSpPr/>
                <p:nvPr/>
              </p:nvCxnSpPr>
              <p:spPr>
                <a:xfrm flipV="1">
                  <a:off x="1403648" y="1340768"/>
                  <a:ext cx="0" cy="475252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Skupina 62"/>
              <p:cNvGrpSpPr/>
              <p:nvPr/>
            </p:nvGrpSpPr>
            <p:grpSpPr>
              <a:xfrm>
                <a:off x="1448539" y="1543793"/>
                <a:ext cx="5700407" cy="4688002"/>
                <a:chOff x="1448539" y="1543793"/>
                <a:chExt cx="5700407" cy="4688002"/>
              </a:xfrm>
            </p:grpSpPr>
            <p:sp>
              <p:nvSpPr>
                <p:cNvPr id="14" name="Volný tvar 13"/>
                <p:cNvSpPr/>
                <p:nvPr/>
              </p:nvSpPr>
              <p:spPr>
                <a:xfrm>
                  <a:off x="2018806" y="1543793"/>
                  <a:ext cx="5130140" cy="4371443"/>
                </a:xfrm>
                <a:custGeom>
                  <a:avLst/>
                  <a:gdLst>
                    <a:gd name="connsiteX0" fmla="*/ 0 w 4809507"/>
                    <a:gd name="connsiteY0" fmla="*/ 0 h 4325115"/>
                    <a:gd name="connsiteX1" fmla="*/ 1805050 w 4809507"/>
                    <a:gd name="connsiteY1" fmla="*/ 3087585 h 4325115"/>
                    <a:gd name="connsiteX2" fmla="*/ 3016333 w 4809507"/>
                    <a:gd name="connsiteY2" fmla="*/ 4215740 h 4325115"/>
                    <a:gd name="connsiteX3" fmla="*/ 4108863 w 4809507"/>
                    <a:gd name="connsiteY3" fmla="*/ 4227616 h 4325115"/>
                    <a:gd name="connsiteX4" fmla="*/ 4809507 w 4809507"/>
                    <a:gd name="connsiteY4" fmla="*/ 3740727 h 4325115"/>
                    <a:gd name="connsiteX0" fmla="*/ 0 w 4809507"/>
                    <a:gd name="connsiteY0" fmla="*/ 0 h 4239271"/>
                    <a:gd name="connsiteX1" fmla="*/ 1805050 w 4809507"/>
                    <a:gd name="connsiteY1" fmla="*/ 3087585 h 4239271"/>
                    <a:gd name="connsiteX2" fmla="*/ 2968832 w 4809507"/>
                    <a:gd name="connsiteY2" fmla="*/ 4001985 h 4239271"/>
                    <a:gd name="connsiteX3" fmla="*/ 4108863 w 4809507"/>
                    <a:gd name="connsiteY3" fmla="*/ 4227616 h 4239271"/>
                    <a:gd name="connsiteX4" fmla="*/ 4809507 w 4809507"/>
                    <a:gd name="connsiteY4" fmla="*/ 3740727 h 4239271"/>
                    <a:gd name="connsiteX0" fmla="*/ 0 w 4809507"/>
                    <a:gd name="connsiteY0" fmla="*/ 0 h 4251207"/>
                    <a:gd name="connsiteX1" fmla="*/ 1496292 w 4809507"/>
                    <a:gd name="connsiteY1" fmla="*/ 2541320 h 4251207"/>
                    <a:gd name="connsiteX2" fmla="*/ 2968832 w 4809507"/>
                    <a:gd name="connsiteY2" fmla="*/ 4001985 h 4251207"/>
                    <a:gd name="connsiteX3" fmla="*/ 4108863 w 4809507"/>
                    <a:gd name="connsiteY3" fmla="*/ 4227616 h 4251207"/>
                    <a:gd name="connsiteX4" fmla="*/ 4809507 w 4809507"/>
                    <a:gd name="connsiteY4" fmla="*/ 3740727 h 4251207"/>
                    <a:gd name="connsiteX0" fmla="*/ 0 w 5130140"/>
                    <a:gd name="connsiteY0" fmla="*/ 0 h 4255582"/>
                    <a:gd name="connsiteX1" fmla="*/ 1496292 w 5130140"/>
                    <a:gd name="connsiteY1" fmla="*/ 2541320 h 4255582"/>
                    <a:gd name="connsiteX2" fmla="*/ 2968832 w 5130140"/>
                    <a:gd name="connsiteY2" fmla="*/ 4001985 h 4255582"/>
                    <a:gd name="connsiteX3" fmla="*/ 4108863 w 5130140"/>
                    <a:gd name="connsiteY3" fmla="*/ 4227616 h 4255582"/>
                    <a:gd name="connsiteX4" fmla="*/ 5130140 w 5130140"/>
                    <a:gd name="connsiteY4" fmla="*/ 3681350 h 4255582"/>
                    <a:gd name="connsiteX0" fmla="*/ 0 w 5130140"/>
                    <a:gd name="connsiteY0" fmla="*/ 0 h 4295645"/>
                    <a:gd name="connsiteX1" fmla="*/ 1496292 w 5130140"/>
                    <a:gd name="connsiteY1" fmla="*/ 2541320 h 4295645"/>
                    <a:gd name="connsiteX2" fmla="*/ 2968832 w 5130140"/>
                    <a:gd name="connsiteY2" fmla="*/ 4001985 h 4295645"/>
                    <a:gd name="connsiteX3" fmla="*/ 4227616 w 5130140"/>
                    <a:gd name="connsiteY3" fmla="*/ 4275117 h 4295645"/>
                    <a:gd name="connsiteX4" fmla="*/ 5130140 w 5130140"/>
                    <a:gd name="connsiteY4" fmla="*/ 3681350 h 4295645"/>
                    <a:gd name="connsiteX0" fmla="*/ 0 w 5130140"/>
                    <a:gd name="connsiteY0" fmla="*/ 0 h 4371443"/>
                    <a:gd name="connsiteX1" fmla="*/ 1496292 w 5130140"/>
                    <a:gd name="connsiteY1" fmla="*/ 2541320 h 4371443"/>
                    <a:gd name="connsiteX2" fmla="*/ 2968832 w 5130140"/>
                    <a:gd name="connsiteY2" fmla="*/ 4001985 h 4371443"/>
                    <a:gd name="connsiteX3" fmla="*/ 4180114 w 5130140"/>
                    <a:gd name="connsiteY3" fmla="*/ 4358244 h 4371443"/>
                    <a:gd name="connsiteX4" fmla="*/ 5130140 w 5130140"/>
                    <a:gd name="connsiteY4" fmla="*/ 3681350 h 43714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30140" h="4371443">
                      <a:moveTo>
                        <a:pt x="0" y="0"/>
                      </a:moveTo>
                      <a:cubicBezTo>
                        <a:pt x="651164" y="1192481"/>
                        <a:pt x="1001487" y="1874323"/>
                        <a:pt x="1496292" y="2541320"/>
                      </a:cubicBezTo>
                      <a:cubicBezTo>
                        <a:pt x="1991097" y="3208317"/>
                        <a:pt x="2521528" y="3699164"/>
                        <a:pt x="2968832" y="4001985"/>
                      </a:cubicBezTo>
                      <a:cubicBezTo>
                        <a:pt x="3416136" y="4304806"/>
                        <a:pt x="3819896" y="4411683"/>
                        <a:pt x="4180114" y="4358244"/>
                      </a:cubicBezTo>
                      <a:cubicBezTo>
                        <a:pt x="4540332" y="4304805"/>
                        <a:pt x="4929249" y="3885210"/>
                        <a:pt x="5130140" y="368135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cxnSp>
              <p:nvCxnSpPr>
                <p:cNvPr id="16" name="Přímá spojnice 15"/>
                <p:cNvCxnSpPr/>
                <p:nvPr/>
              </p:nvCxnSpPr>
              <p:spPr>
                <a:xfrm>
                  <a:off x="2142000" y="1772816"/>
                  <a:ext cx="0" cy="32403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  <a:head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Přímá spojnice 16"/>
                <p:cNvCxnSpPr/>
                <p:nvPr/>
              </p:nvCxnSpPr>
              <p:spPr>
                <a:xfrm>
                  <a:off x="6012160" y="5013176"/>
                  <a:ext cx="0" cy="9020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Přímá spojnice 19"/>
                <p:cNvCxnSpPr/>
                <p:nvPr/>
              </p:nvCxnSpPr>
              <p:spPr>
                <a:xfrm flipH="1" flipV="1">
                  <a:off x="2142000" y="1772817"/>
                  <a:ext cx="3870160" cy="4142419"/>
                </a:xfrm>
                <a:prstGeom prst="line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Přímá spojnice 20"/>
                <p:cNvCxnSpPr/>
                <p:nvPr/>
              </p:nvCxnSpPr>
              <p:spPr>
                <a:xfrm>
                  <a:off x="5166000" y="5018367"/>
                  <a:ext cx="0" cy="633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Přímá spojnice 25"/>
                <p:cNvCxnSpPr/>
                <p:nvPr/>
              </p:nvCxnSpPr>
              <p:spPr>
                <a:xfrm flipH="1" flipV="1">
                  <a:off x="2339752" y="4797152"/>
                  <a:ext cx="3672408" cy="1118084"/>
                </a:xfrm>
                <a:prstGeom prst="line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Přímá spojnice 37"/>
                <p:cNvCxnSpPr/>
                <p:nvPr/>
              </p:nvCxnSpPr>
              <p:spPr>
                <a:xfrm>
                  <a:off x="3031200" y="3362400"/>
                  <a:ext cx="0" cy="1641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  <a:head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42" name="TextovéPole 41"/>
                    <p:cNvSpPr txBox="1"/>
                    <p:nvPr/>
                  </p:nvSpPr>
                  <p:spPr>
                    <a:xfrm>
                      <a:off x="1996469" y="5058168"/>
                      <a:ext cx="291062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36000" tIns="0" rIns="0" bIns="0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cs-CZ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oMath>
                        </m:oMathPara>
                      </a14:m>
                      <a:endParaRPr lang="cs-CZ" dirty="0"/>
                    </a:p>
                  </p:txBody>
                </p:sp>
              </mc:Choice>
              <mc:Fallback>
                <p:sp>
                  <p:nvSpPr>
                    <p:cNvPr id="42" name="TextovéPole 4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996469" y="5058168"/>
                      <a:ext cx="291062" cy="276999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 l="-4255" r="-12766" b="-1555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43" name="TextovéPole 42"/>
                    <p:cNvSpPr txBox="1"/>
                    <p:nvPr/>
                  </p:nvSpPr>
                  <p:spPr>
                    <a:xfrm>
                      <a:off x="5855642" y="4698523"/>
                      <a:ext cx="291062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36000" tIns="0" rIns="0" bIns="0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cs-CZ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cs-CZ" dirty="0"/>
                    </a:p>
                  </p:txBody>
                </p:sp>
              </mc:Choice>
              <mc:Fallback>
                <p:sp>
                  <p:nvSpPr>
                    <p:cNvPr id="43" name="TextovéPole 4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855642" y="4698523"/>
                      <a:ext cx="291062" cy="276999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l="-2128" r="-12766" b="-1555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44" name="TextovéPole 43"/>
                    <p:cNvSpPr txBox="1"/>
                    <p:nvPr/>
                  </p:nvSpPr>
                  <p:spPr>
                    <a:xfrm>
                      <a:off x="5160144" y="4698525"/>
                      <a:ext cx="291062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36000" tIns="0" rIns="0" bIns="0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cs-CZ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cs-CZ" dirty="0"/>
                    </a:p>
                  </p:txBody>
                </p:sp>
              </mc:Choice>
              <mc:Fallback>
                <p:sp>
                  <p:nvSpPr>
                    <p:cNvPr id="44" name="TextovéPole 4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60144" y="4698525"/>
                      <a:ext cx="291062" cy="276999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 l="-2083" r="-12500" b="-1555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45" name="TextovéPole 44"/>
                    <p:cNvSpPr txBox="1"/>
                    <p:nvPr/>
                  </p:nvSpPr>
                  <p:spPr>
                    <a:xfrm>
                      <a:off x="2885669" y="5058168"/>
                      <a:ext cx="291062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36000" tIns="0" rIns="0" bIns="0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cs-CZ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oMath>
                        </m:oMathPara>
                      </a14:m>
                      <a:endParaRPr lang="cs-CZ" dirty="0"/>
                    </a:p>
                  </p:txBody>
                </p:sp>
              </mc:Choice>
              <mc:Fallback>
                <p:sp>
                  <p:nvSpPr>
                    <p:cNvPr id="45" name="TextovéPole 4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85669" y="5058168"/>
                      <a:ext cx="291062" cy="276999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 l="-2083" r="-12500" b="-1555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46" name="TextovéPole 45"/>
                    <p:cNvSpPr txBox="1"/>
                    <p:nvPr/>
                  </p:nvSpPr>
                  <p:spPr>
                    <a:xfrm>
                      <a:off x="4499992" y="4698524"/>
                      <a:ext cx="291062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36000" tIns="0" rIns="0" bIns="0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cs-CZ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/>
                                  </a:rPr>
                                  <m:t>4</m:t>
                                </m:r>
                              </m:sub>
                            </m:sSub>
                          </m:oMath>
                        </m:oMathPara>
                      </a14:m>
                      <a:endParaRPr lang="cs-CZ" dirty="0"/>
                    </a:p>
                  </p:txBody>
                </p:sp>
              </mc:Choice>
              <mc:Fallback>
                <p:sp>
                  <p:nvSpPr>
                    <p:cNvPr id="46" name="TextovéPole 4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499992" y="4698524"/>
                      <a:ext cx="291062" cy="276999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 l="-2083" r="-12500" b="-1555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7" name="Přímá spojnice 46"/>
                <p:cNvCxnSpPr/>
                <p:nvPr/>
              </p:nvCxnSpPr>
              <p:spPr>
                <a:xfrm flipH="1" flipV="1">
                  <a:off x="3031200" y="3362400"/>
                  <a:ext cx="2128944" cy="2289567"/>
                </a:xfrm>
                <a:prstGeom prst="line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8" name="TextovéPole 57"/>
                    <p:cNvSpPr txBox="1"/>
                    <p:nvPr/>
                  </p:nvSpPr>
                  <p:spPr>
                    <a:xfrm>
                      <a:off x="5796136" y="5954796"/>
                      <a:ext cx="603181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36000" tIns="0" rIns="0" bIns="0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cs-CZ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cs-CZ" b="0" i="1" smtClean="0">
                                <a:latin typeface="Cambria Math"/>
                              </a:rPr>
                              <m:t>)</m:t>
                            </m:r>
                          </m:oMath>
                        </m:oMathPara>
                      </a14:m>
                      <a:endParaRPr lang="cs-CZ" dirty="0"/>
                    </a:p>
                  </p:txBody>
                </p:sp>
              </mc:Choice>
              <mc:Fallback>
                <p:sp>
                  <p:nvSpPr>
                    <p:cNvPr id="58" name="TextovéPole 5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796136" y="5954796"/>
                      <a:ext cx="603181" cy="276999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 l="-10101" t="-2222" r="-17172" b="-333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9" name="TextovéPole 58"/>
                    <p:cNvSpPr txBox="1"/>
                    <p:nvPr/>
                  </p:nvSpPr>
                  <p:spPr>
                    <a:xfrm>
                      <a:off x="4760907" y="5744289"/>
                      <a:ext cx="603181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36000" tIns="0" rIns="0" bIns="0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cs-CZ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cs-CZ" b="0" i="1" smtClean="0">
                                <a:latin typeface="Cambria Math"/>
                              </a:rPr>
                              <m:t>)</m:t>
                            </m:r>
                          </m:oMath>
                        </m:oMathPara>
                      </a14:m>
                      <a:endParaRPr lang="cs-CZ" dirty="0"/>
                    </a:p>
                  </p:txBody>
                </p:sp>
              </mc:Choice>
              <mc:Fallback>
                <p:sp>
                  <p:nvSpPr>
                    <p:cNvPr id="59" name="TextovéPole 5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760907" y="5744289"/>
                      <a:ext cx="603181" cy="276999"/>
                    </a:xfrm>
                    <a:prstGeom prst="rect">
                      <a:avLst/>
                    </a:prstGeom>
                    <a:blipFill rotWithShape="1">
                      <a:blip r:embed="rId8"/>
                      <a:stretch>
                        <a:fillRect l="-11111" r="-18182" b="-3260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60" name="TextovéPole 59"/>
                    <p:cNvSpPr txBox="1"/>
                    <p:nvPr/>
                  </p:nvSpPr>
                  <p:spPr>
                    <a:xfrm>
                      <a:off x="1448539" y="1700808"/>
                      <a:ext cx="603181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36000" tIns="0" rIns="0" bIns="0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cs-CZ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cs-CZ" b="0" i="1" smtClean="0">
                                <a:latin typeface="Cambria Math"/>
                              </a:rPr>
                              <m:t>)</m:t>
                            </m:r>
                          </m:oMath>
                        </m:oMathPara>
                      </a14:m>
                      <a:endParaRPr lang="cs-CZ" dirty="0"/>
                    </a:p>
                  </p:txBody>
                </p:sp>
              </mc:Choice>
              <mc:Fallback>
                <p:sp>
                  <p:nvSpPr>
                    <p:cNvPr id="60" name="TextovéPole 5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448539" y="1700808"/>
                      <a:ext cx="603181" cy="276999"/>
                    </a:xfrm>
                    <a:prstGeom prst="rect">
                      <a:avLst/>
                    </a:prstGeom>
                    <a:blipFill rotWithShape="1">
                      <a:blip r:embed="rId9"/>
                      <a:stretch>
                        <a:fillRect l="-11111" r="-18182" b="-3555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61" name="TextovéPole 60"/>
                    <p:cNvSpPr txBox="1"/>
                    <p:nvPr/>
                  </p:nvSpPr>
                  <p:spPr>
                    <a:xfrm>
                      <a:off x="2339752" y="3254496"/>
                      <a:ext cx="603181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36000" tIns="0" rIns="0" bIns="0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cs-CZ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cs-CZ" b="0" i="1" smtClean="0">
                                <a:latin typeface="Cambria Math"/>
                              </a:rPr>
                              <m:t>)</m:t>
                            </m:r>
                          </m:oMath>
                        </m:oMathPara>
                      </a14:m>
                      <a:endParaRPr lang="cs-CZ" dirty="0"/>
                    </a:p>
                  </p:txBody>
                </p:sp>
              </mc:Choice>
              <mc:Fallback>
                <p:sp>
                  <p:nvSpPr>
                    <p:cNvPr id="61" name="TextovéPole 6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339752" y="3254496"/>
                      <a:ext cx="603181" cy="276999"/>
                    </a:xfrm>
                    <a:prstGeom prst="rect">
                      <a:avLst/>
                    </a:prstGeom>
                    <a:blipFill rotWithShape="1">
                      <a:blip r:embed="rId10"/>
                      <a:stretch>
                        <a:fillRect l="-11111" t="-2222" r="-18182" b="-333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65" name="TextovéPole 64"/>
                    <p:cNvSpPr txBox="1"/>
                    <p:nvPr/>
                  </p:nvSpPr>
                  <p:spPr>
                    <a:xfrm>
                      <a:off x="3995936" y="4941168"/>
                      <a:ext cx="29106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36000" tIns="0" rIns="0" bIns="0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cs-CZ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∝</m:t>
                            </m:r>
                          </m:oMath>
                        </m:oMathPara>
                      </a14:m>
                      <a:endParaRPr lang="cs-CZ" sz="2400" b="1" dirty="0">
                        <a:latin typeface="Symbol" panose="05050102010706020507" pitchFamily="18" charset="2"/>
                      </a:endParaRPr>
                    </a:p>
                  </p:txBody>
                </p:sp>
              </mc:Choice>
              <mc:Fallback>
                <p:sp>
                  <p:nvSpPr>
                    <p:cNvPr id="65" name="TextovéPole 6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995936" y="4941168"/>
                      <a:ext cx="291062" cy="369332"/>
                    </a:xfrm>
                    <a:prstGeom prst="rect">
                      <a:avLst/>
                    </a:prstGeom>
                    <a:blipFill rotWithShape="1">
                      <a:blip r:embed="rId11"/>
                      <a:stretch>
                        <a:fillRect l="-10638" r="-21277" b="-33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sp>
          <p:nvSpPr>
            <p:cNvPr id="66" name="Ovál 65"/>
            <p:cNvSpPr>
              <a:spLocks noChangeAspect="1"/>
            </p:cNvSpPr>
            <p:nvPr/>
          </p:nvSpPr>
          <p:spPr>
            <a:xfrm>
              <a:off x="4269600" y="4957200"/>
              <a:ext cx="107988" cy="108000"/>
            </a:xfrm>
            <a:prstGeom prst="ellipse">
              <a:avLst/>
            </a:prstGeom>
            <a:solidFill>
              <a:srgbClr val="FF0000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67" name="TextovéPole 66"/>
            <p:cNvSpPr txBox="1"/>
            <p:nvPr/>
          </p:nvSpPr>
          <p:spPr>
            <a:xfrm>
              <a:off x="3867030" y="2608165"/>
              <a:ext cx="31683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Posloupnost bodů </a:t>
              </a:r>
              <a:r>
                <a:rPr lang="en-US" dirty="0" smtClean="0"/>
                <a:t>{ </a:t>
              </a:r>
              <a:r>
                <a:rPr lang="cs-CZ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cs-CZ" baseline="-25000" dirty="0" smtClean="0"/>
                <a:t>0</a:t>
              </a:r>
              <a:r>
                <a:rPr lang="cs-CZ" dirty="0" smtClean="0"/>
                <a:t>, </a:t>
              </a:r>
              <a:r>
                <a:rPr lang="cs-CZ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cs-CZ" baseline="-25000" dirty="0" smtClean="0"/>
                <a:t>1</a:t>
              </a:r>
              <a:r>
                <a:rPr lang="cs-CZ" dirty="0" smtClean="0"/>
                <a:t>, …. </a:t>
              </a:r>
              <a:r>
                <a:rPr lang="en-US" dirty="0" smtClean="0"/>
                <a:t>} </a:t>
              </a:r>
              <a:r>
                <a:rPr lang="cs-CZ" dirty="0" smtClean="0"/>
                <a:t>konverguje ke kořeni  </a:t>
              </a:r>
              <a:r>
                <a:rPr lang="cs-CZ" b="1" dirty="0" smtClean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cs-CZ" dirty="0" smtClean="0"/>
                <a:t> . 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32069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Metoda sečen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- odvození</a:t>
            </a:r>
            <a:endParaRPr lang="cs-CZ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/>
              <p:cNvSpPr txBox="1"/>
              <p:nvPr/>
            </p:nvSpPr>
            <p:spPr>
              <a:xfrm>
                <a:off x="683568" y="1484784"/>
                <a:ext cx="7704856" cy="4615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Ke zvoleným dvěma (počátečním) bodům  </a:t>
                </a:r>
                <a:r>
                  <a:rPr lang="cs-CZ" b="1" i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b="1" baseline="-25000" dirty="0" smtClean="0">
                    <a:solidFill>
                      <a:srgbClr val="0070C0"/>
                    </a:solidFill>
                  </a:rPr>
                  <a:t>0 </a:t>
                </a:r>
                <a:r>
                  <a:rPr lang="cs-CZ" dirty="0" smtClean="0"/>
                  <a:t>, </a:t>
                </a:r>
                <a:r>
                  <a:rPr lang="cs-CZ" b="1" i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cs-CZ" dirty="0" smtClean="0"/>
                  <a:t> spočítáme funkční hodnoty </a:t>
                </a:r>
              </a:p>
              <a:p>
                <a:pPr algn="ctr"/>
                <a:r>
                  <a:rPr lang="cs-CZ" b="1" i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cs-CZ" b="1" dirty="0" smtClean="0">
                    <a:solidFill>
                      <a:srgbClr val="0070C0"/>
                    </a:solidFill>
                  </a:rPr>
                  <a:t>(</a:t>
                </a:r>
                <a:r>
                  <a:rPr lang="cs-CZ" b="1" i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b="1" baseline="-25000" dirty="0" smtClean="0">
                    <a:solidFill>
                      <a:srgbClr val="0070C0"/>
                    </a:solidFill>
                  </a:rPr>
                  <a:t>0</a:t>
                </a:r>
                <a:r>
                  <a:rPr lang="cs-CZ" b="1" dirty="0" smtClean="0">
                    <a:solidFill>
                      <a:srgbClr val="0070C0"/>
                    </a:solidFill>
                  </a:rPr>
                  <a:t>)   </a:t>
                </a:r>
                <a:r>
                  <a:rPr lang="cs-CZ" dirty="0" smtClean="0"/>
                  <a:t>a</a:t>
                </a:r>
                <a:r>
                  <a:rPr lang="cs-CZ" b="1" dirty="0" smtClean="0">
                    <a:solidFill>
                      <a:srgbClr val="0070C0"/>
                    </a:solidFill>
                  </a:rPr>
                  <a:t>   </a:t>
                </a:r>
                <a:r>
                  <a:rPr lang="cs-CZ" b="1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cs-CZ" b="1" dirty="0">
                    <a:solidFill>
                      <a:srgbClr val="0070C0"/>
                    </a:solidFill>
                  </a:rPr>
                  <a:t>(</a:t>
                </a:r>
                <a:r>
                  <a:rPr lang="cs-CZ" b="1" i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cs-CZ" b="1" dirty="0" smtClean="0">
                    <a:solidFill>
                      <a:srgbClr val="0070C0"/>
                    </a:solidFill>
                  </a:rPr>
                  <a:t>)</a:t>
                </a:r>
                <a:endParaRPr lang="cs-CZ" b="1" dirty="0">
                  <a:solidFill>
                    <a:srgbClr val="0070C0"/>
                  </a:solidFill>
                </a:endParaRPr>
              </a:p>
              <a:p>
                <a:r>
                  <a:rPr lang="cs-CZ" dirty="0" smtClean="0"/>
                  <a:t>a tak dostaneme dva body na grafu funkce. Spojíme je úsečkou </a:t>
                </a:r>
              </a:p>
              <a:p>
                <a:endParaRPr lang="cs-CZ" sz="8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𝒚</m:t>
                      </m:r>
                      <m:r>
                        <a:rPr lang="cs-CZ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cs-CZ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cs-CZ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cs-CZ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cs-CZ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.(</m:t>
                      </m:r>
                      <m:sSub>
                        <m:sSubPr>
                          <m:ctrlPr>
                            <a:rPr lang="cs-CZ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cs-CZ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b="1" dirty="0" smtClean="0">
                  <a:solidFill>
                    <a:srgbClr val="0070C0"/>
                  </a:solidFill>
                </a:endParaRPr>
              </a:p>
              <a:p>
                <a:endParaRPr lang="cs-CZ" sz="800" b="1" dirty="0">
                  <a:solidFill>
                    <a:srgbClr val="0070C0"/>
                  </a:solidFill>
                </a:endParaRPr>
              </a:p>
              <a:p>
                <a:r>
                  <a:rPr lang="cs-CZ" dirty="0" smtClean="0"/>
                  <a:t>a hledáme její průsečík s osou</a:t>
                </a:r>
                <a:r>
                  <a:rPr lang="cs-CZ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r>
                  <a:rPr lang="cs-CZ" dirty="0" smtClean="0"/>
                  <a:t> . Ta má rovnici  </a:t>
                </a:r>
                <a:r>
                  <a:rPr lang="cs-CZ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= 0</a:t>
                </a:r>
                <a:r>
                  <a:rPr lang="cs-C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smtClean="0"/>
                  <a:t>. To dosadíme do předchozí rovnice a vypočítáme  </a:t>
                </a:r>
                <a:r>
                  <a:rPr lang="cs-CZ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b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cs-CZ" dirty="0" smtClean="0"/>
                  <a:t> .</a:t>
                </a:r>
              </a:p>
              <a:p>
                <a:endParaRPr lang="cs-CZ" sz="8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cs-CZ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𝒇</m:t>
                              </m:r>
                              <m: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)−</m:t>
                          </m:r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𝒇</m:t>
                          </m:r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cs-CZ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.</m:t>
                      </m:r>
                      <m:r>
                        <a:rPr lang="cs-CZ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𝒇</m:t>
                      </m:r>
                      <m:r>
                        <a:rPr lang="cs-CZ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b="1" dirty="0" smtClean="0">
                  <a:solidFill>
                    <a:srgbClr val="0070C0"/>
                  </a:solidFill>
                </a:endParaRPr>
              </a:p>
              <a:p>
                <a:endParaRPr lang="cs-CZ" sz="800" dirty="0" smtClean="0"/>
              </a:p>
              <a:p>
                <a:r>
                  <a:rPr lang="cs-CZ" dirty="0" smtClean="0"/>
                  <a:t>Obecně místo bodů </a:t>
                </a:r>
                <a:r>
                  <a:rPr lang="cs-CZ" b="1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b="1" baseline="-25000" dirty="0">
                    <a:solidFill>
                      <a:srgbClr val="0070C0"/>
                    </a:solidFill>
                  </a:rPr>
                  <a:t>0 </a:t>
                </a:r>
                <a:r>
                  <a:rPr lang="cs-CZ" dirty="0"/>
                  <a:t>, </a:t>
                </a:r>
                <a:r>
                  <a:rPr lang="cs-CZ" b="1" i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cs-CZ" dirty="0" smtClean="0"/>
                  <a:t>  použijme  </a:t>
                </a:r>
                <a:r>
                  <a:rPr lang="cs-CZ" b="1" i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b="1" baseline="-25000" dirty="0" smtClean="0">
                    <a:solidFill>
                      <a:srgbClr val="0070C0"/>
                    </a:solidFill>
                  </a:rPr>
                  <a:t>k-1 </a:t>
                </a:r>
                <a:r>
                  <a:rPr lang="cs-CZ" dirty="0"/>
                  <a:t>, </a:t>
                </a:r>
                <a:r>
                  <a:rPr lang="cs-CZ" b="1" i="1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b="1" baseline="-25000" dirty="0" err="1" smtClean="0">
                    <a:solidFill>
                      <a:srgbClr val="0070C0"/>
                    </a:solidFill>
                  </a:rPr>
                  <a:t>k</a:t>
                </a:r>
                <a:r>
                  <a:rPr lang="cs-CZ" dirty="0" smtClean="0"/>
                  <a:t>   a dostaneme tak formuli</a:t>
                </a:r>
              </a:p>
              <a:p>
                <a:endParaRPr lang="cs-CZ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𝒌</m:t>
                          </m:r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sz="2400" b="1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cs-CZ" sz="2400" b="1" i="1">
                          <a:solidFill>
                            <a:srgbClr val="0070C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  <m:r>
                            <a:rPr lang="cs-CZ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𝒌</m:t>
                              </m:r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𝒇</m:t>
                              </m:r>
                              <m:r>
                                <a:rPr lang="cs-CZ" sz="24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cs-CZ" sz="24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  <m:r>
                            <a:rPr lang="cs-CZ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)−</m:t>
                          </m:r>
                          <m:r>
                            <a:rPr lang="cs-CZ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𝒇</m:t>
                          </m:r>
                          <m:r>
                            <a:rPr lang="cs-CZ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𝒌</m:t>
                              </m:r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cs-CZ" sz="2400" b="1" i="1">
                          <a:solidFill>
                            <a:srgbClr val="0070C0"/>
                          </a:solidFill>
                          <a:latin typeface="Cambria Math"/>
                        </a:rPr>
                        <m:t>.</m:t>
                      </m:r>
                      <m:r>
                        <a:rPr lang="cs-CZ" sz="2400" b="1" i="1">
                          <a:solidFill>
                            <a:srgbClr val="0070C0"/>
                          </a:solidFill>
                          <a:latin typeface="Cambria Math"/>
                        </a:rPr>
                        <m:t>𝒇</m:t>
                      </m:r>
                      <m:r>
                        <a:rPr lang="cs-CZ" sz="2400" b="1" i="1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cs-CZ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cs-CZ" sz="2400" b="1" i="1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sz="2400" b="1" dirty="0">
                  <a:solidFill>
                    <a:srgbClr val="0070C0"/>
                  </a:solidFill>
                </a:endParaRPr>
              </a:p>
              <a:p>
                <a:endParaRPr lang="cs-CZ" dirty="0" smtClean="0"/>
              </a:p>
            </p:txBody>
          </p:sp>
        </mc:Choice>
        <mc:Fallback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484784"/>
                <a:ext cx="7704856" cy="4615815"/>
              </a:xfrm>
              <a:prstGeom prst="rect">
                <a:avLst/>
              </a:prstGeom>
              <a:blipFill rotWithShape="1">
                <a:blip r:embed="rId2"/>
                <a:stretch>
                  <a:fillRect l="-633" t="-793" r="-10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046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1196" y="47667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Metoda sečen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- použití</a:t>
            </a:r>
            <a:endParaRPr lang="cs-CZ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/>
              <p:cNvSpPr txBox="1"/>
              <p:nvPr/>
            </p:nvSpPr>
            <p:spPr>
              <a:xfrm>
                <a:off x="683568" y="2204864"/>
                <a:ext cx="7704856" cy="2950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Při separaci kořenů najdeme interval 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cs-CZ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𝒂</m:t>
                        </m:r>
                        <m:r>
                          <a:rPr lang="cs-CZ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;</m:t>
                        </m:r>
                        <m:r>
                          <a:rPr lang="cs-CZ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𝒃</m:t>
                        </m:r>
                      </m:e>
                    </m:d>
                  </m:oMath>
                </a14:m>
                <a:r>
                  <a:rPr lang="cs-CZ" dirty="0" smtClean="0"/>
                  <a:t> , v němž leží pouze kořen  </a:t>
                </a:r>
                <a:r>
                  <a:rPr lang="cs-CZ" b="1" dirty="0" smtClean="0">
                    <a:solidFill>
                      <a:srgbClr val="0070C0"/>
                    </a:solidFill>
                    <a:latin typeface="Symbol" panose="05050102010706020507" pitchFamily="18" charset="2"/>
                  </a:rPr>
                  <a:t>a</a:t>
                </a:r>
                <a:r>
                  <a:rPr lang="cs-CZ" dirty="0" smtClean="0"/>
                  <a:t> .</a:t>
                </a:r>
              </a:p>
              <a:p>
                <a:endParaRPr lang="cs-CZ" sz="800" dirty="0" smtClean="0"/>
              </a:p>
              <a:p>
                <a:r>
                  <a:rPr lang="cs-CZ" dirty="0" smtClean="0"/>
                  <a:t>Zvolíme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  <m:r>
                      <a:rPr lang="cs-CZ" b="0" i="1" smtClean="0">
                        <a:latin typeface="Cambria Math"/>
                      </a:rPr>
                      <m:t>;  </m:t>
                    </m:r>
                    <m:sSub>
                      <m:sSubPr>
                        <m:ctrlPr>
                          <a:rPr lang="cs-CZ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𝒃</m:t>
                    </m:r>
                  </m:oMath>
                </a14:m>
                <a:r>
                  <a:rPr lang="cs-CZ" b="1" dirty="0" smtClean="0">
                    <a:solidFill>
                      <a:srgbClr val="FF0000"/>
                    </a:solidFill>
                  </a:rPr>
                  <a:t>  </a:t>
                </a:r>
                <a:r>
                  <a:rPr lang="cs-CZ" dirty="0" smtClean="0"/>
                  <a:t>a odstartujeme iterační proces</a:t>
                </a:r>
              </a:p>
              <a:p>
                <a:endParaRPr lang="cs-CZ" sz="20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𝒌</m:t>
                          </m:r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sz="2400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cs-CZ" sz="2400" b="1" i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𝒌</m:t>
                              </m:r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𝒇</m:t>
                              </m:r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)−</m:t>
                          </m:r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</m:t>
                          </m:r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𝒌</m:t>
                              </m:r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cs-CZ" sz="2400" b="1" i="1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</m:e>
                      </m:d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𝒉</m:t>
                          </m:r>
                        </m:e>
                        <m:sub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cs-CZ" sz="2400" b="1" dirty="0">
                  <a:solidFill>
                    <a:srgbClr val="FF0000"/>
                  </a:solidFill>
                </a:endParaRPr>
              </a:p>
              <a:p>
                <a:endParaRPr lang="cs-CZ" sz="2000" dirty="0" smtClean="0"/>
              </a:p>
              <a:p>
                <a:r>
                  <a:rPr lang="cs-CZ" dirty="0" smtClean="0"/>
                  <a:t>pro  </a:t>
                </a:r>
                <a:r>
                  <a:rPr lang="cs-CZ" sz="20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cs-CZ" sz="2000" b="1" dirty="0" smtClean="0">
                    <a:solidFill>
                      <a:srgbClr val="FF0000"/>
                    </a:solidFill>
                  </a:rPr>
                  <a:t> = </a:t>
                </a:r>
                <a:r>
                  <a:rPr lang="cs-CZ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2, …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cs-C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Proces zastavíme, až bude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000" b="1" i="1" smtClean="0">
                            <a:solidFill>
                              <a:srgbClr val="00B05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0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0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cs-CZ" sz="20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𝒌</m:t>
                            </m:r>
                          </m:sub>
                        </m:sSub>
                      </m:e>
                    </m:d>
                    <m:r>
                      <a:rPr lang="cs-CZ" sz="20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&lt;</m:t>
                    </m:r>
                    <m:r>
                      <a:rPr lang="cs-CZ" sz="20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𝜺</m:t>
                    </m:r>
                  </m:oMath>
                </a14:m>
                <a:r>
                  <a:rPr lang="cs-CZ" sz="20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cs-CZ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Tak získáme posloupnost bodů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cs-CZ" b="1" i="1">
                        <a:solidFill>
                          <a:srgbClr val="0070C0"/>
                        </a:solidFill>
                        <a:latin typeface="Cambria Math"/>
                      </a:rPr>
                      <m:t> ;</m:t>
                    </m:r>
                    <m:sSub>
                      <m:sSubPr>
                        <m:ctrlP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….  </a:t>
                </a:r>
                <a:r>
                  <a:rPr lang="cs-CZ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která konverguje ke kořeni </a:t>
                </a:r>
                <a:r>
                  <a:rPr lang="cs-CZ" b="1" dirty="0">
                    <a:solidFill>
                      <a:srgbClr val="0070C0"/>
                    </a:solidFill>
                    <a:latin typeface="Symbol" panose="05050102010706020507" pitchFamily="18" charset="2"/>
                  </a:rPr>
                  <a:t>a</a:t>
                </a:r>
                <a:r>
                  <a:rPr lang="cs-CZ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</p:txBody>
          </p:sp>
        </mc:Choice>
        <mc:Fallback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204864"/>
                <a:ext cx="7704856" cy="2950103"/>
              </a:xfrm>
              <a:prstGeom prst="rect">
                <a:avLst/>
              </a:prstGeom>
              <a:blipFill rotWithShape="1">
                <a:blip r:embed="rId2"/>
                <a:stretch>
                  <a:fillRect l="-633" t="-1446" b="-24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250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344816" cy="72008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Poznámky na </a:t>
            </a:r>
            <a:r>
              <a:rPr lang="cs-CZ" b="1" dirty="0" smtClean="0">
                <a:solidFill>
                  <a:srgbClr val="C00000"/>
                </a:solidFill>
              </a:rPr>
              <a:t>závěr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1124744"/>
            <a:ext cx="72728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u="sng" dirty="0" smtClean="0"/>
              <a:t>Analytická příprava</a:t>
            </a:r>
            <a:r>
              <a:rPr lang="cs-CZ" sz="2800" dirty="0" smtClean="0"/>
              <a:t> před zahájením iteračního procesu, tj. separace kořenů, nalezení podmínek konvergence a nalezení vhodné počáteční aproximace se pro relativní obtížnost a z časových důvodů obvykle nedělá. </a:t>
            </a:r>
          </a:p>
          <a:p>
            <a:pPr algn="just"/>
            <a:r>
              <a:rPr lang="cs-CZ" sz="2800" u="sng" dirty="0" smtClean="0"/>
              <a:t>Prakticky</a:t>
            </a:r>
            <a:r>
              <a:rPr lang="cs-CZ" sz="2800" dirty="0" smtClean="0"/>
              <a:t> se sestaví iterační formule a nejlepší možný odhad řešení se určí jako počáteční aproximace. Teprve když proces nekonverguje nebo vykazuje nestandardní vlastnosti, uplatní se teoretická analýza.</a:t>
            </a:r>
          </a:p>
          <a:p>
            <a:pPr algn="just"/>
            <a:r>
              <a:rPr lang="cs-CZ" sz="2800" u="sng" dirty="0" smtClean="0"/>
              <a:t>Možné potíže:</a:t>
            </a:r>
            <a:r>
              <a:rPr lang="cs-CZ" sz="2800" dirty="0" smtClean="0"/>
              <a:t> „slepené“ kořeny, vzdálený kořen, funkce protíná osu 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cs-CZ" sz="2800" dirty="0" smtClean="0"/>
              <a:t> pod malým úhlem, …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4579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2955</TotalTime>
  <Words>645</Words>
  <Application>Microsoft Office PowerPoint</Application>
  <PresentationFormat>Předvádění na obrazovce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Numerické metody</vt:lpstr>
      <vt:lpstr>Základní pojmy</vt:lpstr>
      <vt:lpstr>Základní pojmy</vt:lpstr>
      <vt:lpstr>Základní pojmy</vt:lpstr>
      <vt:lpstr>Separace kořenů</vt:lpstr>
      <vt:lpstr>Metoda sečen - graf</vt:lpstr>
      <vt:lpstr>Metoda sečen - odvození</vt:lpstr>
      <vt:lpstr>Metoda sečen - použití</vt:lpstr>
      <vt:lpstr>Poznámky na 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Numerické metody</dc:title>
  <dc:creator>Pavel</dc:creator>
  <cp:lastModifiedBy>Pavel</cp:lastModifiedBy>
  <cp:revision>205</cp:revision>
  <dcterms:created xsi:type="dcterms:W3CDTF">2013-12-16T12:12:59Z</dcterms:created>
  <dcterms:modified xsi:type="dcterms:W3CDTF">2016-04-12T11:37:14Z</dcterms:modified>
</cp:coreProperties>
</file>