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2" r:id="rId5"/>
    <p:sldId id="263" r:id="rId6"/>
    <p:sldId id="298" r:id="rId7"/>
    <p:sldId id="299" r:id="rId8"/>
    <p:sldId id="300" r:id="rId9"/>
    <p:sldId id="297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Světlý styl 3 – zvýraznění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>
        <p:scale>
          <a:sx n="80" d="100"/>
          <a:sy n="80" d="100"/>
        </p:scale>
        <p:origin x="-16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12.4.2016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12.4.2016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12.4.2016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12.4.2016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12.4.2016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12.4.2016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12.4.2016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12.4.2016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12.4.2016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12.4.2016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12.4.2016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12.4.2016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051720" y="620688"/>
            <a:ext cx="4968552" cy="866527"/>
          </a:xfrm>
        </p:spPr>
        <p:txBody>
          <a:bodyPr/>
          <a:lstStyle/>
          <a:p>
            <a:r>
              <a:rPr lang="cs-CZ" dirty="0" smtClean="0"/>
              <a:t>Numerické metody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03648" y="2204864"/>
            <a:ext cx="6400800" cy="3168352"/>
          </a:xfrm>
        </p:spPr>
        <p:txBody>
          <a:bodyPr>
            <a:noAutofit/>
          </a:bodyPr>
          <a:lstStyle/>
          <a:p>
            <a:r>
              <a:rPr lang="cs-CZ" sz="8800" dirty="0" smtClean="0">
                <a:solidFill>
                  <a:srgbClr val="C00000"/>
                </a:solidFill>
              </a:rPr>
              <a:t>METODA SEČEN</a:t>
            </a:r>
            <a:endParaRPr lang="cs-CZ" sz="8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8382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rgbClr val="C00000"/>
                </a:solidFill>
              </a:rPr>
              <a:t>Základní </a:t>
            </a:r>
            <a:r>
              <a:rPr lang="cs-CZ" b="1" dirty="0" smtClean="0">
                <a:solidFill>
                  <a:srgbClr val="C00000"/>
                </a:solidFill>
              </a:rPr>
              <a:t>pojmy</a:t>
            </a:r>
            <a:endParaRPr lang="cs-CZ" b="1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cs-CZ" i="1" u="sng" dirty="0" smtClean="0"/>
                  <a:t>Iterační metoda</a:t>
                </a:r>
                <a:r>
                  <a:rPr lang="cs-CZ" dirty="0"/>
                  <a:t> je taková, kdy konstruujeme posloupnost čísel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𝒙</m:t>
                        </m:r>
                      </m:e>
                      <m:sub>
                        <m:r>
                          <a:rPr lang="cs-CZ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𝟎</m:t>
                        </m:r>
                      </m:sub>
                    </m:sSub>
                    <m:r>
                      <a:rPr lang="cs-CZ" b="1" i="1">
                        <a:solidFill>
                          <a:srgbClr val="0070C0"/>
                        </a:solidFill>
                        <a:latin typeface="Cambria Math"/>
                      </a:rPr>
                      <m:t>, </m:t>
                    </m:r>
                    <m:sSub>
                      <m:sSubPr>
                        <m:ctrlPr>
                          <a:rPr lang="cs-CZ" b="1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𝒙</m:t>
                        </m:r>
                      </m:e>
                      <m:sub>
                        <m:r>
                          <a:rPr lang="cs-CZ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𝟏</m:t>
                        </m:r>
                      </m:sub>
                    </m:sSub>
                    <m:r>
                      <a:rPr lang="cs-CZ" b="1" i="1">
                        <a:solidFill>
                          <a:srgbClr val="0070C0"/>
                        </a:solidFill>
                        <a:latin typeface="Cambria Math"/>
                      </a:rPr>
                      <m:t>, …, </m:t>
                    </m:r>
                    <m:sSub>
                      <m:sSubPr>
                        <m:ctrlPr>
                          <a:rPr lang="cs-CZ" b="1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𝒙</m:t>
                        </m:r>
                      </m:e>
                      <m:sub>
                        <m:r>
                          <a:rPr lang="cs-CZ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𝒌</m:t>
                        </m:r>
                        <m:r>
                          <a:rPr lang="cs-CZ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 , </m:t>
                        </m:r>
                      </m:sub>
                    </m:sSub>
                    <m:r>
                      <a:rPr lang="cs-CZ" b="1" i="1">
                        <a:solidFill>
                          <a:srgbClr val="0070C0"/>
                        </a:solidFill>
                        <a:latin typeface="Cambria Math"/>
                      </a:rPr>
                      <m:t>…</m:t>
                    </m:r>
                  </m:oMath>
                </a14:m>
                <a:r>
                  <a:rPr lang="cs-CZ" b="1" dirty="0">
                    <a:solidFill>
                      <a:srgbClr val="0070C0"/>
                    </a:solidFill>
                  </a:rPr>
                  <a:t>   </a:t>
                </a:r>
                <a:r>
                  <a:rPr lang="cs-CZ" dirty="0"/>
                  <a:t>, která konverguje ke kořeni </a:t>
                </a:r>
                <a14:m>
                  <m:oMath xmlns:m="http://schemas.openxmlformats.org/officeDocument/2006/math">
                    <m:r>
                      <a:rPr lang="cs-CZ" b="1" i="1" smtClean="0">
                        <a:solidFill>
                          <a:srgbClr val="0070C0"/>
                        </a:solidFill>
                        <a:latin typeface="Cambria Math"/>
                        <a:sym typeface="Symbol"/>
                      </a:rPr>
                      <m:t></m:t>
                    </m:r>
                  </m:oMath>
                </a14:m>
                <a:r>
                  <a:rPr lang="cs-CZ" dirty="0"/>
                  <a:t>  pomocí vhodné </a:t>
                </a:r>
                <a:r>
                  <a:rPr lang="cs-CZ" i="1" u="sng" dirty="0"/>
                  <a:t>iterační formule</a:t>
                </a:r>
                <a:r>
                  <a:rPr lang="cs-CZ" dirty="0"/>
                  <a:t>. Proto nás vždy zajímá, zda </a:t>
                </a:r>
                <a:r>
                  <a:rPr lang="cs-CZ" i="1" u="sng" dirty="0"/>
                  <a:t>iterační proces</a:t>
                </a:r>
                <a:r>
                  <a:rPr lang="cs-CZ" dirty="0"/>
                  <a:t> k hledanému kořeni </a:t>
                </a:r>
                <a:r>
                  <a:rPr lang="cs-CZ" i="1" u="sng" dirty="0"/>
                  <a:t>konverguje</a:t>
                </a:r>
                <a:r>
                  <a:rPr lang="cs-CZ" dirty="0"/>
                  <a:t> a jak rychle. Řekneme, že iterační formule je </a:t>
                </a:r>
                <a:r>
                  <a:rPr lang="cs-CZ" i="1" u="sng" dirty="0"/>
                  <a:t>řádu</a:t>
                </a:r>
                <a:r>
                  <a:rPr lang="cs-CZ" b="1" u="sng" dirty="0" smtClean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cs-CZ" b="1" i="1" u="sng">
                        <a:solidFill>
                          <a:srgbClr val="0070C0"/>
                        </a:solidFill>
                        <a:latin typeface="Cambria Math"/>
                      </a:rPr>
                      <m:t>𝒓</m:t>
                    </m:r>
                  </m:oMath>
                </a14:m>
                <a:r>
                  <a:rPr lang="cs-CZ" dirty="0"/>
                  <a:t> , platí-li  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cs-CZ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cs-CZ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limLowPr>
                          <m:e>
                            <m:r>
                              <a:rPr lang="cs-CZ" b="1" i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𝐥𝐢𝐦</m:t>
                            </m:r>
                          </m:e>
                          <m:lim>
                            <m:r>
                              <a:rPr lang="cs-CZ" b="1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𝒌</m:t>
                            </m:r>
                            <m:r>
                              <a:rPr lang="cs-CZ" b="1" i="1">
                                <a:solidFill>
                                  <a:srgbClr val="0070C0"/>
                                </a:solidFill>
                                <a:latin typeface="Cambria Math"/>
                                <a:sym typeface="Symbol"/>
                              </a:rPr>
                              <m:t></m:t>
                            </m:r>
                            <m:r>
                              <a:rPr lang="cs-CZ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∞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cs-CZ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d>
                              <m:dPr>
                                <m:begChr m:val="|"/>
                                <m:endChr m:val="|"/>
                                <m:ctrlPr>
                                  <a:rPr lang="cs-CZ" b="1" i="1">
                                    <a:solidFill>
                                      <a:srgbClr val="0070C0"/>
                                    </a:solidFill>
                                    <a:latin typeface="Cambria Math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cs-CZ" b="1" i="1">
                                        <a:solidFill>
                                          <a:srgbClr val="0070C0"/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cs-CZ" b="1" i="1">
                                        <a:solidFill>
                                          <a:srgbClr val="0070C0"/>
                                        </a:solidFill>
                                        <a:latin typeface="Cambria Math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lang="cs-CZ" b="1" i="1">
                                        <a:solidFill>
                                          <a:srgbClr val="0070C0"/>
                                        </a:solidFill>
                                        <a:latin typeface="Cambria Math"/>
                                      </a:rPr>
                                      <m:t>𝒌</m:t>
                                    </m:r>
                                    <m:r>
                                      <a:rPr lang="cs-CZ" b="1" i="1">
                                        <a:solidFill>
                                          <a:srgbClr val="0070C0"/>
                                        </a:solidFill>
                                        <a:latin typeface="Cambria Math"/>
                                      </a:rPr>
                                      <m:t>+</m:t>
                                    </m:r>
                                    <m:r>
                                      <a:rPr lang="cs-CZ" b="1" i="1">
                                        <a:solidFill>
                                          <a:srgbClr val="0070C0"/>
                                        </a:solidFill>
                                        <a:latin typeface="Cambria Math"/>
                                      </a:rPr>
                                      <m:t>𝟏</m:t>
                                    </m:r>
                                  </m:sub>
                                </m:sSub>
                                <m:r>
                                  <a:rPr lang="cs-CZ" b="1" i="1">
                                    <a:solidFill>
                                      <a:srgbClr val="0070C0"/>
                                    </a:solidFill>
                                    <a:latin typeface="Cambria Math"/>
                                  </a:rPr>
                                  <m:t>−∝</m:t>
                                </m:r>
                              </m:e>
                            </m:d>
                          </m:num>
                          <m:den>
                            <m:sSup>
                              <m:sSupPr>
                                <m:ctrlPr>
                                  <a:rPr lang="cs-CZ" b="1" i="1">
                                    <a:solidFill>
                                      <a:srgbClr val="0070C0"/>
                                    </a:solidFill>
                                    <a:latin typeface="Cambria Math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begChr m:val="|"/>
                                    <m:endChr m:val="|"/>
                                    <m:ctrlPr>
                                      <a:rPr lang="cs-CZ" b="1" i="1">
                                        <a:solidFill>
                                          <a:srgbClr val="0070C0"/>
                                        </a:solidFill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cs-CZ" b="1" i="1">
                                            <a:solidFill>
                                              <a:srgbClr val="0070C0"/>
                                            </a:solidFill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cs-CZ" b="1" i="1">
                                            <a:solidFill>
                                              <a:srgbClr val="0070C0"/>
                                            </a:solidFill>
                                            <a:latin typeface="Cambria Math"/>
                                          </a:rPr>
                                          <m:t>𝒙</m:t>
                                        </m:r>
                                      </m:e>
                                      <m:sub>
                                        <m:r>
                                          <a:rPr lang="cs-CZ" b="1" i="1">
                                            <a:solidFill>
                                              <a:srgbClr val="0070C0"/>
                                            </a:solidFill>
                                            <a:latin typeface="Cambria Math"/>
                                          </a:rPr>
                                          <m:t>𝒌</m:t>
                                        </m:r>
                                      </m:sub>
                                    </m:sSub>
                                    <m:r>
                                      <a:rPr lang="cs-CZ" b="1" i="1">
                                        <a:solidFill>
                                          <a:srgbClr val="0070C0"/>
                                        </a:solidFill>
                                        <a:latin typeface="Cambria Math"/>
                                      </a:rPr>
                                      <m:t>−∝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cs-CZ" b="1" i="1">
                                    <a:solidFill>
                                      <a:srgbClr val="0070C0"/>
                                    </a:solidFill>
                                    <a:latin typeface="Cambria Math"/>
                                  </a:rPr>
                                  <m:t>𝒓</m:t>
                                </m:r>
                              </m:sup>
                            </m:sSup>
                          </m:den>
                        </m:f>
                        <m:r>
                          <a:rPr lang="cs-CZ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cs-CZ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𝒄</m:t>
                        </m:r>
                        <m:r>
                          <a:rPr lang="cs-CZ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≢</m:t>
                        </m:r>
                        <m:r>
                          <a:rPr lang="cs-CZ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𝟎</m:t>
                        </m:r>
                      </m:e>
                    </m:func>
                  </m:oMath>
                </a14:m>
                <a:r>
                  <a:rPr lang="cs-CZ" dirty="0"/>
                  <a:t> . Metody vyššího řádu konvergují rychleji.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 t="-1752" r="-118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37390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rgbClr val="C00000"/>
                </a:solidFill>
              </a:rPr>
              <a:t>Základní </a:t>
            </a:r>
            <a:r>
              <a:rPr lang="cs-CZ" b="1" dirty="0" smtClean="0">
                <a:solidFill>
                  <a:srgbClr val="C00000"/>
                </a:solidFill>
              </a:rPr>
              <a:t>pojmy</a:t>
            </a:r>
            <a:endParaRPr lang="cs-CZ" b="1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1484784"/>
                <a:ext cx="8229600" cy="4752528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cs-CZ" dirty="0" smtClean="0"/>
                  <a:t>Předem si volíme číslo  </a:t>
                </a:r>
                <a:r>
                  <a:rPr lang="cs-CZ" b="1" dirty="0" smtClean="0">
                    <a:solidFill>
                      <a:srgbClr val="0070C0"/>
                    </a:solidFill>
                    <a:sym typeface="Symbol"/>
                  </a:rPr>
                  <a:t></a:t>
                </a:r>
                <a:r>
                  <a:rPr lang="cs-CZ" dirty="0" smtClean="0"/>
                  <a:t> , což je </a:t>
                </a:r>
                <a:r>
                  <a:rPr lang="cs-CZ" i="1" u="sng" dirty="0" smtClean="0"/>
                  <a:t>tolerance</a:t>
                </a:r>
                <a:r>
                  <a:rPr lang="cs-CZ" dirty="0" smtClean="0"/>
                  <a:t>,            s </a:t>
                </a:r>
                <a:r>
                  <a:rPr lang="cs-CZ" dirty="0" smtClean="0"/>
                  <a:t>jakou chceme kořen rovnice nalézt.</a:t>
                </a:r>
              </a:p>
              <a:p>
                <a:pPr marL="0" indent="0">
                  <a:buNone/>
                </a:pPr>
                <a:r>
                  <a:rPr lang="cs-CZ" dirty="0" smtClean="0"/>
                  <a:t>Iterační </a:t>
                </a:r>
                <a:r>
                  <a:rPr lang="cs-CZ" dirty="0"/>
                  <a:t>proces ukončíme </a:t>
                </a:r>
                <a:r>
                  <a:rPr lang="cs-CZ" i="1" u="sng" dirty="0"/>
                  <a:t>zastavovací podmínkou</a:t>
                </a:r>
                <a:r>
                  <a:rPr lang="cs-CZ" dirty="0"/>
                  <a:t> 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cs-CZ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cs-CZ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cs-CZ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𝒙</m:t>
                            </m:r>
                          </m:e>
                          <m:sub>
                            <m:r>
                              <a:rPr lang="cs-CZ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𝒌</m:t>
                            </m:r>
                          </m:sub>
                        </m:sSub>
                        <m:r>
                          <a:rPr lang="cs-CZ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−</m:t>
                        </m:r>
                        <m:sSub>
                          <m:sSubPr>
                            <m:ctrlPr>
                              <a:rPr lang="cs-CZ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cs-CZ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𝒙</m:t>
                            </m:r>
                          </m:e>
                          <m:sub>
                            <m:r>
                              <a:rPr lang="cs-CZ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𝒌</m:t>
                            </m:r>
                            <m:r>
                              <a:rPr lang="cs-CZ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lang="cs-CZ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</m:e>
                    </m:d>
                    <m:r>
                      <a:rPr lang="cs-CZ" b="1" i="1">
                        <a:solidFill>
                          <a:srgbClr val="0070C0"/>
                        </a:solidFill>
                        <a:latin typeface="Cambria Math"/>
                      </a:rPr>
                      <m:t>&lt;</m:t>
                    </m:r>
                    <m:r>
                      <a:rPr lang="cs-CZ" b="1" i="1">
                        <a:solidFill>
                          <a:srgbClr val="0070C0"/>
                        </a:solidFill>
                        <a:latin typeface="Cambria Math"/>
                      </a:rPr>
                      <m:t>𝜺</m:t>
                    </m:r>
                  </m:oMath>
                </a14:m>
                <a:r>
                  <a:rPr lang="cs-CZ" b="1" dirty="0">
                    <a:solidFill>
                      <a:srgbClr val="0070C0"/>
                    </a:solidFill>
                  </a:rPr>
                  <a:t> </a:t>
                </a:r>
                <a:r>
                  <a:rPr lang="cs-CZ" dirty="0"/>
                  <a:t>, kterou obvykle kombinujeme s podmínkou 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cs-CZ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𝒇</m:t>
                        </m:r>
                        <m:r>
                          <a:rPr lang="cs-CZ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(</m:t>
                        </m:r>
                        <m:sSub>
                          <m:sSubPr>
                            <m:ctrlPr>
                              <a:rPr lang="cs-CZ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cs-CZ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𝒙</m:t>
                            </m:r>
                          </m:e>
                          <m:sub>
                            <m:r>
                              <a:rPr lang="cs-CZ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𝒌</m:t>
                            </m:r>
                          </m:sub>
                        </m:sSub>
                        <m:r>
                          <a:rPr lang="cs-CZ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)</m:t>
                        </m:r>
                      </m:e>
                    </m:d>
                    <m:r>
                      <a:rPr lang="cs-CZ" b="1" i="1">
                        <a:solidFill>
                          <a:srgbClr val="0070C0"/>
                        </a:solidFill>
                        <a:latin typeface="Cambria Math"/>
                      </a:rPr>
                      <m:t>&lt;</m:t>
                    </m:r>
                    <m:r>
                      <a:rPr lang="cs-CZ" b="1" i="1">
                        <a:solidFill>
                          <a:srgbClr val="0070C0"/>
                        </a:solidFill>
                        <a:latin typeface="Cambria Math"/>
                      </a:rPr>
                      <m:t>𝜺</m:t>
                    </m:r>
                  </m:oMath>
                </a14:m>
                <a:r>
                  <a:rPr lang="cs-CZ" b="1" dirty="0">
                    <a:solidFill>
                      <a:srgbClr val="0070C0"/>
                    </a:solidFill>
                  </a:rPr>
                  <a:t> </a:t>
                </a:r>
                <a:r>
                  <a:rPr lang="cs-CZ" dirty="0"/>
                  <a:t>. Pro velmi malé (blízké nule) nebo velmi velké kořeny lze první podmínku nahradit podmínkou  </a:t>
                </a:r>
                <a:endParaRPr lang="cs-CZ" dirty="0" smtClean="0"/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sz="40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fPr>
                      <m:num>
                        <m:d>
                          <m:dPr>
                            <m:begChr m:val="|"/>
                            <m:endChr m:val="|"/>
                            <m:ctrlPr>
                              <a:rPr lang="cs-CZ" sz="4000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cs-CZ" sz="4000" b="1" i="1">
                                    <a:solidFill>
                                      <a:srgbClr val="0070C0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cs-CZ" sz="4000" b="1" i="1">
                                    <a:solidFill>
                                      <a:srgbClr val="0070C0"/>
                                    </a:solidFill>
                                    <a:latin typeface="Cambria Math"/>
                                  </a:rPr>
                                  <m:t>𝒙</m:t>
                                </m:r>
                              </m:e>
                              <m:sub>
                                <m:r>
                                  <a:rPr lang="cs-CZ" sz="4000" b="1" i="1">
                                    <a:solidFill>
                                      <a:srgbClr val="0070C0"/>
                                    </a:solidFill>
                                    <a:latin typeface="Cambria Math"/>
                                  </a:rPr>
                                  <m:t>𝒌</m:t>
                                </m:r>
                              </m:sub>
                            </m:sSub>
                            <m:r>
                              <a:rPr lang="cs-CZ" sz="4000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cs-CZ" sz="4000" b="1" i="1">
                                    <a:solidFill>
                                      <a:srgbClr val="0070C0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cs-CZ" sz="4000" b="1" i="1">
                                    <a:solidFill>
                                      <a:srgbClr val="0070C0"/>
                                    </a:solidFill>
                                    <a:latin typeface="Cambria Math"/>
                                  </a:rPr>
                                  <m:t>𝒙</m:t>
                                </m:r>
                              </m:e>
                              <m:sub>
                                <m:r>
                                  <a:rPr lang="cs-CZ" sz="4000" b="1" i="1">
                                    <a:solidFill>
                                      <a:srgbClr val="0070C0"/>
                                    </a:solidFill>
                                    <a:latin typeface="Cambria Math"/>
                                  </a:rPr>
                                  <m:t>𝒌</m:t>
                                </m:r>
                                <m:r>
                                  <a:rPr lang="cs-CZ" sz="4000" b="1" i="1">
                                    <a:solidFill>
                                      <a:srgbClr val="0070C0"/>
                                    </a:solidFill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cs-CZ" sz="4000" b="1" i="1">
                                    <a:solidFill>
                                      <a:srgbClr val="0070C0"/>
                                    </a:solidFill>
                                    <a:latin typeface="Cambria Math"/>
                                  </a:rPr>
                                  <m:t>𝟏</m:t>
                                </m:r>
                              </m:sub>
                            </m:sSub>
                          </m:e>
                        </m:d>
                      </m:num>
                      <m:den>
                        <m:d>
                          <m:dPr>
                            <m:begChr m:val="|"/>
                            <m:endChr m:val="|"/>
                            <m:ctrlPr>
                              <a:rPr lang="cs-CZ" sz="4000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cs-CZ" sz="4000" b="1" i="1">
                                    <a:solidFill>
                                      <a:srgbClr val="0070C0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cs-CZ" sz="4000" b="1" i="1">
                                    <a:solidFill>
                                      <a:srgbClr val="0070C0"/>
                                    </a:solidFill>
                                    <a:latin typeface="Cambria Math"/>
                                  </a:rPr>
                                  <m:t>𝒙</m:t>
                                </m:r>
                              </m:e>
                              <m:sub>
                                <m:r>
                                  <a:rPr lang="cs-CZ" sz="4000" b="1" i="1">
                                    <a:solidFill>
                                      <a:srgbClr val="0070C0"/>
                                    </a:solidFill>
                                    <a:latin typeface="Cambria Math"/>
                                  </a:rPr>
                                  <m:t>𝒌</m:t>
                                </m:r>
                              </m:sub>
                            </m:sSub>
                          </m:e>
                        </m:d>
                      </m:den>
                    </m:f>
                    <m:r>
                      <a:rPr lang="cs-CZ" sz="4000" b="1" i="1">
                        <a:solidFill>
                          <a:srgbClr val="0070C0"/>
                        </a:solidFill>
                        <a:latin typeface="Cambria Math"/>
                      </a:rPr>
                      <m:t>&lt;</m:t>
                    </m:r>
                    <m:r>
                      <a:rPr lang="cs-CZ" sz="4000" b="1" i="1">
                        <a:solidFill>
                          <a:srgbClr val="0070C0"/>
                        </a:solidFill>
                        <a:latin typeface="Cambria Math"/>
                      </a:rPr>
                      <m:t>𝜺</m:t>
                    </m:r>
                  </m:oMath>
                </a14:m>
                <a:r>
                  <a:rPr lang="cs-CZ" sz="4000" b="1" dirty="0">
                    <a:solidFill>
                      <a:srgbClr val="0070C0"/>
                    </a:solidFill>
                  </a:rPr>
                  <a:t> </a:t>
                </a:r>
                <a:r>
                  <a:rPr lang="cs-CZ" dirty="0"/>
                  <a:t>.</a:t>
                </a:r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1484784"/>
                <a:ext cx="8229600" cy="4752528"/>
              </a:xfrm>
              <a:blipFill rotWithShape="1">
                <a:blip r:embed="rId2"/>
                <a:stretch>
                  <a:fillRect l="-1926" t="-2953" r="-229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50721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rgbClr val="C00000"/>
                </a:solidFill>
              </a:rPr>
              <a:t>Základní </a:t>
            </a:r>
            <a:r>
              <a:rPr lang="cs-CZ" b="1" dirty="0" smtClean="0">
                <a:solidFill>
                  <a:srgbClr val="C00000"/>
                </a:solidFill>
              </a:rPr>
              <a:t>pojmy</a:t>
            </a:r>
            <a:endParaRPr lang="cs-CZ" b="1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1700808"/>
                <a:ext cx="8229600" cy="439248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cs-CZ" dirty="0"/>
                  <a:t>Hledáme </a:t>
                </a:r>
                <a:r>
                  <a:rPr lang="cs-CZ" i="1" u="sng" dirty="0"/>
                  <a:t>reálné kořeny</a:t>
                </a:r>
                <a:r>
                  <a:rPr lang="cs-CZ" dirty="0"/>
                  <a:t> rovnice  </a:t>
                </a:r>
                <a14:m>
                  <m:oMath xmlns:m="http://schemas.openxmlformats.org/officeDocument/2006/math">
                    <m:r>
                      <a:rPr lang="cs-CZ" b="1" i="1" smtClean="0">
                        <a:solidFill>
                          <a:srgbClr val="0070C0"/>
                        </a:solidFill>
                        <a:latin typeface="Cambria Math"/>
                      </a:rPr>
                      <m:t>𝒇</m:t>
                    </m:r>
                    <m:d>
                      <m:dPr>
                        <m:ctrlPr>
                          <a:rPr lang="cs-CZ" b="1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𝒙</m:t>
                        </m:r>
                      </m:e>
                    </m:d>
                    <m:r>
                      <a:rPr lang="cs-CZ" b="1" i="1">
                        <a:solidFill>
                          <a:srgbClr val="0070C0"/>
                        </a:solidFill>
                        <a:latin typeface="Cambria Math"/>
                      </a:rPr>
                      <m:t>=</m:t>
                    </m:r>
                    <m:r>
                      <a:rPr lang="cs-CZ" b="1" i="1">
                        <a:solidFill>
                          <a:srgbClr val="0070C0"/>
                        </a:solidFill>
                        <a:latin typeface="Cambria Math"/>
                      </a:rPr>
                      <m:t>𝟎</m:t>
                    </m:r>
                  </m:oMath>
                </a14:m>
                <a:r>
                  <a:rPr lang="cs-CZ" dirty="0"/>
                  <a:t>  , tj. hledáme všechna reálná </a:t>
                </a:r>
                <a:r>
                  <a:rPr lang="cs-CZ" dirty="0" smtClean="0"/>
                  <a:t>čísla </a:t>
                </a:r>
                <a:r>
                  <a:rPr lang="cs-CZ" b="1" dirty="0" smtClean="0">
                    <a:solidFill>
                      <a:srgbClr val="FF0000"/>
                    </a:solidFill>
                    <a:sym typeface="Symbol"/>
                  </a:rPr>
                  <a:t></a:t>
                </a:r>
                <a:r>
                  <a:rPr lang="cs-CZ" b="1" dirty="0" smtClean="0">
                    <a:solidFill>
                      <a:srgbClr val="0070C0"/>
                    </a:solidFill>
                    <a:sym typeface="Symbol"/>
                  </a:rPr>
                  <a:t> </a:t>
                </a:r>
                <a:r>
                  <a:rPr lang="cs-CZ" dirty="0" smtClean="0"/>
                  <a:t>, </a:t>
                </a:r>
                <a:r>
                  <a:rPr lang="cs-CZ" dirty="0"/>
                  <a:t>pro něž platí </a:t>
                </a:r>
                <a:endParaRPr lang="cs-CZ" dirty="0" smtClean="0"/>
              </a:p>
              <a:p>
                <a:pPr marL="0" indent="0" algn="ctr">
                  <a:buNone/>
                </a:pPr>
                <a:r>
                  <a:rPr lang="cs-CZ" dirty="0" smtClean="0"/>
                  <a:t> </a:t>
                </a:r>
                <a14:m>
                  <m:oMath xmlns:m="http://schemas.openxmlformats.org/officeDocument/2006/math">
                    <m:r>
                      <a:rPr lang="cs-CZ" b="1" i="1" smtClean="0">
                        <a:solidFill>
                          <a:srgbClr val="0070C0"/>
                        </a:solidFill>
                        <a:latin typeface="Cambria Math"/>
                      </a:rPr>
                      <m:t>𝒇</m:t>
                    </m:r>
                    <m:d>
                      <m:dPr>
                        <m:ctrlPr>
                          <a:rPr lang="cs-CZ" b="1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m:rPr>
                            <m:nor/>
                          </m:rPr>
                          <a:rPr lang="cs-CZ" b="1" dirty="0" smtClean="0">
                            <a:solidFill>
                              <a:srgbClr val="FF0000"/>
                            </a:solidFill>
                            <a:sym typeface="Symbol"/>
                          </a:rPr>
                          <m:t></m:t>
                        </m:r>
                      </m:e>
                    </m:d>
                    <m:r>
                      <a:rPr lang="cs-CZ" b="1" i="1">
                        <a:solidFill>
                          <a:srgbClr val="0070C0"/>
                        </a:solidFill>
                        <a:latin typeface="Cambria Math"/>
                      </a:rPr>
                      <m:t>=</m:t>
                    </m:r>
                    <m:r>
                      <a:rPr lang="cs-CZ" b="1" i="1">
                        <a:solidFill>
                          <a:srgbClr val="0070C0"/>
                        </a:solidFill>
                        <a:latin typeface="Cambria Math"/>
                      </a:rPr>
                      <m:t>𝟎</m:t>
                    </m:r>
                  </m:oMath>
                </a14:m>
                <a:r>
                  <a:rPr lang="cs-CZ" b="1" dirty="0">
                    <a:solidFill>
                      <a:srgbClr val="0070C0"/>
                    </a:solidFill>
                  </a:rPr>
                  <a:t> </a:t>
                </a:r>
                <a:r>
                  <a:rPr lang="cs-CZ" dirty="0"/>
                  <a:t>. </a:t>
                </a:r>
              </a:p>
              <a:p>
                <a:pPr marL="0" indent="0">
                  <a:buNone/>
                </a:pPr>
                <a:r>
                  <a:rPr lang="cs-CZ" dirty="0" smtClean="0"/>
                  <a:t>Obvyklý </a:t>
                </a:r>
                <a:r>
                  <a:rPr lang="cs-CZ" dirty="0"/>
                  <a:t>postup je tento</a:t>
                </a:r>
                <a:r>
                  <a:rPr lang="cs-CZ" dirty="0" smtClean="0"/>
                  <a:t>:</a:t>
                </a:r>
                <a:endParaRPr lang="cs-CZ" dirty="0"/>
              </a:p>
              <a:p>
                <a:pPr lvl="0"/>
                <a:r>
                  <a:rPr lang="cs-CZ" i="1" u="sng" dirty="0"/>
                  <a:t>separace kořenů</a:t>
                </a:r>
                <a:r>
                  <a:rPr lang="cs-CZ" dirty="0"/>
                  <a:t> (určíme intervaly, v nichž leží vždy jenom jeden kořen</a:t>
                </a:r>
                <a:r>
                  <a:rPr lang="cs-CZ" dirty="0" smtClean="0"/>
                  <a:t>) </a:t>
                </a:r>
                <a:endParaRPr lang="cs-CZ" dirty="0"/>
              </a:p>
              <a:p>
                <a:pPr lvl="0"/>
                <a:r>
                  <a:rPr lang="cs-CZ" i="1" u="sng" dirty="0"/>
                  <a:t>aproximace kořenů</a:t>
                </a:r>
                <a:r>
                  <a:rPr lang="cs-CZ" dirty="0"/>
                  <a:t> (určení kořenů rovnice se zadanou přesností)</a:t>
                </a:r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1700808"/>
                <a:ext cx="8229600" cy="4392488"/>
              </a:xfrm>
              <a:blipFill rotWithShape="1">
                <a:blip r:embed="rId2"/>
                <a:stretch>
                  <a:fillRect l="-1926" t="-1664" r="-741" b="-43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2146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C00000"/>
                </a:solidFill>
              </a:rPr>
              <a:t>Separace kořenů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680520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cs-CZ" dirty="0"/>
              <a:t>O přibližné poloze kořenů můžeme mít informaci z fyzikálního, resp. technického významu funkce </a:t>
            </a:r>
            <a:r>
              <a:rPr lang="cs-CZ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cs-CZ" dirty="0"/>
              <a:t> . Pokud ne, lze provést analýzu průběhu </a:t>
            </a:r>
            <a:r>
              <a:rPr lang="cs-CZ" dirty="0" smtClean="0"/>
              <a:t>funkce, </a:t>
            </a:r>
            <a:r>
              <a:rPr lang="cs-CZ" dirty="0"/>
              <a:t>např. </a:t>
            </a:r>
            <a:r>
              <a:rPr lang="cs-CZ" u="sng" dirty="0"/>
              <a:t>znaménko první derivace</a:t>
            </a:r>
            <a:r>
              <a:rPr lang="cs-CZ" dirty="0"/>
              <a:t>. Pokud i to je obtížné, lze sestrojit náčrt grafu a hledat </a:t>
            </a:r>
            <a:r>
              <a:rPr lang="cs-CZ" u="sng" dirty="0"/>
              <a:t>průsečíky s osou </a:t>
            </a:r>
            <a:r>
              <a:rPr lang="cs-CZ" b="1" i="1" u="sng" dirty="0">
                <a:solidFill>
                  <a:srgbClr val="0070C0"/>
                </a:solidFill>
                <a:uFill>
                  <a:solidFill>
                    <a:schemeClr val="tx1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u="sng" dirty="0"/>
              <a:t> </a:t>
            </a:r>
            <a:r>
              <a:rPr lang="cs-CZ" dirty="0" smtClean="0"/>
              <a:t>nebo rozdělit na </a:t>
            </a:r>
            <a:r>
              <a:rPr lang="cs-CZ" u="sng" dirty="0" smtClean="0"/>
              <a:t>dvě funkce</a:t>
            </a:r>
            <a:r>
              <a:rPr lang="cs-CZ" dirty="0" smtClean="0"/>
              <a:t> a hledat průsečíky jejich grafů. </a:t>
            </a:r>
            <a:r>
              <a:rPr lang="cs-CZ" dirty="0"/>
              <a:t>Nejpoužívanější je asi </a:t>
            </a:r>
            <a:r>
              <a:rPr lang="cs-CZ" u="sng" dirty="0"/>
              <a:t>tabelace funkce</a:t>
            </a:r>
            <a:r>
              <a:rPr lang="cs-CZ" dirty="0"/>
              <a:t>, kdy zkoumáme znaménko funkce v dostatečně husté síti uzlů</a:t>
            </a:r>
            <a:r>
              <a:rPr lang="cs-CZ" dirty="0" smtClean="0"/>
              <a:t>.</a:t>
            </a:r>
          </a:p>
          <a:p>
            <a:pPr marL="0" indent="0" algn="just">
              <a:buNone/>
            </a:pPr>
            <a:r>
              <a:rPr lang="cs-CZ" dirty="0"/>
              <a:t>Důvodem pro selhání uvedených postupů může být malá hustota zvolené sítě, existence asymptot apod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6305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C00000"/>
                </a:solidFill>
              </a:rPr>
              <a:t>Metoda sečen - graf</a:t>
            </a:r>
            <a:endParaRPr lang="cs-CZ" b="1" dirty="0">
              <a:solidFill>
                <a:srgbClr val="C00000"/>
              </a:solidFill>
            </a:endParaRPr>
          </a:p>
        </p:txBody>
      </p:sp>
      <p:grpSp>
        <p:nvGrpSpPr>
          <p:cNvPr id="69" name="Skupina 68"/>
          <p:cNvGrpSpPr/>
          <p:nvPr/>
        </p:nvGrpSpPr>
        <p:grpSpPr>
          <a:xfrm>
            <a:off x="1043608" y="1340768"/>
            <a:ext cx="6984776" cy="4891027"/>
            <a:chOff x="1043608" y="1340768"/>
            <a:chExt cx="6984776" cy="4891027"/>
          </a:xfrm>
        </p:grpSpPr>
        <p:grpSp>
          <p:nvGrpSpPr>
            <p:cNvPr id="64" name="Skupina 63"/>
            <p:cNvGrpSpPr/>
            <p:nvPr/>
          </p:nvGrpSpPr>
          <p:grpSpPr>
            <a:xfrm>
              <a:off x="1043608" y="1340768"/>
              <a:ext cx="6984776" cy="4891027"/>
              <a:chOff x="1043608" y="1340768"/>
              <a:chExt cx="6984776" cy="4891027"/>
            </a:xfrm>
          </p:grpSpPr>
          <p:grpSp>
            <p:nvGrpSpPr>
              <p:cNvPr id="11" name="Skupina 10"/>
              <p:cNvGrpSpPr/>
              <p:nvPr/>
            </p:nvGrpSpPr>
            <p:grpSpPr>
              <a:xfrm>
                <a:off x="1043608" y="1340768"/>
                <a:ext cx="6984776" cy="4752528"/>
                <a:chOff x="1043608" y="1340768"/>
                <a:chExt cx="6984776" cy="4752528"/>
              </a:xfrm>
            </p:grpSpPr>
            <p:cxnSp>
              <p:nvCxnSpPr>
                <p:cNvPr id="6" name="Přímá spojnice se šipkou 5"/>
                <p:cNvCxnSpPr/>
                <p:nvPr/>
              </p:nvCxnSpPr>
              <p:spPr>
                <a:xfrm>
                  <a:off x="1043608" y="5013176"/>
                  <a:ext cx="6984776" cy="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" name="Přímá spojnice se šipkou 6"/>
                <p:cNvCxnSpPr/>
                <p:nvPr/>
              </p:nvCxnSpPr>
              <p:spPr>
                <a:xfrm flipV="1">
                  <a:off x="1403648" y="1340768"/>
                  <a:ext cx="0" cy="4752528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3" name="Skupina 62"/>
              <p:cNvGrpSpPr/>
              <p:nvPr/>
            </p:nvGrpSpPr>
            <p:grpSpPr>
              <a:xfrm>
                <a:off x="1448539" y="1543793"/>
                <a:ext cx="5700407" cy="4688002"/>
                <a:chOff x="1448539" y="1543793"/>
                <a:chExt cx="5700407" cy="4688002"/>
              </a:xfrm>
            </p:grpSpPr>
            <p:sp>
              <p:nvSpPr>
                <p:cNvPr id="14" name="Volný tvar 13"/>
                <p:cNvSpPr/>
                <p:nvPr/>
              </p:nvSpPr>
              <p:spPr>
                <a:xfrm>
                  <a:off x="2018806" y="1543793"/>
                  <a:ext cx="5130140" cy="4371443"/>
                </a:xfrm>
                <a:custGeom>
                  <a:avLst/>
                  <a:gdLst>
                    <a:gd name="connsiteX0" fmla="*/ 0 w 4809507"/>
                    <a:gd name="connsiteY0" fmla="*/ 0 h 4325115"/>
                    <a:gd name="connsiteX1" fmla="*/ 1805050 w 4809507"/>
                    <a:gd name="connsiteY1" fmla="*/ 3087585 h 4325115"/>
                    <a:gd name="connsiteX2" fmla="*/ 3016333 w 4809507"/>
                    <a:gd name="connsiteY2" fmla="*/ 4215740 h 4325115"/>
                    <a:gd name="connsiteX3" fmla="*/ 4108863 w 4809507"/>
                    <a:gd name="connsiteY3" fmla="*/ 4227616 h 4325115"/>
                    <a:gd name="connsiteX4" fmla="*/ 4809507 w 4809507"/>
                    <a:gd name="connsiteY4" fmla="*/ 3740727 h 4325115"/>
                    <a:gd name="connsiteX0" fmla="*/ 0 w 4809507"/>
                    <a:gd name="connsiteY0" fmla="*/ 0 h 4239271"/>
                    <a:gd name="connsiteX1" fmla="*/ 1805050 w 4809507"/>
                    <a:gd name="connsiteY1" fmla="*/ 3087585 h 4239271"/>
                    <a:gd name="connsiteX2" fmla="*/ 2968832 w 4809507"/>
                    <a:gd name="connsiteY2" fmla="*/ 4001985 h 4239271"/>
                    <a:gd name="connsiteX3" fmla="*/ 4108863 w 4809507"/>
                    <a:gd name="connsiteY3" fmla="*/ 4227616 h 4239271"/>
                    <a:gd name="connsiteX4" fmla="*/ 4809507 w 4809507"/>
                    <a:gd name="connsiteY4" fmla="*/ 3740727 h 4239271"/>
                    <a:gd name="connsiteX0" fmla="*/ 0 w 4809507"/>
                    <a:gd name="connsiteY0" fmla="*/ 0 h 4251207"/>
                    <a:gd name="connsiteX1" fmla="*/ 1496292 w 4809507"/>
                    <a:gd name="connsiteY1" fmla="*/ 2541320 h 4251207"/>
                    <a:gd name="connsiteX2" fmla="*/ 2968832 w 4809507"/>
                    <a:gd name="connsiteY2" fmla="*/ 4001985 h 4251207"/>
                    <a:gd name="connsiteX3" fmla="*/ 4108863 w 4809507"/>
                    <a:gd name="connsiteY3" fmla="*/ 4227616 h 4251207"/>
                    <a:gd name="connsiteX4" fmla="*/ 4809507 w 4809507"/>
                    <a:gd name="connsiteY4" fmla="*/ 3740727 h 4251207"/>
                    <a:gd name="connsiteX0" fmla="*/ 0 w 5130140"/>
                    <a:gd name="connsiteY0" fmla="*/ 0 h 4255582"/>
                    <a:gd name="connsiteX1" fmla="*/ 1496292 w 5130140"/>
                    <a:gd name="connsiteY1" fmla="*/ 2541320 h 4255582"/>
                    <a:gd name="connsiteX2" fmla="*/ 2968832 w 5130140"/>
                    <a:gd name="connsiteY2" fmla="*/ 4001985 h 4255582"/>
                    <a:gd name="connsiteX3" fmla="*/ 4108863 w 5130140"/>
                    <a:gd name="connsiteY3" fmla="*/ 4227616 h 4255582"/>
                    <a:gd name="connsiteX4" fmla="*/ 5130140 w 5130140"/>
                    <a:gd name="connsiteY4" fmla="*/ 3681350 h 4255582"/>
                    <a:gd name="connsiteX0" fmla="*/ 0 w 5130140"/>
                    <a:gd name="connsiteY0" fmla="*/ 0 h 4295645"/>
                    <a:gd name="connsiteX1" fmla="*/ 1496292 w 5130140"/>
                    <a:gd name="connsiteY1" fmla="*/ 2541320 h 4295645"/>
                    <a:gd name="connsiteX2" fmla="*/ 2968832 w 5130140"/>
                    <a:gd name="connsiteY2" fmla="*/ 4001985 h 4295645"/>
                    <a:gd name="connsiteX3" fmla="*/ 4227616 w 5130140"/>
                    <a:gd name="connsiteY3" fmla="*/ 4275117 h 4295645"/>
                    <a:gd name="connsiteX4" fmla="*/ 5130140 w 5130140"/>
                    <a:gd name="connsiteY4" fmla="*/ 3681350 h 4295645"/>
                    <a:gd name="connsiteX0" fmla="*/ 0 w 5130140"/>
                    <a:gd name="connsiteY0" fmla="*/ 0 h 4371443"/>
                    <a:gd name="connsiteX1" fmla="*/ 1496292 w 5130140"/>
                    <a:gd name="connsiteY1" fmla="*/ 2541320 h 4371443"/>
                    <a:gd name="connsiteX2" fmla="*/ 2968832 w 5130140"/>
                    <a:gd name="connsiteY2" fmla="*/ 4001985 h 4371443"/>
                    <a:gd name="connsiteX3" fmla="*/ 4180114 w 5130140"/>
                    <a:gd name="connsiteY3" fmla="*/ 4358244 h 4371443"/>
                    <a:gd name="connsiteX4" fmla="*/ 5130140 w 5130140"/>
                    <a:gd name="connsiteY4" fmla="*/ 3681350 h 437144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5130140" h="4371443">
                      <a:moveTo>
                        <a:pt x="0" y="0"/>
                      </a:moveTo>
                      <a:cubicBezTo>
                        <a:pt x="651164" y="1192481"/>
                        <a:pt x="1001487" y="1874323"/>
                        <a:pt x="1496292" y="2541320"/>
                      </a:cubicBezTo>
                      <a:cubicBezTo>
                        <a:pt x="1991097" y="3208317"/>
                        <a:pt x="2521528" y="3699164"/>
                        <a:pt x="2968832" y="4001985"/>
                      </a:cubicBezTo>
                      <a:cubicBezTo>
                        <a:pt x="3416136" y="4304806"/>
                        <a:pt x="3819896" y="4411683"/>
                        <a:pt x="4180114" y="4358244"/>
                      </a:cubicBezTo>
                      <a:cubicBezTo>
                        <a:pt x="4540332" y="4304805"/>
                        <a:pt x="4929249" y="3885210"/>
                        <a:pt x="5130140" y="3681350"/>
                      </a:cubicBezTo>
                    </a:path>
                  </a:pathLst>
                </a:cu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dirty="0"/>
                </a:p>
              </p:txBody>
            </p:sp>
            <p:cxnSp>
              <p:nvCxnSpPr>
                <p:cNvPr id="16" name="Přímá spojnice 15"/>
                <p:cNvCxnSpPr/>
                <p:nvPr/>
              </p:nvCxnSpPr>
              <p:spPr>
                <a:xfrm>
                  <a:off x="2142000" y="1772816"/>
                  <a:ext cx="0" cy="324036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lgDash"/>
                  <a:headEnd type="oval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Přímá spojnice 16"/>
                <p:cNvCxnSpPr/>
                <p:nvPr/>
              </p:nvCxnSpPr>
              <p:spPr>
                <a:xfrm>
                  <a:off x="6012160" y="5013176"/>
                  <a:ext cx="0" cy="90206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lgDash"/>
                  <a:tailEnd type="oval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Přímá spojnice 19"/>
                <p:cNvCxnSpPr/>
                <p:nvPr/>
              </p:nvCxnSpPr>
              <p:spPr>
                <a:xfrm flipH="1" flipV="1">
                  <a:off x="2142000" y="1772817"/>
                  <a:ext cx="3870160" cy="4142419"/>
                </a:xfrm>
                <a:prstGeom prst="line">
                  <a:avLst/>
                </a:prstGeom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Přímá spojnice 20"/>
                <p:cNvCxnSpPr/>
                <p:nvPr/>
              </p:nvCxnSpPr>
              <p:spPr>
                <a:xfrm>
                  <a:off x="5166000" y="5018367"/>
                  <a:ext cx="0" cy="63360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lgDash"/>
                  <a:tailEnd type="oval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Přímá spojnice 25"/>
                <p:cNvCxnSpPr/>
                <p:nvPr/>
              </p:nvCxnSpPr>
              <p:spPr>
                <a:xfrm flipH="1" flipV="1">
                  <a:off x="2339752" y="4797152"/>
                  <a:ext cx="3672408" cy="1118084"/>
                </a:xfrm>
                <a:prstGeom prst="line">
                  <a:avLst/>
                </a:prstGeom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Přímá spojnice 37"/>
                <p:cNvCxnSpPr/>
                <p:nvPr/>
              </p:nvCxnSpPr>
              <p:spPr>
                <a:xfrm>
                  <a:off x="3031200" y="3362400"/>
                  <a:ext cx="0" cy="164160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lgDash"/>
                  <a:headEnd type="oval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>
              <mc:Choice xmlns:a14="http://schemas.microsoft.com/office/drawing/2010/main" Requires="a14">
                <p:sp>
                  <p:nvSpPr>
                    <p:cNvPr id="42" name="TextovéPole 41"/>
                    <p:cNvSpPr txBox="1"/>
                    <p:nvPr/>
                  </p:nvSpPr>
                  <p:spPr>
                    <a:xfrm>
                      <a:off x="1996469" y="5058168"/>
                      <a:ext cx="291062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square" lIns="36000" tIns="0" rIns="0" bIns="0" rtlCol="0">
                      <a:spAutoFit/>
                    </a:bodyPr>
                    <a:lstStyle/>
                    <a:p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cs-CZ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cs-CZ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cs-CZ" b="0" i="1" smtClean="0">
                                    <a:latin typeface="Cambria Math"/>
                                  </a:rPr>
                                  <m:t>0</m:t>
                                </m:r>
                              </m:sub>
                            </m:sSub>
                          </m:oMath>
                        </m:oMathPara>
                      </a14:m>
                      <a:endParaRPr lang="cs-CZ" dirty="0"/>
                    </a:p>
                  </p:txBody>
                </p:sp>
              </mc:Choice>
              <mc:Fallback>
                <p:sp>
                  <p:nvSpPr>
                    <p:cNvPr id="42" name="TextovéPole 41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1996469" y="5058168"/>
                      <a:ext cx="291062" cy="276999"/>
                    </a:xfrm>
                    <a:prstGeom prst="rect">
                      <a:avLst/>
                    </a:prstGeom>
                    <a:blipFill rotWithShape="1">
                      <a:blip r:embed="rId2"/>
                      <a:stretch>
                        <a:fillRect l="-4255" r="-12766" b="-15556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cs-CZ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>
              <mc:Choice xmlns:a14="http://schemas.microsoft.com/office/drawing/2010/main" Requires="a14">
                <p:sp>
                  <p:nvSpPr>
                    <p:cNvPr id="43" name="TextovéPole 42"/>
                    <p:cNvSpPr txBox="1"/>
                    <p:nvPr/>
                  </p:nvSpPr>
                  <p:spPr>
                    <a:xfrm>
                      <a:off x="5855642" y="4698523"/>
                      <a:ext cx="291062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square" lIns="36000" tIns="0" rIns="0" bIns="0" rtlCol="0">
                      <a:spAutoFit/>
                    </a:bodyPr>
                    <a:lstStyle/>
                    <a:p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cs-CZ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cs-CZ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cs-CZ" b="0" i="1" smtClean="0"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</m:oMath>
                        </m:oMathPara>
                      </a14:m>
                      <a:endParaRPr lang="cs-CZ" dirty="0"/>
                    </a:p>
                  </p:txBody>
                </p:sp>
              </mc:Choice>
              <mc:Fallback>
                <p:sp>
                  <p:nvSpPr>
                    <p:cNvPr id="43" name="TextovéPole 42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5855642" y="4698523"/>
                      <a:ext cx="291062" cy="276999"/>
                    </a:xfrm>
                    <a:prstGeom prst="rect">
                      <a:avLst/>
                    </a:prstGeom>
                    <a:blipFill rotWithShape="1">
                      <a:blip r:embed="rId3"/>
                      <a:stretch>
                        <a:fillRect l="-2128" r="-12766" b="-15556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cs-CZ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>
              <mc:Choice xmlns:a14="http://schemas.microsoft.com/office/drawing/2010/main" Requires="a14">
                <p:sp>
                  <p:nvSpPr>
                    <p:cNvPr id="44" name="TextovéPole 43"/>
                    <p:cNvSpPr txBox="1"/>
                    <p:nvPr/>
                  </p:nvSpPr>
                  <p:spPr>
                    <a:xfrm>
                      <a:off x="5160144" y="4698525"/>
                      <a:ext cx="291062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square" lIns="36000" tIns="0" rIns="0" bIns="0" rtlCol="0">
                      <a:spAutoFit/>
                    </a:bodyPr>
                    <a:lstStyle/>
                    <a:p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cs-CZ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cs-CZ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cs-CZ" b="0" i="1" smtClean="0">
                                    <a:latin typeface="Cambria Math"/>
                                  </a:rPr>
                                  <m:t>2</m:t>
                                </m:r>
                              </m:sub>
                            </m:sSub>
                          </m:oMath>
                        </m:oMathPara>
                      </a14:m>
                      <a:endParaRPr lang="cs-CZ" dirty="0"/>
                    </a:p>
                  </p:txBody>
                </p:sp>
              </mc:Choice>
              <mc:Fallback>
                <p:sp>
                  <p:nvSpPr>
                    <p:cNvPr id="44" name="TextovéPole 43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5160144" y="4698525"/>
                      <a:ext cx="291062" cy="276999"/>
                    </a:xfrm>
                    <a:prstGeom prst="rect">
                      <a:avLst/>
                    </a:prstGeom>
                    <a:blipFill rotWithShape="1">
                      <a:blip r:embed="rId4"/>
                      <a:stretch>
                        <a:fillRect l="-2083" r="-12500" b="-15556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cs-CZ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>
              <mc:Choice xmlns:a14="http://schemas.microsoft.com/office/drawing/2010/main" Requires="a14">
                <p:sp>
                  <p:nvSpPr>
                    <p:cNvPr id="45" name="TextovéPole 44"/>
                    <p:cNvSpPr txBox="1"/>
                    <p:nvPr/>
                  </p:nvSpPr>
                  <p:spPr>
                    <a:xfrm>
                      <a:off x="2885669" y="5058168"/>
                      <a:ext cx="291062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square" lIns="36000" tIns="0" rIns="0" bIns="0" rtlCol="0">
                      <a:spAutoFit/>
                    </a:bodyPr>
                    <a:lstStyle/>
                    <a:p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cs-CZ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cs-CZ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cs-CZ" b="0" i="1" smtClean="0">
                                    <a:latin typeface="Cambria Math"/>
                                  </a:rPr>
                                  <m:t>3</m:t>
                                </m:r>
                              </m:sub>
                            </m:sSub>
                          </m:oMath>
                        </m:oMathPara>
                      </a14:m>
                      <a:endParaRPr lang="cs-CZ" dirty="0"/>
                    </a:p>
                  </p:txBody>
                </p:sp>
              </mc:Choice>
              <mc:Fallback>
                <p:sp>
                  <p:nvSpPr>
                    <p:cNvPr id="45" name="TextovéPole 44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2885669" y="5058168"/>
                      <a:ext cx="291062" cy="276999"/>
                    </a:xfrm>
                    <a:prstGeom prst="rect">
                      <a:avLst/>
                    </a:prstGeom>
                    <a:blipFill rotWithShape="1">
                      <a:blip r:embed="rId5"/>
                      <a:stretch>
                        <a:fillRect l="-2083" r="-12500" b="-15556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cs-CZ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>
              <mc:Choice xmlns:a14="http://schemas.microsoft.com/office/drawing/2010/main" Requires="a14">
                <p:sp>
                  <p:nvSpPr>
                    <p:cNvPr id="46" name="TextovéPole 45"/>
                    <p:cNvSpPr txBox="1"/>
                    <p:nvPr/>
                  </p:nvSpPr>
                  <p:spPr>
                    <a:xfrm>
                      <a:off x="4499992" y="4698524"/>
                      <a:ext cx="291062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square" lIns="36000" tIns="0" rIns="0" bIns="0" rtlCol="0">
                      <a:spAutoFit/>
                    </a:bodyPr>
                    <a:lstStyle/>
                    <a:p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cs-CZ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cs-CZ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cs-CZ" b="0" i="1" smtClean="0">
                                    <a:latin typeface="Cambria Math"/>
                                  </a:rPr>
                                  <m:t>4</m:t>
                                </m:r>
                              </m:sub>
                            </m:sSub>
                          </m:oMath>
                        </m:oMathPara>
                      </a14:m>
                      <a:endParaRPr lang="cs-CZ" dirty="0"/>
                    </a:p>
                  </p:txBody>
                </p:sp>
              </mc:Choice>
              <mc:Fallback>
                <p:sp>
                  <p:nvSpPr>
                    <p:cNvPr id="46" name="TextovéPole 45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4499992" y="4698524"/>
                      <a:ext cx="291062" cy="276999"/>
                    </a:xfrm>
                    <a:prstGeom prst="rect">
                      <a:avLst/>
                    </a:prstGeom>
                    <a:blipFill rotWithShape="1">
                      <a:blip r:embed="rId6"/>
                      <a:stretch>
                        <a:fillRect l="-2083" r="-12500" b="-15556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cs-CZ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cxnSp>
              <p:nvCxnSpPr>
                <p:cNvPr id="47" name="Přímá spojnice 46"/>
                <p:cNvCxnSpPr/>
                <p:nvPr/>
              </p:nvCxnSpPr>
              <p:spPr>
                <a:xfrm flipH="1" flipV="1">
                  <a:off x="3031200" y="3362400"/>
                  <a:ext cx="2128944" cy="2289567"/>
                </a:xfrm>
                <a:prstGeom prst="line">
                  <a:avLst/>
                </a:prstGeom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>
              <mc:Choice xmlns:a14="http://schemas.microsoft.com/office/drawing/2010/main" Requires="a14">
                <p:sp>
                  <p:nvSpPr>
                    <p:cNvPr id="58" name="TextovéPole 57"/>
                    <p:cNvSpPr txBox="1"/>
                    <p:nvPr/>
                  </p:nvSpPr>
                  <p:spPr>
                    <a:xfrm>
                      <a:off x="5796136" y="5954796"/>
                      <a:ext cx="603181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square" lIns="36000" tIns="0" rIns="0" bIns="0" rtlCol="0">
                      <a:spAutoFit/>
                    </a:bodyPr>
                    <a:lstStyle/>
                    <a:p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cs-CZ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cs-CZ" b="0" i="1" smtClean="0">
                                    <a:latin typeface="Cambria Math"/>
                                  </a:rPr>
                                  <m:t>𝑓</m:t>
                                </m:r>
                                <m:r>
                                  <a:rPr lang="cs-CZ" b="0" i="1" smtClean="0">
                                    <a:latin typeface="Cambria Math"/>
                                  </a:rPr>
                                  <m:t>(</m:t>
                                </m:r>
                                <m:r>
                                  <a:rPr lang="cs-CZ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cs-CZ" b="0" i="1" smtClean="0"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cs-CZ" b="0" i="1" smtClean="0">
                                <a:latin typeface="Cambria Math"/>
                              </a:rPr>
                              <m:t>)</m:t>
                            </m:r>
                          </m:oMath>
                        </m:oMathPara>
                      </a14:m>
                      <a:endParaRPr lang="cs-CZ" dirty="0"/>
                    </a:p>
                  </p:txBody>
                </p:sp>
              </mc:Choice>
              <mc:Fallback>
                <p:sp>
                  <p:nvSpPr>
                    <p:cNvPr id="58" name="TextovéPole 57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5796136" y="5954796"/>
                      <a:ext cx="603181" cy="276999"/>
                    </a:xfrm>
                    <a:prstGeom prst="rect">
                      <a:avLst/>
                    </a:prstGeom>
                    <a:blipFill rotWithShape="1">
                      <a:blip r:embed="rId7"/>
                      <a:stretch>
                        <a:fillRect l="-10101" t="-2222" r="-17172" b="-33333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cs-CZ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>
              <mc:Choice xmlns:a14="http://schemas.microsoft.com/office/drawing/2010/main" Requires="a14">
                <p:sp>
                  <p:nvSpPr>
                    <p:cNvPr id="59" name="TextovéPole 58"/>
                    <p:cNvSpPr txBox="1"/>
                    <p:nvPr/>
                  </p:nvSpPr>
                  <p:spPr>
                    <a:xfrm>
                      <a:off x="4760907" y="5744289"/>
                      <a:ext cx="603181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square" lIns="36000" tIns="0" rIns="0" bIns="0" rtlCol="0">
                      <a:spAutoFit/>
                    </a:bodyPr>
                    <a:lstStyle/>
                    <a:p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cs-CZ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cs-CZ" b="0" i="1" smtClean="0">
                                    <a:latin typeface="Cambria Math"/>
                                  </a:rPr>
                                  <m:t>𝑓</m:t>
                                </m:r>
                                <m:r>
                                  <a:rPr lang="cs-CZ" b="0" i="1" smtClean="0">
                                    <a:latin typeface="Cambria Math"/>
                                  </a:rPr>
                                  <m:t>(</m:t>
                                </m:r>
                                <m:r>
                                  <a:rPr lang="cs-CZ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cs-CZ" b="0" i="1" smtClean="0">
                                    <a:latin typeface="Cambria Math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cs-CZ" b="0" i="1" smtClean="0">
                                <a:latin typeface="Cambria Math"/>
                              </a:rPr>
                              <m:t>)</m:t>
                            </m:r>
                          </m:oMath>
                        </m:oMathPara>
                      </a14:m>
                      <a:endParaRPr lang="cs-CZ" dirty="0"/>
                    </a:p>
                  </p:txBody>
                </p:sp>
              </mc:Choice>
              <mc:Fallback>
                <p:sp>
                  <p:nvSpPr>
                    <p:cNvPr id="59" name="TextovéPole 58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4760907" y="5744289"/>
                      <a:ext cx="603181" cy="276999"/>
                    </a:xfrm>
                    <a:prstGeom prst="rect">
                      <a:avLst/>
                    </a:prstGeom>
                    <a:blipFill rotWithShape="1">
                      <a:blip r:embed="rId8"/>
                      <a:stretch>
                        <a:fillRect l="-11111" r="-18182" b="-32609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cs-CZ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>
              <mc:Choice xmlns:a14="http://schemas.microsoft.com/office/drawing/2010/main" Requires="a14">
                <p:sp>
                  <p:nvSpPr>
                    <p:cNvPr id="60" name="TextovéPole 59"/>
                    <p:cNvSpPr txBox="1"/>
                    <p:nvPr/>
                  </p:nvSpPr>
                  <p:spPr>
                    <a:xfrm>
                      <a:off x="1448539" y="1700808"/>
                      <a:ext cx="603181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square" lIns="36000" tIns="0" rIns="0" bIns="0" rtlCol="0">
                      <a:spAutoFit/>
                    </a:bodyPr>
                    <a:lstStyle/>
                    <a:p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cs-CZ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cs-CZ" b="0" i="1" smtClean="0">
                                    <a:latin typeface="Cambria Math"/>
                                  </a:rPr>
                                  <m:t>𝑓</m:t>
                                </m:r>
                                <m:r>
                                  <a:rPr lang="cs-CZ" b="0" i="1" smtClean="0">
                                    <a:latin typeface="Cambria Math"/>
                                  </a:rPr>
                                  <m:t>(</m:t>
                                </m:r>
                                <m:r>
                                  <a:rPr lang="cs-CZ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cs-CZ" b="0" i="1" smtClean="0">
                                    <a:latin typeface="Cambria Math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cs-CZ" b="0" i="1" smtClean="0">
                                <a:latin typeface="Cambria Math"/>
                              </a:rPr>
                              <m:t>)</m:t>
                            </m:r>
                          </m:oMath>
                        </m:oMathPara>
                      </a14:m>
                      <a:endParaRPr lang="cs-CZ" dirty="0"/>
                    </a:p>
                  </p:txBody>
                </p:sp>
              </mc:Choice>
              <mc:Fallback>
                <p:sp>
                  <p:nvSpPr>
                    <p:cNvPr id="60" name="TextovéPole 59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1448539" y="1700808"/>
                      <a:ext cx="603181" cy="276999"/>
                    </a:xfrm>
                    <a:prstGeom prst="rect">
                      <a:avLst/>
                    </a:prstGeom>
                    <a:blipFill rotWithShape="1">
                      <a:blip r:embed="rId9"/>
                      <a:stretch>
                        <a:fillRect l="-11111" r="-18182" b="-35556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cs-CZ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>
              <mc:Choice xmlns:a14="http://schemas.microsoft.com/office/drawing/2010/main" Requires="a14">
                <p:sp>
                  <p:nvSpPr>
                    <p:cNvPr id="61" name="TextovéPole 60"/>
                    <p:cNvSpPr txBox="1"/>
                    <p:nvPr/>
                  </p:nvSpPr>
                  <p:spPr>
                    <a:xfrm>
                      <a:off x="2339752" y="3254496"/>
                      <a:ext cx="603181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square" lIns="36000" tIns="0" rIns="0" bIns="0" rtlCol="0">
                      <a:spAutoFit/>
                    </a:bodyPr>
                    <a:lstStyle/>
                    <a:p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cs-CZ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cs-CZ" b="0" i="1" smtClean="0">
                                    <a:latin typeface="Cambria Math"/>
                                  </a:rPr>
                                  <m:t>𝑓</m:t>
                                </m:r>
                                <m:r>
                                  <a:rPr lang="cs-CZ" b="0" i="1" smtClean="0">
                                    <a:latin typeface="Cambria Math"/>
                                  </a:rPr>
                                  <m:t>(</m:t>
                                </m:r>
                                <m:r>
                                  <a:rPr lang="cs-CZ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cs-CZ" b="0" i="1" smtClean="0">
                                    <a:latin typeface="Cambria Math"/>
                                  </a:rPr>
                                  <m:t>3</m:t>
                                </m:r>
                              </m:sub>
                            </m:sSub>
                            <m:r>
                              <a:rPr lang="cs-CZ" b="0" i="1" smtClean="0">
                                <a:latin typeface="Cambria Math"/>
                              </a:rPr>
                              <m:t>)</m:t>
                            </m:r>
                          </m:oMath>
                        </m:oMathPara>
                      </a14:m>
                      <a:endParaRPr lang="cs-CZ" dirty="0"/>
                    </a:p>
                  </p:txBody>
                </p:sp>
              </mc:Choice>
              <mc:Fallback>
                <p:sp>
                  <p:nvSpPr>
                    <p:cNvPr id="61" name="TextovéPole 60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2339752" y="3254496"/>
                      <a:ext cx="603181" cy="276999"/>
                    </a:xfrm>
                    <a:prstGeom prst="rect">
                      <a:avLst/>
                    </a:prstGeom>
                    <a:blipFill rotWithShape="1">
                      <a:blip r:embed="rId10"/>
                      <a:stretch>
                        <a:fillRect l="-11111" t="-2222" r="-18182" b="-33333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cs-CZ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>
              <mc:Choice xmlns:a14="http://schemas.microsoft.com/office/drawing/2010/main" Requires="a14">
                <p:sp>
                  <p:nvSpPr>
                    <p:cNvPr id="65" name="TextovéPole 64"/>
                    <p:cNvSpPr txBox="1"/>
                    <p:nvPr/>
                  </p:nvSpPr>
                  <p:spPr>
                    <a:xfrm>
                      <a:off x="3995936" y="4941168"/>
                      <a:ext cx="291062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lIns="36000" tIns="0" rIns="0" bIns="0" rtlCol="0">
                      <a:spAutoFit/>
                    </a:bodyPr>
                    <a:lstStyle/>
                    <a:p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cs-CZ" sz="24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  <a:ea typeface="Cambria Math"/>
                              </a:rPr>
                              <m:t>∝</m:t>
                            </m:r>
                          </m:oMath>
                        </m:oMathPara>
                      </a14:m>
                      <a:endParaRPr lang="cs-CZ" sz="2400" b="1" dirty="0">
                        <a:latin typeface="Symbol" panose="05050102010706020507" pitchFamily="18" charset="2"/>
                      </a:endParaRPr>
                    </a:p>
                  </p:txBody>
                </p:sp>
              </mc:Choice>
              <mc:Fallback>
                <p:sp>
                  <p:nvSpPr>
                    <p:cNvPr id="65" name="TextovéPole 64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3995936" y="4941168"/>
                      <a:ext cx="291062" cy="369332"/>
                    </a:xfrm>
                    <a:prstGeom prst="rect">
                      <a:avLst/>
                    </a:prstGeom>
                    <a:blipFill rotWithShape="1">
                      <a:blip r:embed="rId11"/>
                      <a:stretch>
                        <a:fillRect l="-10638" r="-21277" b="-3333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cs-CZ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</p:grpSp>
        <p:sp>
          <p:nvSpPr>
            <p:cNvPr id="66" name="Ovál 65"/>
            <p:cNvSpPr>
              <a:spLocks noChangeAspect="1"/>
            </p:cNvSpPr>
            <p:nvPr/>
          </p:nvSpPr>
          <p:spPr>
            <a:xfrm>
              <a:off x="4269600" y="4957200"/>
              <a:ext cx="107988" cy="108000"/>
            </a:xfrm>
            <a:prstGeom prst="ellipse">
              <a:avLst/>
            </a:prstGeom>
            <a:solidFill>
              <a:srgbClr val="FF0000"/>
            </a:soli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  <p:sp>
          <p:nvSpPr>
            <p:cNvPr id="67" name="TextovéPole 66"/>
            <p:cNvSpPr txBox="1"/>
            <p:nvPr/>
          </p:nvSpPr>
          <p:spPr>
            <a:xfrm>
              <a:off x="3867030" y="2608165"/>
              <a:ext cx="316835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/>
                <a:t>Posloupnost bodů </a:t>
              </a:r>
              <a:r>
                <a:rPr lang="en-US" dirty="0" smtClean="0"/>
                <a:t>{ </a:t>
              </a:r>
              <a:r>
                <a:rPr lang="cs-CZ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cs-CZ" baseline="-25000" dirty="0" smtClean="0"/>
                <a:t>0</a:t>
              </a:r>
              <a:r>
                <a:rPr lang="cs-CZ" dirty="0" smtClean="0"/>
                <a:t>, </a:t>
              </a:r>
              <a:r>
                <a:rPr lang="cs-CZ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cs-CZ" baseline="-25000" dirty="0" smtClean="0"/>
                <a:t>1</a:t>
              </a:r>
              <a:r>
                <a:rPr lang="cs-CZ" dirty="0" smtClean="0"/>
                <a:t>, …. </a:t>
              </a:r>
              <a:r>
                <a:rPr lang="en-US" dirty="0" smtClean="0"/>
                <a:t>} </a:t>
              </a:r>
              <a:r>
                <a:rPr lang="cs-CZ" dirty="0" smtClean="0"/>
                <a:t>konverguje ke kořeni  </a:t>
              </a:r>
              <a:r>
                <a:rPr lang="cs-CZ" b="1" dirty="0" smtClean="0">
                  <a:solidFill>
                    <a:srgbClr val="FF0000"/>
                  </a:solidFill>
                  <a:latin typeface="Symbol" panose="05050102010706020507" pitchFamily="18" charset="2"/>
                </a:rPr>
                <a:t>a</a:t>
              </a:r>
              <a:r>
                <a:rPr lang="cs-CZ" dirty="0" smtClean="0"/>
                <a:t> . </a:t>
              </a:r>
              <a:endParaRPr lang="cs-CZ" dirty="0"/>
            </a:p>
          </p:txBody>
        </p:sp>
      </p:grpSp>
    </p:spTree>
    <p:extLst>
      <p:ext uri="{BB962C8B-B14F-4D97-AF65-F5344CB8AC3E}">
        <p14:creationId xmlns:p14="http://schemas.microsoft.com/office/powerpoint/2010/main" val="3206927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C00000"/>
                </a:solidFill>
              </a:rPr>
              <a:t>Metoda sečen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cs-CZ" b="1" dirty="0" smtClean="0">
                <a:solidFill>
                  <a:srgbClr val="C00000"/>
                </a:solidFill>
              </a:rPr>
              <a:t>- odvození</a:t>
            </a:r>
            <a:endParaRPr lang="cs-CZ" b="1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ovéPole 2"/>
              <p:cNvSpPr txBox="1"/>
              <p:nvPr/>
            </p:nvSpPr>
            <p:spPr>
              <a:xfrm>
                <a:off x="683568" y="1484784"/>
                <a:ext cx="7704856" cy="46158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dirty="0" smtClean="0"/>
                  <a:t>Ke zvoleným dvěma (počátečním) bodům  </a:t>
                </a:r>
                <a:r>
                  <a:rPr lang="cs-CZ" b="1" i="1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cs-CZ" b="1" baseline="-25000" dirty="0" smtClean="0">
                    <a:solidFill>
                      <a:srgbClr val="0070C0"/>
                    </a:solidFill>
                  </a:rPr>
                  <a:t>0 </a:t>
                </a:r>
                <a:r>
                  <a:rPr lang="cs-CZ" dirty="0" smtClean="0"/>
                  <a:t>, </a:t>
                </a:r>
                <a:r>
                  <a:rPr lang="cs-CZ" b="1" i="1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cs-CZ" b="1" baseline="-25000" dirty="0" smtClean="0">
                    <a:solidFill>
                      <a:srgbClr val="0070C0"/>
                    </a:solidFill>
                  </a:rPr>
                  <a:t>1</a:t>
                </a:r>
                <a:r>
                  <a:rPr lang="cs-CZ" dirty="0" smtClean="0"/>
                  <a:t> spočítáme funkční hodnoty </a:t>
                </a:r>
              </a:p>
              <a:p>
                <a:pPr algn="ctr"/>
                <a:r>
                  <a:rPr lang="cs-CZ" b="1" i="1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 </a:t>
                </a:r>
                <a:r>
                  <a:rPr lang="cs-CZ" b="1" dirty="0" smtClean="0">
                    <a:solidFill>
                      <a:srgbClr val="0070C0"/>
                    </a:solidFill>
                  </a:rPr>
                  <a:t>(</a:t>
                </a:r>
                <a:r>
                  <a:rPr lang="cs-CZ" b="1" i="1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cs-CZ" b="1" baseline="-25000" dirty="0" smtClean="0">
                    <a:solidFill>
                      <a:srgbClr val="0070C0"/>
                    </a:solidFill>
                  </a:rPr>
                  <a:t>0</a:t>
                </a:r>
                <a:r>
                  <a:rPr lang="cs-CZ" b="1" dirty="0" smtClean="0">
                    <a:solidFill>
                      <a:srgbClr val="0070C0"/>
                    </a:solidFill>
                  </a:rPr>
                  <a:t>)   </a:t>
                </a:r>
                <a:r>
                  <a:rPr lang="cs-CZ" dirty="0" smtClean="0"/>
                  <a:t>a</a:t>
                </a:r>
                <a:r>
                  <a:rPr lang="cs-CZ" b="1" dirty="0" smtClean="0">
                    <a:solidFill>
                      <a:srgbClr val="0070C0"/>
                    </a:solidFill>
                  </a:rPr>
                  <a:t>   </a:t>
                </a:r>
                <a:r>
                  <a:rPr lang="cs-CZ" b="1" i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 </a:t>
                </a:r>
                <a:r>
                  <a:rPr lang="cs-CZ" b="1" dirty="0">
                    <a:solidFill>
                      <a:srgbClr val="0070C0"/>
                    </a:solidFill>
                  </a:rPr>
                  <a:t>(</a:t>
                </a:r>
                <a:r>
                  <a:rPr lang="cs-CZ" b="1" i="1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cs-CZ" b="1" baseline="-25000" dirty="0" smtClean="0">
                    <a:solidFill>
                      <a:srgbClr val="0070C0"/>
                    </a:solidFill>
                  </a:rPr>
                  <a:t>1</a:t>
                </a:r>
                <a:r>
                  <a:rPr lang="cs-CZ" b="1" dirty="0" smtClean="0">
                    <a:solidFill>
                      <a:srgbClr val="0070C0"/>
                    </a:solidFill>
                  </a:rPr>
                  <a:t>)</a:t>
                </a:r>
                <a:endParaRPr lang="cs-CZ" b="1" dirty="0">
                  <a:solidFill>
                    <a:srgbClr val="0070C0"/>
                  </a:solidFill>
                </a:endParaRPr>
              </a:p>
              <a:p>
                <a:r>
                  <a:rPr lang="cs-CZ" dirty="0" smtClean="0"/>
                  <a:t>a tak dostaneme dva body na grafu funkce. Spojíme je úsečkou </a:t>
                </a:r>
              </a:p>
              <a:p>
                <a:endParaRPr lang="cs-CZ" sz="800" dirty="0" smtClean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𝒚</m:t>
                      </m:r>
                      <m:r>
                        <a:rPr lang="cs-CZ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−</m:t>
                      </m:r>
                      <m:r>
                        <a:rPr lang="cs-CZ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𝒇</m:t>
                      </m:r>
                      <m:d>
                        <m:dPr>
                          <m:ctrlPr>
                            <a:rPr lang="cs-CZ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b="1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b="1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cs-CZ" b="1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</m:e>
                      </m:d>
                      <m:r>
                        <a:rPr lang="cs-CZ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𝒇</m:t>
                          </m:r>
                          <m:d>
                            <m:dPr>
                              <m:ctrlPr>
                                <a:rPr lang="cs-CZ" b="1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cs-CZ" b="1" i="1" smtClean="0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cs-CZ" b="1" i="1" smtClean="0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</a:rPr>
                                    <m:t>𝒙</m:t>
                                  </m:r>
                                </m:e>
                                <m:sub>
                                  <m:r>
                                    <a:rPr lang="cs-CZ" b="1" i="1" smtClean="0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</a:rPr>
                                    <m:t>𝟏</m:t>
                                  </m:r>
                                </m:sub>
                              </m:sSub>
                            </m:e>
                          </m:d>
                          <m:r>
                            <a:rPr lang="cs-CZ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cs-CZ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𝒇</m:t>
                          </m:r>
                          <m:d>
                            <m:dPr>
                              <m:ctrlPr>
                                <a:rPr lang="cs-CZ" b="1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cs-CZ" b="1" i="1" smtClean="0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cs-CZ" b="1" i="1" smtClean="0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</a:rPr>
                                    <m:t>𝒙</m:t>
                                  </m:r>
                                </m:e>
                                <m:sub>
                                  <m:r>
                                    <a:rPr lang="cs-CZ" b="1" i="1" smtClean="0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</a:rPr>
                                    <m:t>𝟎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cs-CZ" b="1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b="1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cs-CZ" b="1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  <m:r>
                            <a:rPr lang="cs-CZ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cs-CZ" b="1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b="1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cs-CZ" b="1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𝟎</m:t>
                              </m:r>
                            </m:sub>
                          </m:sSub>
                        </m:den>
                      </m:f>
                      <m:r>
                        <a:rPr lang="cs-CZ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.(</m:t>
                      </m:r>
                      <m:sSub>
                        <m:sSubPr>
                          <m:ctrlPr>
                            <a:rPr lang="cs-CZ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𝒙</m:t>
                          </m:r>
                        </m:e>
                        <m:sub>
                          <m:r>
                            <a:rPr lang="cs-CZ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𝟐</m:t>
                          </m:r>
                        </m:sub>
                      </m:sSub>
                      <m:r>
                        <a:rPr lang="cs-CZ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cs-CZ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𝒙</m:t>
                          </m:r>
                        </m:e>
                        <m:sub>
                          <m:r>
                            <a:rPr lang="cs-CZ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</m:sSub>
                      <m:r>
                        <a:rPr lang="cs-CZ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cs-CZ" b="1" dirty="0" smtClean="0">
                  <a:solidFill>
                    <a:srgbClr val="0070C0"/>
                  </a:solidFill>
                </a:endParaRPr>
              </a:p>
              <a:p>
                <a:endParaRPr lang="cs-CZ" sz="800" b="1" dirty="0">
                  <a:solidFill>
                    <a:srgbClr val="0070C0"/>
                  </a:solidFill>
                </a:endParaRPr>
              </a:p>
              <a:p>
                <a:r>
                  <a:rPr lang="cs-CZ" dirty="0" smtClean="0"/>
                  <a:t>a hledáme její průsečík s osou</a:t>
                </a:r>
                <a:r>
                  <a:rPr lang="cs-CZ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x</a:t>
                </a:r>
                <a:r>
                  <a:rPr lang="cs-CZ" dirty="0" smtClean="0"/>
                  <a:t> . Ta má rovnici  </a:t>
                </a:r>
                <a:r>
                  <a:rPr lang="cs-CZ" b="1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 = 0</a:t>
                </a:r>
                <a:r>
                  <a:rPr lang="cs-CZ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dirty="0" smtClean="0"/>
                  <a:t>. To dosadíme do předchozí rovnice a vypočítáme  </a:t>
                </a:r>
                <a:r>
                  <a:rPr lang="cs-CZ" b="1" i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cs-CZ" b="1" baseline="-25000" dirty="0" smtClean="0">
                    <a:solidFill>
                      <a:srgbClr val="FF0000"/>
                    </a:solidFill>
                  </a:rPr>
                  <a:t>2</a:t>
                </a:r>
                <a:r>
                  <a:rPr lang="cs-CZ" dirty="0" smtClean="0"/>
                  <a:t> .</a:t>
                </a:r>
              </a:p>
              <a:p>
                <a:endParaRPr lang="cs-CZ" sz="800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𝒙</m:t>
                          </m:r>
                        </m:e>
                        <m:sub>
                          <m:r>
                            <a:rPr lang="cs-CZ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𝟐</m:t>
                          </m:r>
                        </m:sub>
                      </m:sSub>
                      <m:r>
                        <a:rPr lang="cs-CZ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cs-CZ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𝒙</m:t>
                          </m:r>
                        </m:e>
                        <m:sub>
                          <m:r>
                            <a:rPr lang="cs-CZ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</m:sSub>
                      <m:r>
                        <a:rPr lang="cs-CZ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cs-CZ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b="1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b="1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cs-CZ" b="1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  <m:r>
                            <a:rPr lang="cs-CZ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cs-CZ" b="1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b="1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cs-CZ" b="1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𝟎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b="1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b="1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𝒇</m:t>
                              </m:r>
                              <m:r>
                                <a:rPr lang="cs-CZ" b="1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(</m:t>
                              </m:r>
                              <m:r>
                                <a:rPr lang="cs-CZ" b="1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cs-CZ" b="1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  <m:r>
                            <a:rPr lang="cs-CZ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)−</m:t>
                          </m:r>
                          <m:r>
                            <a:rPr lang="cs-CZ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𝒇</m:t>
                          </m:r>
                          <m:r>
                            <a:rPr lang="cs-CZ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(</m:t>
                          </m:r>
                          <m:sSub>
                            <m:sSubPr>
                              <m:ctrlPr>
                                <a:rPr lang="cs-CZ" b="1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b="1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cs-CZ" b="1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𝟎</m:t>
                              </m:r>
                            </m:sub>
                          </m:sSub>
                          <m:r>
                            <a:rPr lang="cs-CZ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)</m:t>
                          </m:r>
                        </m:den>
                      </m:f>
                      <m:r>
                        <a:rPr lang="cs-CZ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.</m:t>
                      </m:r>
                      <m:r>
                        <a:rPr lang="cs-CZ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𝒇</m:t>
                      </m:r>
                      <m:r>
                        <a:rPr lang="cs-CZ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(</m:t>
                      </m:r>
                      <m:sSub>
                        <m:sSubPr>
                          <m:ctrlPr>
                            <a:rPr lang="cs-CZ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𝒙</m:t>
                          </m:r>
                        </m:e>
                        <m:sub>
                          <m:r>
                            <a:rPr lang="cs-CZ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</m:sSub>
                      <m:r>
                        <a:rPr lang="cs-CZ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cs-CZ" b="1" dirty="0" smtClean="0">
                  <a:solidFill>
                    <a:srgbClr val="0070C0"/>
                  </a:solidFill>
                </a:endParaRPr>
              </a:p>
              <a:p>
                <a:endParaRPr lang="cs-CZ" sz="800" dirty="0" smtClean="0"/>
              </a:p>
              <a:p>
                <a:r>
                  <a:rPr lang="cs-CZ" dirty="0" smtClean="0"/>
                  <a:t>Obecně místo bodů </a:t>
                </a:r>
                <a:r>
                  <a:rPr lang="cs-CZ" b="1" i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cs-CZ" b="1" baseline="-25000" dirty="0">
                    <a:solidFill>
                      <a:srgbClr val="0070C0"/>
                    </a:solidFill>
                  </a:rPr>
                  <a:t>0 </a:t>
                </a:r>
                <a:r>
                  <a:rPr lang="cs-CZ" dirty="0"/>
                  <a:t>, </a:t>
                </a:r>
                <a:r>
                  <a:rPr lang="cs-CZ" b="1" i="1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cs-CZ" b="1" baseline="-25000" dirty="0" smtClean="0">
                    <a:solidFill>
                      <a:srgbClr val="0070C0"/>
                    </a:solidFill>
                  </a:rPr>
                  <a:t>1</a:t>
                </a:r>
                <a:r>
                  <a:rPr lang="cs-CZ" dirty="0" smtClean="0"/>
                  <a:t>  použijme  </a:t>
                </a:r>
                <a:r>
                  <a:rPr lang="cs-CZ" b="1" i="1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cs-CZ" b="1" baseline="-25000" dirty="0" smtClean="0">
                    <a:solidFill>
                      <a:srgbClr val="0070C0"/>
                    </a:solidFill>
                  </a:rPr>
                  <a:t>k-1 </a:t>
                </a:r>
                <a:r>
                  <a:rPr lang="cs-CZ" dirty="0"/>
                  <a:t>, </a:t>
                </a:r>
                <a:r>
                  <a:rPr lang="cs-CZ" b="1" i="1" dirty="0" err="1" smtClean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cs-CZ" b="1" baseline="-25000" dirty="0" err="1" smtClean="0">
                    <a:solidFill>
                      <a:srgbClr val="0070C0"/>
                    </a:solidFill>
                  </a:rPr>
                  <a:t>k</a:t>
                </a:r>
                <a:r>
                  <a:rPr lang="cs-CZ" dirty="0" smtClean="0"/>
                  <a:t>   a dostaneme tak formuli</a:t>
                </a:r>
              </a:p>
              <a:p>
                <a:endParaRPr lang="cs-CZ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4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𝒙</m:t>
                          </m:r>
                        </m:e>
                        <m:sub>
                          <m:r>
                            <a:rPr lang="cs-CZ" sz="24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𝒌</m:t>
                          </m:r>
                          <m:r>
                            <a:rPr lang="cs-CZ" sz="24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cs-CZ" sz="24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</m:sSub>
                      <m:r>
                        <a:rPr lang="cs-CZ" sz="2400" b="1" i="1">
                          <a:solidFill>
                            <a:srgbClr val="0070C0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cs-CZ" sz="2400" b="1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400" b="1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𝒙</m:t>
                          </m:r>
                        </m:e>
                        <m:sub>
                          <m:r>
                            <a:rPr lang="cs-CZ" sz="24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𝒌</m:t>
                          </m:r>
                        </m:sub>
                      </m:sSub>
                      <m:r>
                        <a:rPr lang="cs-CZ" sz="2400" b="1" i="1">
                          <a:solidFill>
                            <a:srgbClr val="0070C0"/>
                          </a:solidFill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cs-CZ" sz="2400" b="1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2400" b="1" i="1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sz="2400" b="1" i="1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cs-CZ" sz="2400" b="1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𝒌</m:t>
                              </m:r>
                            </m:sub>
                          </m:sSub>
                          <m:r>
                            <a:rPr lang="cs-CZ" sz="2400" b="1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cs-CZ" sz="2400" b="1" i="1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sz="2400" b="1" i="1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cs-CZ" sz="2400" b="1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𝒌</m:t>
                              </m:r>
                              <m:r>
                                <a:rPr lang="cs-CZ" sz="2400" b="1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r>
                                <a:rPr lang="cs-CZ" sz="2400" b="1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sz="2400" b="1" i="1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sz="2400" b="1" i="1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𝒇</m:t>
                              </m:r>
                              <m:r>
                                <a:rPr lang="cs-CZ" sz="2400" b="1" i="1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(</m:t>
                              </m:r>
                              <m:r>
                                <a:rPr lang="cs-CZ" sz="2400" b="1" i="1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cs-CZ" sz="2400" b="1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𝒌</m:t>
                              </m:r>
                            </m:sub>
                          </m:sSub>
                          <m:r>
                            <a:rPr lang="cs-CZ" sz="2400" b="1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)−</m:t>
                          </m:r>
                          <m:r>
                            <a:rPr lang="cs-CZ" sz="2400" b="1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𝒇</m:t>
                          </m:r>
                          <m:r>
                            <a:rPr lang="cs-CZ" sz="2400" b="1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(</m:t>
                          </m:r>
                          <m:sSub>
                            <m:sSubPr>
                              <m:ctrlPr>
                                <a:rPr lang="cs-CZ" sz="2400" b="1" i="1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sz="2400" b="1" i="1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cs-CZ" sz="2400" b="1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𝒌</m:t>
                              </m:r>
                              <m:r>
                                <a:rPr lang="cs-CZ" sz="2400" b="1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r>
                                <a:rPr lang="cs-CZ" sz="2400" b="1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  <m:r>
                            <a:rPr lang="cs-CZ" sz="2400" b="1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)</m:t>
                          </m:r>
                        </m:den>
                      </m:f>
                      <m:r>
                        <a:rPr lang="cs-CZ" sz="2400" b="1" i="1">
                          <a:solidFill>
                            <a:srgbClr val="0070C0"/>
                          </a:solidFill>
                          <a:latin typeface="Cambria Math"/>
                        </a:rPr>
                        <m:t>.</m:t>
                      </m:r>
                      <m:r>
                        <a:rPr lang="cs-CZ" sz="2400" b="1" i="1">
                          <a:solidFill>
                            <a:srgbClr val="0070C0"/>
                          </a:solidFill>
                          <a:latin typeface="Cambria Math"/>
                        </a:rPr>
                        <m:t>𝒇</m:t>
                      </m:r>
                      <m:r>
                        <a:rPr lang="cs-CZ" sz="2400" b="1" i="1">
                          <a:solidFill>
                            <a:srgbClr val="0070C0"/>
                          </a:solidFill>
                          <a:latin typeface="Cambria Math"/>
                        </a:rPr>
                        <m:t>(</m:t>
                      </m:r>
                      <m:sSub>
                        <m:sSubPr>
                          <m:ctrlPr>
                            <a:rPr lang="cs-CZ" sz="2400" b="1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400" b="1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𝒙</m:t>
                          </m:r>
                        </m:e>
                        <m:sub>
                          <m:r>
                            <a:rPr lang="cs-CZ" sz="24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𝒌</m:t>
                          </m:r>
                        </m:sub>
                      </m:sSub>
                      <m:r>
                        <a:rPr lang="cs-CZ" sz="2400" b="1" i="1">
                          <a:solidFill>
                            <a:srgbClr val="0070C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cs-CZ" sz="2400" b="1" dirty="0">
                  <a:solidFill>
                    <a:srgbClr val="0070C0"/>
                  </a:solidFill>
                </a:endParaRPr>
              </a:p>
              <a:p>
                <a:endParaRPr lang="cs-CZ" dirty="0" smtClean="0"/>
              </a:p>
            </p:txBody>
          </p:sp>
        </mc:Choice>
        <mc:Fallback>
          <p:sp>
            <p:nvSpPr>
              <p:cNvPr id="3" name="TextovéPo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1484784"/>
                <a:ext cx="7704856" cy="4615815"/>
              </a:xfrm>
              <a:prstGeom prst="rect">
                <a:avLst/>
              </a:prstGeom>
              <a:blipFill rotWithShape="1">
                <a:blip r:embed="rId2"/>
                <a:stretch>
                  <a:fillRect l="-633" t="-793" r="-102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20464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1196" y="476672"/>
            <a:ext cx="8229600" cy="1143000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rgbClr val="C00000"/>
                </a:solidFill>
              </a:rPr>
              <a:t>Metoda sečen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cs-CZ" b="1" dirty="0" smtClean="0">
                <a:solidFill>
                  <a:srgbClr val="C00000"/>
                </a:solidFill>
              </a:rPr>
              <a:t>- použití</a:t>
            </a:r>
            <a:endParaRPr lang="cs-CZ" b="1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ovéPole 2"/>
              <p:cNvSpPr txBox="1"/>
              <p:nvPr/>
            </p:nvSpPr>
            <p:spPr>
              <a:xfrm>
                <a:off x="683568" y="2204864"/>
                <a:ext cx="7704856" cy="29501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dirty="0" smtClean="0"/>
                  <a:t>Při separaci kořenů najdeme interval  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cs-CZ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𝒂</m:t>
                        </m:r>
                        <m:r>
                          <a:rPr lang="cs-CZ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 ;</m:t>
                        </m:r>
                        <m:r>
                          <a:rPr lang="cs-CZ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𝒃</m:t>
                        </m:r>
                      </m:e>
                    </m:d>
                  </m:oMath>
                </a14:m>
                <a:r>
                  <a:rPr lang="cs-CZ" dirty="0" smtClean="0"/>
                  <a:t> , v němž leží pouze kořen  </a:t>
                </a:r>
                <a:r>
                  <a:rPr lang="cs-CZ" b="1" dirty="0" smtClean="0">
                    <a:solidFill>
                      <a:srgbClr val="0070C0"/>
                    </a:solidFill>
                    <a:latin typeface="Symbol" panose="05050102010706020507" pitchFamily="18" charset="2"/>
                  </a:rPr>
                  <a:t>a</a:t>
                </a:r>
                <a:r>
                  <a:rPr lang="cs-CZ" dirty="0" smtClean="0"/>
                  <a:t> .</a:t>
                </a:r>
              </a:p>
              <a:p>
                <a:endParaRPr lang="cs-CZ" sz="800" dirty="0" smtClean="0"/>
              </a:p>
              <a:p>
                <a:r>
                  <a:rPr lang="cs-CZ" dirty="0" smtClean="0"/>
                  <a:t>Zvolíme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𝒙</m:t>
                        </m:r>
                      </m:e>
                      <m:sub>
                        <m:r>
                          <a:rPr lang="cs-CZ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𝟎</m:t>
                        </m:r>
                      </m:sub>
                    </m:sSub>
                    <m:r>
                      <a:rPr lang="cs-CZ" b="1" i="1" smtClean="0">
                        <a:solidFill>
                          <a:srgbClr val="FF0000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rgbClr val="FF0000"/>
                        </a:solidFill>
                        <a:latin typeface="Cambria Math"/>
                      </a:rPr>
                      <m:t>𝒂</m:t>
                    </m:r>
                    <m:r>
                      <a:rPr lang="cs-CZ" b="1" i="1" smtClean="0">
                        <a:solidFill>
                          <a:srgbClr val="FF0000"/>
                        </a:solidFill>
                        <a:latin typeface="Cambria Math"/>
                      </a:rPr>
                      <m:t>  </m:t>
                    </m:r>
                    <m:r>
                      <a:rPr lang="cs-CZ" b="0" i="1" smtClean="0">
                        <a:latin typeface="Cambria Math"/>
                      </a:rPr>
                      <m:t>;  </m:t>
                    </m:r>
                    <m:sSub>
                      <m:sSubPr>
                        <m:ctrlPr>
                          <a:rPr lang="cs-CZ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𝒙</m:t>
                        </m:r>
                      </m:e>
                      <m:sub>
                        <m:r>
                          <a:rPr lang="cs-CZ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𝟏</m:t>
                        </m:r>
                      </m:sub>
                    </m:sSub>
                    <m:r>
                      <a:rPr lang="cs-CZ" b="1" i="1" smtClean="0">
                        <a:solidFill>
                          <a:srgbClr val="FF0000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rgbClr val="FF0000"/>
                        </a:solidFill>
                        <a:latin typeface="Cambria Math"/>
                      </a:rPr>
                      <m:t>𝒃</m:t>
                    </m:r>
                  </m:oMath>
                </a14:m>
                <a:r>
                  <a:rPr lang="cs-CZ" b="1" dirty="0" smtClean="0">
                    <a:solidFill>
                      <a:srgbClr val="FF0000"/>
                    </a:solidFill>
                  </a:rPr>
                  <a:t>  </a:t>
                </a:r>
                <a:r>
                  <a:rPr lang="cs-CZ" dirty="0" smtClean="0"/>
                  <a:t>a odstartujeme iterační proces</a:t>
                </a:r>
              </a:p>
              <a:p>
                <a:endParaRPr lang="cs-CZ" sz="2000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4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𝒙</m:t>
                          </m:r>
                        </m:e>
                        <m:sub>
                          <m:r>
                            <a:rPr lang="cs-CZ" sz="24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𝒌</m:t>
                          </m:r>
                          <m:r>
                            <a:rPr lang="cs-CZ" sz="24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cs-CZ" sz="24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</m:sSub>
                      <m:r>
                        <a:rPr lang="cs-CZ" sz="2400" b="1" i="1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cs-CZ" sz="24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4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𝒙</m:t>
                          </m:r>
                        </m:e>
                        <m:sub>
                          <m:r>
                            <a:rPr lang="cs-CZ" sz="24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𝒌</m:t>
                          </m:r>
                        </m:sub>
                      </m:sSub>
                      <m:r>
                        <a:rPr lang="cs-CZ" sz="2400" b="1" i="1">
                          <a:solidFill>
                            <a:srgbClr val="FF0000"/>
                          </a:solidFill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cs-CZ" sz="24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2400" b="1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sz="2400" b="1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cs-CZ" sz="24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𝒌</m:t>
                              </m:r>
                            </m:sub>
                          </m:sSub>
                          <m:r>
                            <a:rPr lang="cs-CZ" sz="24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cs-CZ" sz="2400" b="1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sz="2400" b="1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cs-CZ" sz="24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𝒌</m:t>
                              </m:r>
                              <m:r>
                                <a:rPr lang="cs-CZ" sz="24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r>
                                <a:rPr lang="cs-CZ" sz="24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sz="2400" b="1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sz="2400" b="1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𝒇</m:t>
                              </m:r>
                              <m:r>
                                <a:rPr lang="cs-CZ" sz="2400" b="1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(</m:t>
                              </m:r>
                              <m:r>
                                <a:rPr lang="cs-CZ" sz="2400" b="1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cs-CZ" sz="24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𝒌</m:t>
                              </m:r>
                            </m:sub>
                          </m:sSub>
                          <m:r>
                            <a:rPr lang="cs-CZ" sz="24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)−</m:t>
                          </m:r>
                          <m:r>
                            <a:rPr lang="cs-CZ" sz="24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𝒇</m:t>
                          </m:r>
                          <m:r>
                            <a:rPr lang="cs-CZ" sz="24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(</m:t>
                          </m:r>
                          <m:sSub>
                            <m:sSubPr>
                              <m:ctrlPr>
                                <a:rPr lang="cs-CZ" sz="2400" b="1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sz="2400" b="1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cs-CZ" sz="24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𝒌</m:t>
                              </m:r>
                              <m:r>
                                <a:rPr lang="cs-CZ" sz="24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r>
                                <a:rPr lang="cs-CZ" sz="24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  <m:r>
                            <a:rPr lang="cs-CZ" sz="24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)</m:t>
                          </m:r>
                        </m:den>
                      </m:f>
                      <m:r>
                        <a:rPr lang="cs-CZ" sz="2400" b="1" i="1">
                          <a:solidFill>
                            <a:srgbClr val="FF0000"/>
                          </a:solidFill>
                          <a:latin typeface="Cambria Math"/>
                        </a:rPr>
                        <m:t>.</m:t>
                      </m:r>
                      <m:r>
                        <a:rPr lang="cs-CZ" sz="2400" b="1" i="1">
                          <a:solidFill>
                            <a:srgbClr val="FF0000"/>
                          </a:solidFill>
                          <a:latin typeface="Cambria Math"/>
                        </a:rPr>
                        <m:t>𝒇</m:t>
                      </m:r>
                      <m:d>
                        <m:dPr>
                          <m:ctrlPr>
                            <a:rPr lang="cs-CZ" sz="24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sz="2400" b="1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sz="2400" b="1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cs-CZ" sz="24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𝒌</m:t>
                              </m:r>
                            </m:sub>
                          </m:sSub>
                        </m:e>
                      </m:d>
                      <m:r>
                        <a:rPr lang="cs-CZ" sz="2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cs-CZ" sz="24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cs-CZ" sz="2400" b="1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sz="2400" b="1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cs-CZ" sz="2400" b="1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𝒌</m:t>
                              </m:r>
                            </m:sub>
                          </m:sSub>
                          <m:r>
                            <a:rPr lang="cs-CZ" sz="24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cs-CZ" sz="24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𝒉</m:t>
                          </m:r>
                        </m:e>
                        <m:sub>
                          <m:r>
                            <a:rPr lang="cs-CZ" sz="24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𝒌</m:t>
                          </m:r>
                        </m:sub>
                      </m:sSub>
                    </m:oMath>
                  </m:oMathPara>
                </a14:m>
                <a:endParaRPr lang="cs-CZ" sz="2400" b="1" dirty="0">
                  <a:solidFill>
                    <a:srgbClr val="FF0000"/>
                  </a:solidFill>
                </a:endParaRPr>
              </a:p>
              <a:p>
                <a:endParaRPr lang="cs-CZ" sz="2000" dirty="0" smtClean="0"/>
              </a:p>
              <a:p>
                <a:r>
                  <a:rPr lang="cs-CZ" dirty="0" smtClean="0"/>
                  <a:t>pro  </a:t>
                </a:r>
                <a:r>
                  <a:rPr lang="cs-CZ" sz="2000" b="1" i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</a:t>
                </a:r>
                <a:r>
                  <a:rPr lang="cs-CZ" sz="2000" b="1" dirty="0" smtClean="0">
                    <a:solidFill>
                      <a:srgbClr val="FF0000"/>
                    </a:solidFill>
                  </a:rPr>
                  <a:t> = </a:t>
                </a:r>
                <a:r>
                  <a:rPr lang="cs-CZ" sz="20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1, 2, … </a:t>
                </a:r>
                <a:r>
                  <a:rPr lang="cs-CZ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r>
                  <a:rPr lang="cs-CZ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Proces zastavíme, až bude 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cs-CZ" sz="2000" b="1" i="1" smtClean="0">
                            <a:solidFill>
                              <a:srgbClr val="00B05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cs-CZ" sz="2000" b="1" i="1" smtClean="0">
                                <a:solidFill>
                                  <a:srgbClr val="00B05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cs-CZ" sz="2000" b="1" i="1" smtClean="0">
                                <a:solidFill>
                                  <a:srgbClr val="00B05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𝒉</m:t>
                            </m:r>
                          </m:e>
                          <m:sub>
                            <m:r>
                              <a:rPr lang="cs-CZ" sz="2000" b="1" i="1" smtClean="0">
                                <a:solidFill>
                                  <a:srgbClr val="00B05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𝒌</m:t>
                            </m:r>
                          </m:sub>
                        </m:sSub>
                      </m:e>
                    </m:d>
                    <m:r>
                      <a:rPr lang="cs-CZ" sz="2000" b="1" i="1" smtClean="0">
                        <a:solidFill>
                          <a:srgbClr val="00B05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&lt;</m:t>
                    </m:r>
                    <m:r>
                      <a:rPr lang="cs-CZ" sz="2000" b="1" i="1" smtClean="0">
                        <a:solidFill>
                          <a:srgbClr val="00B05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𝜺</m:t>
                    </m:r>
                  </m:oMath>
                </a14:m>
                <a:r>
                  <a:rPr lang="cs-CZ" sz="2000" b="1" dirty="0" smtClean="0">
                    <a:solidFill>
                      <a:srgbClr val="00B05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endParaRPr lang="cs-CZ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cs-CZ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Tak získáme posloupnost bodů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𝒙</m:t>
                        </m:r>
                      </m:e>
                      <m:sub>
                        <m:r>
                          <a:rPr lang="cs-CZ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𝟎</m:t>
                        </m:r>
                      </m:sub>
                    </m:sSub>
                    <m:r>
                      <a:rPr lang="cs-CZ" b="1" i="1">
                        <a:solidFill>
                          <a:srgbClr val="0070C0"/>
                        </a:solidFill>
                        <a:latin typeface="Cambria Math"/>
                      </a:rPr>
                      <m:t> ;</m:t>
                    </m:r>
                    <m:sSub>
                      <m:sSubPr>
                        <m:ctrlPr>
                          <a:rPr lang="cs-CZ" b="1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𝒙</m:t>
                        </m:r>
                      </m:e>
                      <m:sub>
                        <m:r>
                          <a:rPr lang="cs-CZ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cs-CZ" b="1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, ….  </a:t>
                </a:r>
                <a:r>
                  <a:rPr lang="cs-CZ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která konverguje ke kořeni </a:t>
                </a:r>
                <a:r>
                  <a:rPr lang="cs-CZ" b="1" dirty="0">
                    <a:solidFill>
                      <a:srgbClr val="0070C0"/>
                    </a:solidFill>
                    <a:latin typeface="Symbol" panose="05050102010706020507" pitchFamily="18" charset="2"/>
                  </a:rPr>
                  <a:t>a</a:t>
                </a:r>
                <a:r>
                  <a:rPr lang="cs-CZ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.</a:t>
                </a:r>
              </a:p>
            </p:txBody>
          </p:sp>
        </mc:Choice>
        <mc:Fallback>
          <p:sp>
            <p:nvSpPr>
              <p:cNvPr id="3" name="TextovéPo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2204864"/>
                <a:ext cx="7704856" cy="2950103"/>
              </a:xfrm>
              <a:prstGeom prst="rect">
                <a:avLst/>
              </a:prstGeom>
              <a:blipFill rotWithShape="1">
                <a:blip r:embed="rId2"/>
                <a:stretch>
                  <a:fillRect l="-633" t="-1446" b="-247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62507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584" y="260648"/>
            <a:ext cx="7344816" cy="720080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C00000"/>
                </a:solidFill>
              </a:rPr>
              <a:t>Poznámky na </a:t>
            </a:r>
            <a:r>
              <a:rPr lang="cs-CZ" b="1" dirty="0" smtClean="0">
                <a:solidFill>
                  <a:srgbClr val="C00000"/>
                </a:solidFill>
              </a:rPr>
              <a:t>závěr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899592" y="1124744"/>
            <a:ext cx="727280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800" u="sng" dirty="0" smtClean="0"/>
              <a:t>Analytická příprava</a:t>
            </a:r>
            <a:r>
              <a:rPr lang="cs-CZ" sz="2800" dirty="0" smtClean="0"/>
              <a:t> před zahájením iteračního procesu, tj. separace kořenů, nalezení podmínek konvergence a nalezení vhodné počáteční aproximace se pro relativní obtížnost a z časových důvodů obvykle nedělá. </a:t>
            </a:r>
          </a:p>
          <a:p>
            <a:pPr algn="just"/>
            <a:r>
              <a:rPr lang="cs-CZ" sz="2800" u="sng" dirty="0" smtClean="0"/>
              <a:t>Prakticky</a:t>
            </a:r>
            <a:r>
              <a:rPr lang="cs-CZ" sz="2800" dirty="0" smtClean="0"/>
              <a:t> se sestaví iterační formule a nejlepší možný odhad řešení se určí jako počáteční aproximace. Teprve když proces nekonverguje nebo vykazuje nestandardní vlastnosti, uplatní se teoretická analýza.</a:t>
            </a:r>
          </a:p>
          <a:p>
            <a:pPr algn="just"/>
            <a:r>
              <a:rPr lang="cs-CZ" sz="2800" u="sng" dirty="0" smtClean="0"/>
              <a:t>Možné potíže:</a:t>
            </a:r>
            <a:r>
              <a:rPr lang="cs-CZ" sz="2800" dirty="0" smtClean="0"/>
              <a:t> „slepené“ kořeny, vzdálený kořen, funkce protíná osu  </a:t>
            </a:r>
            <a:r>
              <a:rPr lang="cs-CZ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cs-CZ" sz="2800" dirty="0" smtClean="0"/>
              <a:t> pod malým úhlem, …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845798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2955</TotalTime>
  <Words>645</Words>
  <Application>Microsoft Office PowerPoint</Application>
  <PresentationFormat>Předvádění na obrazovce (4:3)</PresentationFormat>
  <Paragraphs>57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sady Office</vt:lpstr>
      <vt:lpstr>Numerické metody</vt:lpstr>
      <vt:lpstr>Základní pojmy</vt:lpstr>
      <vt:lpstr>Základní pojmy</vt:lpstr>
      <vt:lpstr>Základní pojmy</vt:lpstr>
      <vt:lpstr>Separace kořenů</vt:lpstr>
      <vt:lpstr>Metoda sečen - graf</vt:lpstr>
      <vt:lpstr>Metoda sečen - odvození</vt:lpstr>
      <vt:lpstr>Metoda sečen - použití</vt:lpstr>
      <vt:lpstr>Poznámky na závěr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Numerické metody</dc:title>
  <dc:creator>Pavel</dc:creator>
  <cp:lastModifiedBy>Pavel</cp:lastModifiedBy>
  <cp:revision>205</cp:revision>
  <dcterms:created xsi:type="dcterms:W3CDTF">2013-12-16T12:12:59Z</dcterms:created>
  <dcterms:modified xsi:type="dcterms:W3CDTF">2016-04-12T11:37:14Z</dcterms:modified>
</cp:coreProperties>
</file>